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708" r:id="rId2"/>
    <p:sldMasterId id="2147483680" r:id="rId3"/>
    <p:sldMasterId id="2147483694" r:id="rId4"/>
  </p:sldMasterIdLst>
  <p:notesMasterIdLst>
    <p:notesMasterId r:id="rId36"/>
  </p:notesMasterIdLst>
  <p:handoutMasterIdLst>
    <p:handoutMasterId r:id="rId37"/>
  </p:handoutMasterIdLst>
  <p:sldIdLst>
    <p:sldId id="515" r:id="rId5"/>
    <p:sldId id="568" r:id="rId6"/>
    <p:sldId id="551" r:id="rId7"/>
    <p:sldId id="470" r:id="rId8"/>
    <p:sldId id="438" r:id="rId9"/>
    <p:sldId id="478" r:id="rId10"/>
    <p:sldId id="283" r:id="rId11"/>
    <p:sldId id="488" r:id="rId12"/>
    <p:sldId id="578" r:id="rId13"/>
    <p:sldId id="579" r:id="rId14"/>
    <p:sldId id="580" r:id="rId15"/>
    <p:sldId id="581" r:id="rId16"/>
    <p:sldId id="582" r:id="rId17"/>
    <p:sldId id="583" r:id="rId18"/>
    <p:sldId id="584" r:id="rId19"/>
    <p:sldId id="541" r:id="rId20"/>
    <p:sldId id="489" r:id="rId21"/>
    <p:sldId id="480" r:id="rId22"/>
    <p:sldId id="481" r:id="rId23"/>
    <p:sldId id="482" r:id="rId24"/>
    <p:sldId id="585" r:id="rId25"/>
    <p:sldId id="483" r:id="rId26"/>
    <p:sldId id="490" r:id="rId27"/>
    <p:sldId id="534" r:id="rId28"/>
    <p:sldId id="543" r:id="rId29"/>
    <p:sldId id="421" r:id="rId30"/>
    <p:sldId id="529" r:id="rId31"/>
    <p:sldId id="486" r:id="rId32"/>
    <p:sldId id="487" r:id="rId33"/>
    <p:sldId id="325" r:id="rId34"/>
    <p:sldId id="530" r:id="rId35"/>
  </p:sldIdLst>
  <p:sldSz cx="9144000" cy="6858000" type="screen4x3"/>
  <p:notesSz cx="6805613"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49D2"/>
    <a:srgbClr val="000000"/>
    <a:srgbClr val="FF00FF"/>
    <a:srgbClr val="E8AC02"/>
    <a:srgbClr val="D88102"/>
    <a:srgbClr val="FF0090"/>
    <a:srgbClr val="FF0066"/>
    <a:srgbClr val="80808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673" autoAdjust="0"/>
    <p:restoredTop sz="94436" autoAdjust="0"/>
  </p:normalViewPr>
  <p:slideViewPr>
    <p:cSldViewPr snapToGrid="0" snapToObjects="1" showGuides="1">
      <p:cViewPr>
        <p:scale>
          <a:sx n="80" d="100"/>
          <a:sy n="80" d="100"/>
        </p:scale>
        <p:origin x="-594" y="-552"/>
      </p:cViewPr>
      <p:guideLst>
        <p:guide orient="horz" pos="2160"/>
        <p:guide orient="horz" pos="664"/>
        <p:guide orient="horz" pos="3932"/>
        <p:guide pos="2886"/>
        <p:guide pos="292"/>
        <p:guide pos="5502"/>
        <p:guide pos="2937"/>
        <p:guide pos="2842"/>
        <p:guide pos="1438"/>
      </p:guideLst>
    </p:cSldViewPr>
  </p:slideViewPr>
  <p:outlineViewPr>
    <p:cViewPr>
      <p:scale>
        <a:sx n="33" d="100"/>
        <a:sy n="33" d="100"/>
      </p:scale>
      <p:origin x="0" y="6660"/>
    </p:cViewPr>
  </p:outlineViewPr>
  <p:notesTextViewPr>
    <p:cViewPr>
      <p:scale>
        <a:sx n="100" d="100"/>
        <a:sy n="100" d="100"/>
      </p:scale>
      <p:origin x="0" y="0"/>
    </p:cViewPr>
  </p:notesTextViewPr>
  <p:sorterViewPr>
    <p:cViewPr>
      <p:scale>
        <a:sx n="80" d="100"/>
        <a:sy n="80" d="100"/>
      </p:scale>
      <p:origin x="0" y="3258"/>
    </p:cViewPr>
  </p:sorterViewPr>
  <p:notesViewPr>
    <p:cSldViewPr snapToGrid="0" snapToObjects="1" showGuides="1">
      <p:cViewPr>
        <p:scale>
          <a:sx n="200" d="100"/>
          <a:sy n="200" d="100"/>
        </p:scale>
        <p:origin x="612" y="2742"/>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099" cy="496967"/>
          </a:xfrm>
          <a:prstGeom prst="rect">
            <a:avLst/>
          </a:prstGeom>
        </p:spPr>
        <p:txBody>
          <a:bodyPr vert="horz" lIns="92226" tIns="46113" rIns="92226" bIns="46113" rtlCol="0"/>
          <a:lstStyle>
            <a:lvl1pPr algn="l">
              <a:defRPr sz="1200"/>
            </a:lvl1pPr>
          </a:lstStyle>
          <a:p>
            <a:endParaRPr lang="en-GB"/>
          </a:p>
        </p:txBody>
      </p:sp>
      <p:sp>
        <p:nvSpPr>
          <p:cNvPr id="3" name="Date Placeholder 2"/>
          <p:cNvSpPr>
            <a:spLocks noGrp="1"/>
          </p:cNvSpPr>
          <p:nvPr>
            <p:ph type="dt" sz="quarter" idx="1"/>
          </p:nvPr>
        </p:nvSpPr>
        <p:spPr>
          <a:xfrm>
            <a:off x="3854939" y="0"/>
            <a:ext cx="2949099" cy="496967"/>
          </a:xfrm>
          <a:prstGeom prst="rect">
            <a:avLst/>
          </a:prstGeom>
        </p:spPr>
        <p:txBody>
          <a:bodyPr vert="horz" lIns="92226" tIns="46113" rIns="92226" bIns="46113" rtlCol="0"/>
          <a:lstStyle>
            <a:lvl1pPr algn="r">
              <a:defRPr sz="1200"/>
            </a:lvl1pPr>
          </a:lstStyle>
          <a:p>
            <a:fld id="{75A85089-C692-4DEA-AC49-04CF34D4FE14}" type="datetimeFigureOut">
              <a:rPr lang="en-GB" smtClean="0"/>
              <a:pPr/>
              <a:t>31/10/2014</a:t>
            </a:fld>
            <a:endParaRPr lang="en-GB"/>
          </a:p>
        </p:txBody>
      </p:sp>
      <p:sp>
        <p:nvSpPr>
          <p:cNvPr id="4" name="Footer Placeholder 3"/>
          <p:cNvSpPr>
            <a:spLocks noGrp="1"/>
          </p:cNvSpPr>
          <p:nvPr>
            <p:ph type="ftr" sz="quarter" idx="2"/>
          </p:nvPr>
        </p:nvSpPr>
        <p:spPr>
          <a:xfrm>
            <a:off x="1" y="9440646"/>
            <a:ext cx="2949099" cy="496967"/>
          </a:xfrm>
          <a:prstGeom prst="rect">
            <a:avLst/>
          </a:prstGeom>
        </p:spPr>
        <p:txBody>
          <a:bodyPr vert="horz" lIns="92226" tIns="46113" rIns="92226" bIns="46113" rtlCol="0" anchor="b"/>
          <a:lstStyle>
            <a:lvl1pPr algn="l">
              <a:defRPr sz="1200"/>
            </a:lvl1pPr>
          </a:lstStyle>
          <a:p>
            <a:endParaRPr lang="en-GB"/>
          </a:p>
        </p:txBody>
      </p:sp>
      <p:sp>
        <p:nvSpPr>
          <p:cNvPr id="5" name="Slide Number Placeholder 4"/>
          <p:cNvSpPr>
            <a:spLocks noGrp="1"/>
          </p:cNvSpPr>
          <p:nvPr>
            <p:ph type="sldNum" sz="quarter" idx="3"/>
          </p:nvPr>
        </p:nvSpPr>
        <p:spPr>
          <a:xfrm>
            <a:off x="3854939" y="9440646"/>
            <a:ext cx="2949099" cy="496967"/>
          </a:xfrm>
          <a:prstGeom prst="rect">
            <a:avLst/>
          </a:prstGeom>
        </p:spPr>
        <p:txBody>
          <a:bodyPr vert="horz" lIns="92226" tIns="46113" rIns="92226" bIns="46113" rtlCol="0" anchor="b"/>
          <a:lstStyle>
            <a:lvl1pPr algn="r">
              <a:defRPr sz="1200"/>
            </a:lvl1pPr>
          </a:lstStyle>
          <a:p>
            <a:fld id="{D3A5C721-4BB5-4DB6-AD65-4BA2A62B05B6}" type="slidenum">
              <a:rPr lang="en-GB" smtClean="0"/>
              <a:pPr/>
              <a:t>‹#›</a:t>
            </a:fld>
            <a:endParaRPr lang="en-GB"/>
          </a:p>
        </p:txBody>
      </p:sp>
    </p:spTree>
    <p:extLst>
      <p:ext uri="{BB962C8B-B14F-4D97-AF65-F5344CB8AC3E}">
        <p14:creationId xmlns:p14="http://schemas.microsoft.com/office/powerpoint/2010/main" val="19916323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099" cy="496967"/>
          </a:xfrm>
          <a:prstGeom prst="rect">
            <a:avLst/>
          </a:prstGeom>
        </p:spPr>
        <p:txBody>
          <a:bodyPr vert="horz" lIns="92226" tIns="46113" rIns="92226" bIns="46113" rtlCol="0"/>
          <a:lstStyle>
            <a:lvl1pPr algn="l">
              <a:defRPr sz="1200"/>
            </a:lvl1pPr>
          </a:lstStyle>
          <a:p>
            <a:endParaRPr lang="en-GB"/>
          </a:p>
        </p:txBody>
      </p:sp>
      <p:sp>
        <p:nvSpPr>
          <p:cNvPr id="3" name="Date Placeholder 2"/>
          <p:cNvSpPr>
            <a:spLocks noGrp="1"/>
          </p:cNvSpPr>
          <p:nvPr>
            <p:ph type="dt" idx="1"/>
          </p:nvPr>
        </p:nvSpPr>
        <p:spPr>
          <a:xfrm>
            <a:off x="3854939" y="0"/>
            <a:ext cx="2949099" cy="496967"/>
          </a:xfrm>
          <a:prstGeom prst="rect">
            <a:avLst/>
          </a:prstGeom>
        </p:spPr>
        <p:txBody>
          <a:bodyPr vert="horz" lIns="92226" tIns="46113" rIns="92226" bIns="46113" rtlCol="0"/>
          <a:lstStyle>
            <a:lvl1pPr algn="r">
              <a:defRPr sz="1200"/>
            </a:lvl1pPr>
          </a:lstStyle>
          <a:p>
            <a:fld id="{8045EBA9-A28D-4849-BFEA-AA04F6A21B63}" type="datetimeFigureOut">
              <a:rPr lang="en-GB" smtClean="0"/>
              <a:pPr/>
              <a:t>31/10/2014</a:t>
            </a:fld>
            <a:endParaRPr lang="en-GB"/>
          </a:p>
        </p:txBody>
      </p:sp>
      <p:sp>
        <p:nvSpPr>
          <p:cNvPr id="4" name="Slide Image Placeholder 3"/>
          <p:cNvSpPr>
            <a:spLocks noGrp="1" noRot="1" noChangeAspect="1"/>
          </p:cNvSpPr>
          <p:nvPr>
            <p:ph type="sldImg" idx="2"/>
          </p:nvPr>
        </p:nvSpPr>
        <p:spPr>
          <a:xfrm>
            <a:off x="915988" y="744538"/>
            <a:ext cx="4973637" cy="3729037"/>
          </a:xfrm>
          <a:prstGeom prst="rect">
            <a:avLst/>
          </a:prstGeom>
          <a:noFill/>
          <a:ln w="12700">
            <a:solidFill>
              <a:prstClr val="black"/>
            </a:solidFill>
          </a:ln>
        </p:spPr>
        <p:txBody>
          <a:bodyPr vert="horz" lIns="92226" tIns="46113" rIns="92226" bIns="46113" rtlCol="0" anchor="ctr"/>
          <a:lstStyle/>
          <a:p>
            <a:endParaRPr lang="en-GB"/>
          </a:p>
        </p:txBody>
      </p:sp>
      <p:sp>
        <p:nvSpPr>
          <p:cNvPr id="5" name="Notes Placeholder 4"/>
          <p:cNvSpPr>
            <a:spLocks noGrp="1"/>
          </p:cNvSpPr>
          <p:nvPr>
            <p:ph type="body" sz="quarter" idx="3"/>
          </p:nvPr>
        </p:nvSpPr>
        <p:spPr>
          <a:xfrm>
            <a:off x="680562" y="4721187"/>
            <a:ext cx="5444490" cy="4472702"/>
          </a:xfrm>
          <a:prstGeom prst="rect">
            <a:avLst/>
          </a:prstGeom>
        </p:spPr>
        <p:txBody>
          <a:bodyPr vert="horz" lIns="92226" tIns="46113" rIns="92226" bIns="4611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9440646"/>
            <a:ext cx="2949099" cy="496967"/>
          </a:xfrm>
          <a:prstGeom prst="rect">
            <a:avLst/>
          </a:prstGeom>
        </p:spPr>
        <p:txBody>
          <a:bodyPr vert="horz" lIns="92226" tIns="46113" rIns="92226" bIns="46113" rtlCol="0" anchor="b"/>
          <a:lstStyle>
            <a:lvl1pPr algn="l">
              <a:defRPr sz="1200"/>
            </a:lvl1pPr>
          </a:lstStyle>
          <a:p>
            <a:endParaRPr lang="en-GB"/>
          </a:p>
        </p:txBody>
      </p:sp>
      <p:sp>
        <p:nvSpPr>
          <p:cNvPr id="7" name="Slide Number Placeholder 6"/>
          <p:cNvSpPr>
            <a:spLocks noGrp="1"/>
          </p:cNvSpPr>
          <p:nvPr>
            <p:ph type="sldNum" sz="quarter" idx="5"/>
          </p:nvPr>
        </p:nvSpPr>
        <p:spPr>
          <a:xfrm>
            <a:off x="3854939" y="9440646"/>
            <a:ext cx="2949099" cy="496967"/>
          </a:xfrm>
          <a:prstGeom prst="rect">
            <a:avLst/>
          </a:prstGeom>
        </p:spPr>
        <p:txBody>
          <a:bodyPr vert="horz" lIns="92226" tIns="46113" rIns="92226" bIns="46113" rtlCol="0" anchor="b"/>
          <a:lstStyle>
            <a:lvl1pPr algn="r">
              <a:defRPr sz="1200"/>
            </a:lvl1pPr>
          </a:lstStyle>
          <a:p>
            <a:fld id="{5B43D19E-BFDB-4C92-8EDD-32EDDA8F41DF}" type="slidenum">
              <a:rPr lang="en-GB" smtClean="0"/>
              <a:pPr/>
              <a:t>‹#›</a:t>
            </a:fld>
            <a:endParaRPr lang="en-GB"/>
          </a:p>
        </p:txBody>
      </p:sp>
    </p:spTree>
    <p:extLst>
      <p:ext uri="{BB962C8B-B14F-4D97-AF65-F5344CB8AC3E}">
        <p14:creationId xmlns:p14="http://schemas.microsoft.com/office/powerpoint/2010/main" val="160627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B43D19E-BFDB-4C92-8EDD-32EDDA8F41DF}"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54451" y="9440865"/>
            <a:ext cx="2949575" cy="496887"/>
          </a:xfrm>
          <a:prstGeom prst="rect">
            <a:avLst/>
          </a:prstGeom>
          <a:ln/>
        </p:spPr>
        <p:txBody>
          <a:bodyPr/>
          <a:lstStyle/>
          <a:p>
            <a:fld id="{162AEDDE-B513-4B4E-B658-A749CA19F083}" type="slidenum">
              <a:rPr lang="en-US" altLang="zh-CN"/>
              <a:pPr/>
              <a:t>14</a:t>
            </a:fld>
            <a:endParaRPr lang="en-US" altLang="zh-CN"/>
          </a:p>
        </p:txBody>
      </p:sp>
      <p:sp>
        <p:nvSpPr>
          <p:cNvPr id="874498" name="Rectangle 2"/>
          <p:cNvSpPr>
            <a:spLocks noGrp="1" noRot="1" noChangeAspect="1" noChangeArrowheads="1" noTextEdit="1"/>
          </p:cNvSpPr>
          <p:nvPr>
            <p:ph type="sldImg"/>
          </p:nvPr>
        </p:nvSpPr>
        <p:spPr>
          <a:xfrm>
            <a:off x="915988" y="746125"/>
            <a:ext cx="4973637" cy="3729038"/>
          </a:xfrm>
          <a:ln/>
        </p:spPr>
      </p:sp>
      <p:sp>
        <p:nvSpPr>
          <p:cNvPr id="874499" name="Rectangle 3"/>
          <p:cNvSpPr>
            <a:spLocks noGrp="1" noChangeArrowheads="1"/>
          </p:cNvSpPr>
          <p:nvPr>
            <p:ph type="body" idx="1"/>
          </p:nvPr>
        </p:nvSpPr>
        <p:spPr>
          <a:xfrm>
            <a:off x="682157" y="4723177"/>
            <a:ext cx="5441309" cy="4470318"/>
          </a:xfrm>
        </p:spPr>
        <p:txBody>
          <a:bodyPr/>
          <a:lstStyle/>
          <a:p>
            <a:endParaRPr lang="zh-TW"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4294967295"/>
          </p:nvPr>
        </p:nvSpPr>
        <p:spPr bwMode="auto">
          <a:xfrm>
            <a:off x="3854076" y="9441366"/>
            <a:ext cx="2950014" cy="496296"/>
          </a:xfrm>
          <a:prstGeom prst="rect">
            <a:avLst/>
          </a:prstGeom>
          <a:noFill/>
          <a:ln>
            <a:miter lim="800000"/>
            <a:headEnd/>
            <a:tailEnd/>
          </a:ln>
        </p:spPr>
        <p:txBody>
          <a:bodyPr/>
          <a:lstStyle/>
          <a:p>
            <a:fld id="{CBF9F3FC-D358-4898-B70D-26E704189F52}" type="slidenum">
              <a:rPr lang="en-US" altLang="zh-CN"/>
              <a:pPr/>
              <a:t>15</a:t>
            </a:fld>
            <a:endParaRPr lang="en-US" altLang="zh-CN"/>
          </a:p>
        </p:txBody>
      </p:sp>
      <p:sp>
        <p:nvSpPr>
          <p:cNvPr id="45059" name="Rectangle 2"/>
          <p:cNvSpPr>
            <a:spLocks noGrp="1" noRot="1" noChangeAspect="1" noChangeArrowheads="1" noTextEdit="1"/>
          </p:cNvSpPr>
          <p:nvPr>
            <p:ph type="sldImg"/>
          </p:nvPr>
        </p:nvSpPr>
        <p:spPr>
          <a:xfrm>
            <a:off x="919163" y="742950"/>
            <a:ext cx="4975225" cy="3732213"/>
          </a:xfrm>
          <a:ln/>
        </p:spPr>
      </p:sp>
      <p:sp>
        <p:nvSpPr>
          <p:cNvPr id="45060" name="Rectangle 3"/>
          <p:cNvSpPr>
            <a:spLocks noGrp="1" noChangeArrowheads="1"/>
          </p:cNvSpPr>
          <p:nvPr>
            <p:ph type="body" idx="1"/>
          </p:nvPr>
        </p:nvSpPr>
        <p:spPr>
          <a:noFill/>
          <a:ln/>
        </p:spPr>
        <p:txBody>
          <a:bodyPr/>
          <a:lstStyle/>
          <a:p>
            <a:pPr>
              <a:spcBef>
                <a:spcPct val="20000"/>
              </a:spcBef>
              <a:buClr>
                <a:schemeClr val="tx1"/>
              </a:buClr>
              <a:buSzPct val="75000"/>
              <a:buFont typeface="Wingdings" pitchFamily="2" charset="2"/>
              <a:buChar char="§"/>
            </a:pPr>
            <a:endParaRPr lang="en-US" altLang="zh-TW"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p>
        </p:txBody>
      </p:sp>
      <p:sp>
        <p:nvSpPr>
          <p:cNvPr id="4" name="投影片編號版面配置區 3"/>
          <p:cNvSpPr>
            <a:spLocks noGrp="1"/>
          </p:cNvSpPr>
          <p:nvPr>
            <p:ph type="sldNum" sz="quarter" idx="10"/>
          </p:nvPr>
        </p:nvSpPr>
        <p:spPr/>
        <p:txBody>
          <a:bodyPr/>
          <a:lstStyle/>
          <a:p>
            <a:fld id="{13FBE7F9-2889-4492-BC99-978FAFF72DE4}" type="slidenum">
              <a:rPr lang="en-US" smtClean="0"/>
              <a:pPr/>
              <a:t>16</a:t>
            </a:fld>
            <a:endParaRPr lang="en-US"/>
          </a:p>
        </p:txBody>
      </p:sp>
    </p:spTree>
    <p:extLst>
      <p:ext uri="{BB962C8B-B14F-4D97-AF65-F5344CB8AC3E}">
        <p14:creationId xmlns:p14="http://schemas.microsoft.com/office/powerpoint/2010/main" val="2082812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To</a:t>
            </a:r>
            <a:r>
              <a:rPr lang="en-US" b="0" baseline="0" dirty="0" smtClean="0"/>
              <a:t> start your career with EY, we</a:t>
            </a:r>
            <a:r>
              <a:rPr lang="en-US" dirty="0"/>
              <a:t> invest in and commit to your career goals, support our people through EYU</a:t>
            </a:r>
            <a:endParaRPr lang="en-US" b="0" dirty="0"/>
          </a:p>
        </p:txBody>
      </p:sp>
      <p:sp>
        <p:nvSpPr>
          <p:cNvPr id="4" name="Slide Number Placeholder 3"/>
          <p:cNvSpPr>
            <a:spLocks noGrp="1"/>
          </p:cNvSpPr>
          <p:nvPr>
            <p:ph type="sldNum" sz="quarter" idx="10"/>
          </p:nvPr>
        </p:nvSpPr>
        <p:spPr/>
        <p:txBody>
          <a:bodyPr/>
          <a:lstStyle/>
          <a:p>
            <a:fld id="{5B43D19E-BFDB-4C92-8EDD-32EDDA8F41DF}" type="slidenum">
              <a:rPr lang="en-GB" smtClean="0"/>
              <a:pPr/>
              <a:t>17</a:t>
            </a:fld>
            <a:endParaRPr lang="en-GB"/>
          </a:p>
        </p:txBody>
      </p:sp>
    </p:spTree>
    <p:extLst>
      <p:ext uri="{BB962C8B-B14F-4D97-AF65-F5344CB8AC3E}">
        <p14:creationId xmlns:p14="http://schemas.microsoft.com/office/powerpoint/2010/main" val="1679808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915988" y="744538"/>
            <a:ext cx="4973637" cy="3729037"/>
          </a:xfrm>
          <a:ln/>
        </p:spPr>
      </p:sp>
      <p:sp>
        <p:nvSpPr>
          <p:cNvPr id="53251" name="Rectangle 3"/>
          <p:cNvSpPr>
            <a:spLocks noGrp="1" noChangeArrowheads="1"/>
          </p:cNvSpPr>
          <p:nvPr>
            <p:ph type="body" idx="1"/>
          </p:nvPr>
        </p:nvSpPr>
        <p:spPr/>
        <p:txBody>
          <a:bodyPr>
            <a:normAutofit/>
          </a:bodyPr>
          <a:lstStyle/>
          <a:p>
            <a:r>
              <a:rPr lang="en-US" sz="1400" dirty="0"/>
              <a:t>Why we support mobility?</a:t>
            </a:r>
          </a:p>
          <a:p>
            <a:pPr marL="403461" indent="-403461">
              <a:buClr>
                <a:srgbClr val="FFD200"/>
              </a:buClr>
              <a:buFont typeface="Arial" pitchFamily="34" charset="0"/>
              <a:buChar char="•"/>
              <a:tabLst>
                <a:tab pos="518736" algn="l"/>
              </a:tabLst>
            </a:pPr>
            <a:r>
              <a:rPr lang="en-US" sz="1400" dirty="0">
                <a:solidFill>
                  <a:srgbClr val="646464"/>
                </a:solidFill>
              </a:rPr>
              <a:t>Develop a broad mindset, diversified experience and important insights about our tax markets</a:t>
            </a:r>
          </a:p>
          <a:p>
            <a:pPr marL="403461" indent="-403461">
              <a:buClr>
                <a:srgbClr val="FFD200"/>
              </a:buClr>
              <a:buFont typeface="Arial" pitchFamily="34" charset="0"/>
              <a:buChar char="•"/>
              <a:tabLst>
                <a:tab pos="518736" algn="l"/>
              </a:tabLst>
            </a:pPr>
            <a:r>
              <a:rPr lang="en-US" sz="1400" dirty="0">
                <a:solidFill>
                  <a:srgbClr val="646464"/>
                </a:solidFill>
              </a:rPr>
              <a:t>Provide opportunity for professionals to establish cross-locations connections and obtain knowledge on other tax regimes or SSLs and to better understand tax issues in a particular market</a:t>
            </a:r>
          </a:p>
          <a:p>
            <a:pPr marL="403461" indent="-403461">
              <a:buClr>
                <a:srgbClr val="FFD200"/>
              </a:buClr>
              <a:buFont typeface="Arial" pitchFamily="34" charset="0"/>
              <a:buChar char="•"/>
              <a:tabLst>
                <a:tab pos="518736" algn="l"/>
              </a:tabLst>
            </a:pPr>
            <a:r>
              <a:rPr lang="en-US" sz="1400" dirty="0">
                <a:solidFill>
                  <a:srgbClr val="646464"/>
                </a:solidFill>
              </a:rPr>
              <a:t>Strengthen our cross-locations service capabilities</a:t>
            </a:r>
          </a:p>
          <a:p>
            <a:pPr marL="467503" indent="-467503"/>
            <a:r>
              <a:rPr lang="en-US" sz="1400" dirty="0"/>
              <a:t>Mobility cases are determine on a case by case basis.  Appropriate relocation support be offered 6 ~ 24 months in general, but could be flexible</a:t>
            </a:r>
          </a:p>
        </p:txBody>
      </p:sp>
    </p:spTree>
    <p:extLst>
      <p:ext uri="{BB962C8B-B14F-4D97-AF65-F5344CB8AC3E}">
        <p14:creationId xmlns:p14="http://schemas.microsoft.com/office/powerpoint/2010/main" val="2478886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2"/>
          <p:cNvSpPr>
            <a:spLocks noGrp="1" noRot="1" noChangeAspect="1" noChangeArrowheads="1" noTextEdit="1"/>
          </p:cNvSpPr>
          <p:nvPr>
            <p:ph type="sldImg"/>
          </p:nvPr>
        </p:nvSpPr>
        <p:spPr>
          <a:ln/>
        </p:spPr>
      </p:sp>
      <p:sp>
        <p:nvSpPr>
          <p:cNvPr id="160770" name="Rectangle 3"/>
          <p:cNvSpPr>
            <a:spLocks noGrp="1" noChangeArrowheads="1"/>
          </p:cNvSpPr>
          <p:nvPr>
            <p:ph type="body" idx="1"/>
          </p:nvPr>
        </p:nvSpPr>
        <p:spPr>
          <a:xfrm>
            <a:off x="678096" y="4721866"/>
            <a:ext cx="5449422" cy="4472363"/>
          </a:xfrm>
          <a:noFill/>
          <a:ln/>
        </p:spPr>
        <p:txBody>
          <a:bodyPr lIns="93258" tIns="46629" rIns="93258" bIns="46629"/>
          <a:lstStyle/>
          <a:p>
            <a:pPr>
              <a:spcBef>
                <a:spcPct val="0"/>
              </a:spcBef>
              <a:spcAft>
                <a:spcPct val="50000"/>
              </a:spcAft>
              <a:buFontTx/>
              <a:buChar char="•"/>
            </a:pPr>
            <a:endParaRPr lang="zh-CN" altLang="en-US" smtClean="0">
              <a:ea typeface="宋体"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To</a:t>
            </a:r>
            <a:r>
              <a:rPr lang="en-US" b="0" baseline="0" dirty="0" smtClean="0"/>
              <a:t> start your career with EY, we</a:t>
            </a:r>
            <a:r>
              <a:rPr lang="en-US" dirty="0"/>
              <a:t> invest in and commit to your career goals, support our people through EYU</a:t>
            </a:r>
            <a:endParaRPr lang="en-US" b="0" dirty="0"/>
          </a:p>
        </p:txBody>
      </p:sp>
      <p:sp>
        <p:nvSpPr>
          <p:cNvPr id="4" name="Slide Number Placeholder 3"/>
          <p:cNvSpPr>
            <a:spLocks noGrp="1"/>
          </p:cNvSpPr>
          <p:nvPr>
            <p:ph type="sldNum" sz="quarter" idx="10"/>
          </p:nvPr>
        </p:nvSpPr>
        <p:spPr/>
        <p:txBody>
          <a:bodyPr/>
          <a:lstStyle/>
          <a:p>
            <a:fld id="{5B43D19E-BFDB-4C92-8EDD-32EDDA8F41DF}" type="slidenum">
              <a:rPr lang="en-GB" smtClean="0"/>
              <a:pPr/>
              <a:t>23</a:t>
            </a:fld>
            <a:endParaRPr lang="en-GB"/>
          </a:p>
        </p:txBody>
      </p:sp>
    </p:spTree>
    <p:extLst>
      <p:ext uri="{BB962C8B-B14F-4D97-AF65-F5344CB8AC3E}">
        <p14:creationId xmlns:p14="http://schemas.microsoft.com/office/powerpoint/2010/main" val="1679808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p>
        </p:txBody>
      </p:sp>
      <p:sp>
        <p:nvSpPr>
          <p:cNvPr id="4" name="投影片編號版面配置區 3"/>
          <p:cNvSpPr>
            <a:spLocks noGrp="1"/>
          </p:cNvSpPr>
          <p:nvPr>
            <p:ph type="sldNum" sz="quarter" idx="10"/>
          </p:nvPr>
        </p:nvSpPr>
        <p:spPr/>
        <p:txBody>
          <a:bodyPr/>
          <a:lstStyle/>
          <a:p>
            <a:fld id="{13FBE7F9-2889-4492-BC99-978FAFF72DE4}" type="slidenum">
              <a:rPr lang="en-US" smtClean="0"/>
              <a:pPr/>
              <a:t>24</a:t>
            </a:fld>
            <a:endParaRPr lang="en-US"/>
          </a:p>
        </p:txBody>
      </p:sp>
    </p:spTree>
    <p:extLst>
      <p:ext uri="{BB962C8B-B14F-4D97-AF65-F5344CB8AC3E}">
        <p14:creationId xmlns:p14="http://schemas.microsoft.com/office/powerpoint/2010/main" val="2082812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43D19E-BFDB-4C92-8EDD-32EDDA8F41DF}" type="slidenum">
              <a:rPr lang="en-GB" smtClean="0"/>
              <a:pPr/>
              <a:t>26</a:t>
            </a:fld>
            <a:endParaRPr lang="en-GB"/>
          </a:p>
        </p:txBody>
      </p:sp>
    </p:spTree>
    <p:extLst>
      <p:ext uri="{BB962C8B-B14F-4D97-AF65-F5344CB8AC3E}">
        <p14:creationId xmlns:p14="http://schemas.microsoft.com/office/powerpoint/2010/main" val="738485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43D19E-BFDB-4C92-8EDD-32EDDA8F41DF}" type="slidenum">
              <a:rPr lang="en-GB" smtClean="0"/>
              <a:pPr/>
              <a:t>27</a:t>
            </a:fld>
            <a:endParaRPr lang="en-GB"/>
          </a:p>
        </p:txBody>
      </p:sp>
    </p:spTree>
    <p:extLst>
      <p:ext uri="{BB962C8B-B14F-4D97-AF65-F5344CB8AC3E}">
        <p14:creationId xmlns:p14="http://schemas.microsoft.com/office/powerpoint/2010/main" val="738485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Grp="1" noRot="1" noChangeAspect="1" noChangeArrowheads="1" noTextEdit="1"/>
          </p:cNvSpPr>
          <p:nvPr>
            <p:ph type="sldImg"/>
          </p:nvPr>
        </p:nvSpPr>
        <p:spPr>
          <a:xfrm>
            <a:off x="917575" y="744538"/>
            <a:ext cx="4972050" cy="3729037"/>
          </a:xfrm>
          <a:ln/>
        </p:spPr>
      </p:sp>
      <p:sp>
        <p:nvSpPr>
          <p:cNvPr id="38915" name="Rectangle 5"/>
          <p:cNvSpPr>
            <a:spLocks noGrp="1" noChangeArrowheads="1"/>
          </p:cNvSpPr>
          <p:nvPr>
            <p:ph type="body" idx="1"/>
          </p:nvPr>
        </p:nvSpPr>
        <p:spPr>
          <a:xfrm>
            <a:off x="681477" y="4719845"/>
            <a:ext cx="5442661" cy="4475048"/>
          </a:xfrm>
          <a:noFill/>
          <a:ln/>
        </p:spPr>
        <p:txBody>
          <a:bodyPr lIns="0" tIns="0" rIns="0" bIns="0"/>
          <a:lstStyle/>
          <a:p>
            <a:pPr eaLnBrk="1" hangingPunct="1"/>
            <a:endParaRPr lang="en-US" altLang="zh-CN" smtClean="0">
              <a:ea typeface="SimSun"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915988" y="744538"/>
            <a:ext cx="4973637" cy="3729037"/>
          </a:xfrm>
          <a:ln/>
        </p:spPr>
      </p:sp>
      <p:sp>
        <p:nvSpPr>
          <p:cNvPr id="53251" name="Rectangle 3"/>
          <p:cNvSpPr>
            <a:spLocks noGrp="1" noChangeArrowheads="1"/>
          </p:cNvSpPr>
          <p:nvPr>
            <p:ph type="body" idx="1"/>
          </p:nvPr>
        </p:nvSpPr>
        <p:spPr/>
        <p:txBody>
          <a:bodyPr>
            <a:normAutofit fontScale="25000" lnSpcReduction="20000"/>
          </a:bodyPr>
          <a:lstStyle/>
          <a:p>
            <a:r>
              <a:rPr lang="en-US" altLang="zh-CN" sz="4000" b="1" dirty="0"/>
              <a:t>D&amp;I networks</a:t>
            </a:r>
          </a:p>
          <a:p>
            <a:pPr>
              <a:buFont typeface="Arial" pitchFamily="34" charset="0"/>
              <a:buChar char="•"/>
            </a:pPr>
            <a:r>
              <a:rPr lang="en-US" sz="2400" dirty="0"/>
              <a:t> There will be three internal D&amp;I networks in Greater China – the Working Parents Network (WPN) and Professional Women Network (PWN) were welcomed and will continue from previous years.  The third network, tailored for GC market, is Cross Generation Network (CGN).</a:t>
            </a:r>
          </a:p>
          <a:p>
            <a:pPr>
              <a:buFont typeface="Arial" pitchFamily="34" charset="0"/>
              <a:buChar char="•"/>
            </a:pPr>
            <a:r>
              <a:rPr lang="en-US" sz="2400" dirty="0"/>
              <a:t> Each of the above mentioned networks carries different purposes.  WPN is to enhance communications among working parents and share their experience on work-life balance, child care or education.  PWN helps to build broader social network for female professionals and promote their career development.  CGN facilitates the understanding and communication among the different generations in EY Greater China.  It is crucial that all three networks demonstrate EY’s commitment to include our employees, support their development and improve employee engagement.  All three networks should be headed up by one to three network leaders and supported by one HR coordinator in the region. The objectives are to provide supporting systems, sense of connectivity and role models.</a:t>
            </a:r>
          </a:p>
          <a:p>
            <a:endParaRPr lang="en-US" altLang="zh-CN" sz="4000" dirty="0"/>
          </a:p>
          <a:p>
            <a:endParaRPr lang="en-US" altLang="zh-CN" sz="4000" dirty="0"/>
          </a:p>
        </p:txBody>
      </p:sp>
    </p:spTree>
    <p:extLst>
      <p:ext uri="{BB962C8B-B14F-4D97-AF65-F5344CB8AC3E}">
        <p14:creationId xmlns:p14="http://schemas.microsoft.com/office/powerpoint/2010/main" val="1967251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915988" y="744538"/>
            <a:ext cx="4973637" cy="3729037"/>
          </a:xfrm>
          <a:ln/>
        </p:spPr>
      </p:sp>
      <p:sp>
        <p:nvSpPr>
          <p:cNvPr id="53251" name="Rectangle 3"/>
          <p:cNvSpPr>
            <a:spLocks noGrp="1" noChangeArrowheads="1"/>
          </p:cNvSpPr>
          <p:nvPr>
            <p:ph type="body" idx="1"/>
          </p:nvPr>
        </p:nvSpPr>
        <p:spPr/>
        <p:txBody>
          <a:bodyPr>
            <a:normAutofit/>
          </a:bodyPr>
          <a:lstStyle/>
          <a:p>
            <a:endParaRPr lang="en-US" sz="1400" dirty="0"/>
          </a:p>
        </p:txBody>
      </p:sp>
    </p:spTree>
    <p:extLst>
      <p:ext uri="{BB962C8B-B14F-4D97-AF65-F5344CB8AC3E}">
        <p14:creationId xmlns:p14="http://schemas.microsoft.com/office/powerpoint/2010/main" val="2478886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B43D19E-BFDB-4C92-8EDD-32EDDA8F41DF}" type="slidenum">
              <a:rPr lang="en-GB" smtClean="0"/>
              <a:pPr/>
              <a:t>30</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p>
        </p:txBody>
      </p:sp>
      <p:sp>
        <p:nvSpPr>
          <p:cNvPr id="4" name="投影片編號版面配置區 3"/>
          <p:cNvSpPr>
            <a:spLocks noGrp="1"/>
          </p:cNvSpPr>
          <p:nvPr>
            <p:ph type="sldNum" sz="quarter" idx="10"/>
          </p:nvPr>
        </p:nvSpPr>
        <p:spPr/>
        <p:txBody>
          <a:bodyPr/>
          <a:lstStyle/>
          <a:p>
            <a:fld id="{13FBE7F9-2889-4492-BC99-978FAFF72DE4}" type="slidenum">
              <a:rPr lang="en-US" smtClean="0"/>
              <a:pPr/>
              <a:t>3</a:t>
            </a:fld>
            <a:endParaRPr lang="en-US"/>
          </a:p>
        </p:txBody>
      </p:sp>
    </p:spTree>
    <p:extLst>
      <p:ext uri="{BB962C8B-B14F-4D97-AF65-F5344CB8AC3E}">
        <p14:creationId xmlns:p14="http://schemas.microsoft.com/office/powerpoint/2010/main" val="2082812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43D19E-BFDB-4C92-8EDD-32EDDA8F41DF}" type="slidenum">
              <a:rPr lang="en-GB" smtClean="0"/>
              <a:pPr/>
              <a:t>4</a:t>
            </a:fld>
            <a:endParaRPr lang="en-GB"/>
          </a:p>
        </p:txBody>
      </p:sp>
    </p:spTree>
    <p:extLst>
      <p:ext uri="{BB962C8B-B14F-4D97-AF65-F5344CB8AC3E}">
        <p14:creationId xmlns:p14="http://schemas.microsoft.com/office/powerpoint/2010/main" val="3915190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1" dirty="0">
                <a:solidFill>
                  <a:schemeClr val="bg2"/>
                </a:solidFill>
                <a:latin typeface="Arial" pitchFamily="34" charset="0"/>
                <a:cs typeface="Arial" pitchFamily="34" charset="0"/>
              </a:rPr>
              <a:t>Building a better working world</a:t>
            </a:r>
          </a:p>
          <a:p>
            <a:endParaRPr lang="en-GB" sz="1400" dirty="0">
              <a:solidFill>
                <a:schemeClr val="bg2"/>
              </a:solidFill>
              <a:latin typeface="Arial" pitchFamily="34" charset="0"/>
              <a:cs typeface="Arial" pitchFamily="34" charset="0"/>
            </a:endParaRPr>
          </a:p>
          <a:p>
            <a:pPr>
              <a:spcBef>
                <a:spcPts val="908"/>
              </a:spcBef>
            </a:pPr>
            <a:r>
              <a:rPr lang="en-GB" dirty="0">
                <a:latin typeface="Arial" pitchFamily="34" charset="0"/>
                <a:cs typeface="Arial" pitchFamily="34" charset="0"/>
              </a:rPr>
              <a:t>EY is </a:t>
            </a:r>
            <a:r>
              <a:rPr lang="en-GB" b="1" dirty="0">
                <a:solidFill>
                  <a:schemeClr val="bg2"/>
                </a:solidFill>
                <a:latin typeface="Arial" pitchFamily="34" charset="0"/>
                <a:cs typeface="Arial" pitchFamily="34" charset="0"/>
              </a:rPr>
              <a:t>committed to doing its part</a:t>
            </a:r>
            <a:r>
              <a:rPr lang="en-GB" dirty="0">
                <a:latin typeface="Arial" pitchFamily="34" charset="0"/>
                <a:cs typeface="Arial" pitchFamily="34" charset="0"/>
              </a:rPr>
              <a:t> in building a better working world.</a:t>
            </a:r>
          </a:p>
          <a:p>
            <a:pPr>
              <a:spcBef>
                <a:spcPts val="908"/>
              </a:spcBef>
            </a:pPr>
            <a:endParaRPr lang="en-GB" dirty="0">
              <a:latin typeface="Arial" pitchFamily="34" charset="0"/>
              <a:cs typeface="Arial" pitchFamily="34" charset="0"/>
            </a:endParaRPr>
          </a:p>
          <a:p>
            <a:pPr>
              <a:spcBef>
                <a:spcPts val="908"/>
              </a:spcBef>
            </a:pPr>
            <a:r>
              <a:rPr lang="en-GB" dirty="0">
                <a:latin typeface="Arial" pitchFamily="34" charset="0"/>
                <a:cs typeface="Arial" pitchFamily="34" charset="0"/>
              </a:rPr>
              <a:t>The </a:t>
            </a:r>
            <a:r>
              <a:rPr lang="en-GB" b="1" dirty="0">
                <a:solidFill>
                  <a:schemeClr val="bg2"/>
                </a:solidFill>
                <a:latin typeface="Arial" pitchFamily="34" charset="0"/>
                <a:cs typeface="Arial" pitchFamily="34" charset="0"/>
              </a:rPr>
              <a:t>insights and quality services </a:t>
            </a:r>
            <a:r>
              <a:rPr lang="en-GB" dirty="0">
                <a:latin typeface="Arial" pitchFamily="34" charset="0"/>
                <a:cs typeface="Arial" pitchFamily="34" charset="0"/>
              </a:rPr>
              <a:t>we deliver help </a:t>
            </a:r>
            <a:r>
              <a:rPr lang="en-GB" b="1" dirty="0">
                <a:solidFill>
                  <a:schemeClr val="bg2"/>
                </a:solidFill>
                <a:latin typeface="Arial" pitchFamily="34" charset="0"/>
                <a:cs typeface="Arial" pitchFamily="34" charset="0"/>
              </a:rPr>
              <a:t>build trust and confidence </a:t>
            </a:r>
            <a:r>
              <a:rPr lang="en-GB" dirty="0">
                <a:latin typeface="Arial" pitchFamily="34" charset="0"/>
                <a:cs typeface="Arial" pitchFamily="34" charset="0"/>
              </a:rPr>
              <a:t>in the capital markets and in economies the world over. </a:t>
            </a:r>
            <a:br>
              <a:rPr lang="en-GB" dirty="0">
                <a:latin typeface="Arial" pitchFamily="34" charset="0"/>
                <a:cs typeface="Arial" pitchFamily="34" charset="0"/>
              </a:rPr>
            </a:br>
            <a:r>
              <a:rPr lang="en-GB" dirty="0">
                <a:latin typeface="Arial" pitchFamily="34" charset="0"/>
                <a:cs typeface="Arial" pitchFamily="34" charset="0"/>
              </a:rPr>
              <a:t>We </a:t>
            </a:r>
            <a:r>
              <a:rPr lang="en-GB" b="1" dirty="0">
                <a:solidFill>
                  <a:schemeClr val="bg2"/>
                </a:solidFill>
                <a:latin typeface="Arial" pitchFamily="34" charset="0"/>
                <a:cs typeface="Arial" pitchFamily="34" charset="0"/>
              </a:rPr>
              <a:t>develop outstanding leaders </a:t>
            </a:r>
            <a:r>
              <a:rPr lang="en-GB" dirty="0">
                <a:latin typeface="Arial" pitchFamily="34" charset="0"/>
                <a:cs typeface="Arial" pitchFamily="34" charset="0"/>
              </a:rPr>
              <a:t>who team to deliver on our promises to all of our stakeholders. </a:t>
            </a:r>
          </a:p>
          <a:p>
            <a:pPr>
              <a:spcBef>
                <a:spcPts val="908"/>
              </a:spcBef>
            </a:pPr>
            <a:endParaRPr lang="en-GB" dirty="0">
              <a:latin typeface="Arial" pitchFamily="34" charset="0"/>
              <a:cs typeface="Arial" pitchFamily="34" charset="0"/>
            </a:endParaRPr>
          </a:p>
          <a:p>
            <a:pPr>
              <a:spcBef>
                <a:spcPts val="908"/>
              </a:spcBef>
            </a:pPr>
            <a:r>
              <a:rPr lang="en-GB" dirty="0">
                <a:latin typeface="Arial" pitchFamily="34" charset="0"/>
                <a:cs typeface="Arial" pitchFamily="34" charset="0"/>
              </a:rPr>
              <a:t>In so doing, we play a critical role in building a better working world </a:t>
            </a:r>
            <a:r>
              <a:rPr lang="en-GB" b="1" dirty="0">
                <a:solidFill>
                  <a:schemeClr val="bg2"/>
                </a:solidFill>
                <a:latin typeface="Arial" pitchFamily="34" charset="0"/>
                <a:cs typeface="Arial" pitchFamily="34" charset="0"/>
              </a:rPr>
              <a:t>for our people, for our clients and for our communities</a:t>
            </a:r>
            <a:r>
              <a:rPr lang="en-GB" dirty="0">
                <a:latin typeface="Arial" pitchFamily="34" charset="0"/>
                <a:cs typeface="Arial" pitchFamily="34" charset="0"/>
              </a:rPr>
              <a:t>.</a:t>
            </a:r>
            <a:endParaRPr lang="en-US" dirty="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5B43D19E-BFDB-4C92-8EDD-32EDDA8F41DF}"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447799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Rot="1" noChangeAspect="1" noChangeArrowheads="1" noTextEdit="1"/>
          </p:cNvSpPr>
          <p:nvPr>
            <p:ph type="sldImg"/>
          </p:nvPr>
        </p:nvSpPr>
        <p:spPr>
          <a:ln/>
        </p:spPr>
      </p:sp>
      <p:sp>
        <p:nvSpPr>
          <p:cNvPr id="116738" name="Notes Placeholder 3"/>
          <p:cNvSpPr>
            <a:spLocks noGrp="1"/>
          </p:cNvSpPr>
          <p:nvPr>
            <p:ph type="body" sz="quarter" idx="10"/>
          </p:nvPr>
        </p:nvSpPr>
        <p:spPr>
          <a:xfrm>
            <a:off x="681178" y="4721869"/>
            <a:ext cx="5443258" cy="4472364"/>
          </a:xfrm>
          <a:noFill/>
          <a:ln/>
        </p:spPr>
        <p:txBody>
          <a:bodyPr lIns="93231" tIns="46614" rIns="93231" bIns="46614"/>
          <a:lstStyle/>
          <a:p>
            <a:endParaRPr lang="en-US" altLang="zh-CN" sz="1000" dirty="0">
              <a:latin typeface="Arial Unicode MS" pitchFamily="34" charset="-122"/>
              <a:ea typeface="宋体"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zh-CN" sz="1000" dirty="0"/>
          </a:p>
        </p:txBody>
      </p:sp>
      <p:sp>
        <p:nvSpPr>
          <p:cNvPr id="4" name="Slide Number Placeholder 3"/>
          <p:cNvSpPr>
            <a:spLocks noGrp="1"/>
          </p:cNvSpPr>
          <p:nvPr>
            <p:ph type="sldNum" sz="quarter" idx="5"/>
          </p:nvPr>
        </p:nvSpPr>
        <p:spPr/>
        <p:txBody>
          <a:bodyPr/>
          <a:lstStyle/>
          <a:p>
            <a:pPr>
              <a:defRPr/>
            </a:pPr>
            <a:fld id="{237C771A-7B76-4049-9C87-2E60BACEE86C}"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p>
        </p:txBody>
      </p:sp>
      <p:sp>
        <p:nvSpPr>
          <p:cNvPr id="4" name="投影片編號版面配置區 3"/>
          <p:cNvSpPr>
            <a:spLocks noGrp="1"/>
          </p:cNvSpPr>
          <p:nvPr>
            <p:ph type="sldNum" sz="quarter" idx="10"/>
          </p:nvPr>
        </p:nvSpPr>
        <p:spPr/>
        <p:txBody>
          <a:bodyPr/>
          <a:lstStyle/>
          <a:p>
            <a:fld id="{13FBE7F9-2889-4492-BC99-978FAFF72DE4}" type="slidenum">
              <a:rPr lang="en-US" smtClean="0"/>
              <a:pPr/>
              <a:t>9</a:t>
            </a:fld>
            <a:endParaRPr lang="en-US"/>
          </a:p>
        </p:txBody>
      </p:sp>
    </p:spTree>
    <p:extLst>
      <p:ext uri="{BB962C8B-B14F-4D97-AF65-F5344CB8AC3E}">
        <p14:creationId xmlns:p14="http://schemas.microsoft.com/office/powerpoint/2010/main" val="2082812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4294967295"/>
          </p:nvPr>
        </p:nvSpPr>
        <p:spPr bwMode="auto">
          <a:xfrm>
            <a:off x="3854076" y="9441366"/>
            <a:ext cx="2950014" cy="496296"/>
          </a:xfrm>
          <a:prstGeom prst="rect">
            <a:avLst/>
          </a:prstGeom>
          <a:noFill/>
          <a:ln>
            <a:miter lim="800000"/>
            <a:headEnd/>
            <a:tailEnd/>
          </a:ln>
        </p:spPr>
        <p:txBody>
          <a:bodyPr/>
          <a:lstStyle/>
          <a:p>
            <a:fld id="{CBF9F3FC-D358-4898-B70D-26E704189F52}" type="slidenum">
              <a:rPr lang="en-US" altLang="zh-CN"/>
              <a:pPr/>
              <a:t>13</a:t>
            </a:fld>
            <a:endParaRPr lang="en-US" altLang="zh-CN"/>
          </a:p>
        </p:txBody>
      </p:sp>
      <p:sp>
        <p:nvSpPr>
          <p:cNvPr id="45059" name="Rectangle 2"/>
          <p:cNvSpPr>
            <a:spLocks noGrp="1" noRot="1" noChangeAspect="1" noChangeArrowheads="1" noTextEdit="1"/>
          </p:cNvSpPr>
          <p:nvPr>
            <p:ph type="sldImg"/>
          </p:nvPr>
        </p:nvSpPr>
        <p:spPr>
          <a:xfrm>
            <a:off x="919163" y="742950"/>
            <a:ext cx="4975225" cy="3732213"/>
          </a:xfrm>
          <a:ln/>
        </p:spPr>
      </p:sp>
      <p:sp>
        <p:nvSpPr>
          <p:cNvPr id="45060" name="Rectangle 3"/>
          <p:cNvSpPr>
            <a:spLocks noGrp="1" noChangeArrowheads="1"/>
          </p:cNvSpPr>
          <p:nvPr>
            <p:ph type="body" idx="1"/>
          </p:nvPr>
        </p:nvSpPr>
        <p:spPr>
          <a:noFill/>
          <a:ln/>
        </p:spPr>
        <p:txBody>
          <a:bodyPr/>
          <a:lstStyle/>
          <a:p>
            <a:pPr>
              <a:spcBef>
                <a:spcPct val="20000"/>
              </a:spcBef>
              <a:buClr>
                <a:schemeClr val="tx1"/>
              </a:buClr>
              <a:buSzPct val="75000"/>
              <a:buFont typeface="Wingdings" pitchFamily="2" charset="2"/>
              <a:buChar char="§"/>
            </a:pPr>
            <a:endParaRPr lang="en-US" altLang="zh-TW"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over">
    <p:spTree>
      <p:nvGrpSpPr>
        <p:cNvPr id="1" name=""/>
        <p:cNvGrpSpPr/>
        <p:nvPr/>
      </p:nvGrpSpPr>
      <p:grpSpPr>
        <a:xfrm>
          <a:off x="0" y="0"/>
          <a:ext cx="0" cy="0"/>
          <a:chOff x="0" y="0"/>
          <a:chExt cx="0" cy="0"/>
        </a:xfrm>
      </p:grpSpPr>
      <p:sp>
        <p:nvSpPr>
          <p:cNvPr id="2" name="Title 1"/>
          <p:cNvSpPr>
            <a:spLocks noGrp="1"/>
          </p:cNvSpPr>
          <p:nvPr>
            <p:ph type="ctrTitle"/>
          </p:nvPr>
        </p:nvSpPr>
        <p:spPr>
          <a:xfrm>
            <a:off x="2332800" y="777600"/>
            <a:ext cx="5490000" cy="860400"/>
          </a:xfrm>
        </p:spPr>
        <p:txBody>
          <a:bodyPr/>
          <a:lstStyle/>
          <a:p>
            <a:r>
              <a:rPr lang="en-US" altLang="zh-CN" smtClean="0"/>
              <a:t>Click to edit Master title style</a:t>
            </a:r>
            <a:endParaRPr lang="en-GB" dirty="0"/>
          </a:p>
        </p:txBody>
      </p:sp>
      <p:sp>
        <p:nvSpPr>
          <p:cNvPr id="3" name="Subtitle 2"/>
          <p:cNvSpPr>
            <a:spLocks noGrp="1"/>
          </p:cNvSpPr>
          <p:nvPr>
            <p:ph type="subTitle" idx="1"/>
          </p:nvPr>
        </p:nvSpPr>
        <p:spPr>
          <a:xfrm>
            <a:off x="2332800" y="1753200"/>
            <a:ext cx="5490000" cy="968400"/>
          </a:xfrm>
        </p:spPr>
        <p:txBody>
          <a:bodyPr/>
          <a:lstStyle>
            <a:lvl1pPr marL="0" indent="0" algn="l">
              <a:buNone/>
              <a:defRPr sz="2000">
                <a:solidFill>
                  <a:schemeClr val="bg2"/>
                </a:solidFill>
              </a:defRPr>
            </a:lvl1pPr>
            <a:lvl2pPr marL="0" indent="0" algn="l">
              <a:buNone/>
              <a:defRPr sz="1600">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smtClean="0"/>
              <a:t>Click to edit Master subtitle style</a:t>
            </a:r>
            <a:endParaRPr lang="en-GB" dirty="0"/>
          </a:p>
        </p:txBody>
      </p:sp>
      <p:grpSp>
        <p:nvGrpSpPr>
          <p:cNvPr id="12" name="Group 11"/>
          <p:cNvGrpSpPr/>
          <p:nvPr userDrawn="1"/>
        </p:nvGrpSpPr>
        <p:grpSpPr>
          <a:xfrm>
            <a:off x="-6532" y="2405084"/>
            <a:ext cx="9150532" cy="3349170"/>
            <a:chOff x="-6532" y="2405084"/>
            <a:chExt cx="9150532" cy="3349170"/>
          </a:xfrm>
        </p:grpSpPr>
        <p:sp>
          <p:nvSpPr>
            <p:cNvPr id="1032" name="Freeform 8"/>
            <p:cNvSpPr>
              <a:spLocks/>
            </p:cNvSpPr>
            <p:nvPr userDrawn="1"/>
          </p:nvSpPr>
          <p:spPr bwMode="gray">
            <a:xfrm>
              <a:off x="2273222" y="2405084"/>
              <a:ext cx="6870778" cy="2495225"/>
            </a:xfrm>
            <a:custGeom>
              <a:avLst/>
              <a:gdLst/>
              <a:ahLst/>
              <a:cxnLst>
                <a:cxn ang="0">
                  <a:pos x="0" y="1852"/>
                </a:cxn>
                <a:cxn ang="0">
                  <a:pos x="5081" y="0"/>
                </a:cxn>
                <a:cxn ang="0">
                  <a:pos x="5081" y="968"/>
                </a:cxn>
                <a:cxn ang="0">
                  <a:pos x="0" y="1852"/>
                </a:cxn>
              </a:cxnLst>
              <a:rect l="0" t="0" r="r" b="b"/>
              <a:pathLst>
                <a:path w="5081" h="1852">
                  <a:moveTo>
                    <a:pt x="0" y="1852"/>
                  </a:moveTo>
                  <a:lnTo>
                    <a:pt x="5081" y="0"/>
                  </a:lnTo>
                  <a:lnTo>
                    <a:pt x="5081" y="968"/>
                  </a:lnTo>
                  <a:lnTo>
                    <a:pt x="0" y="1852"/>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pic>
          <p:nvPicPr>
            <p:cNvPr id="8" name="Picture 3"/>
            <p:cNvPicPr>
              <a:picLocks noChangeAspect="1" noChangeArrowheads="1"/>
            </p:cNvPicPr>
            <p:nvPr userDrawn="1"/>
          </p:nvPicPr>
          <p:blipFill>
            <a:blip r:embed="rId2" cstate="print"/>
            <a:srcRect/>
            <a:stretch>
              <a:fillRect/>
            </a:stretch>
          </p:blipFill>
          <p:spPr bwMode="auto">
            <a:xfrm>
              <a:off x="-6532" y="4411503"/>
              <a:ext cx="2289891" cy="1342751"/>
            </a:xfrm>
            <a:prstGeom prst="rect">
              <a:avLst/>
            </a:prstGeom>
            <a:noFill/>
            <a:ln w="9525">
              <a:noFill/>
              <a:miter lim="800000"/>
              <a:headEnd/>
              <a:tailEnd/>
            </a:ln>
            <a:effectLst/>
          </p:spPr>
        </p:pic>
      </p:grpSp>
      <p:pic>
        <p:nvPicPr>
          <p:cNvPr id="10" name="圖片 8"/>
          <p:cNvPicPr/>
          <p:nvPr userDrawn="1"/>
        </p:nvPicPr>
        <p:blipFill>
          <a:blip r:embed="rId3" cstate="print"/>
          <a:srcRect/>
          <a:stretch>
            <a:fillRect/>
          </a:stretch>
        </p:blipFill>
        <p:spPr bwMode="auto">
          <a:xfrm>
            <a:off x="2278597" y="5736837"/>
            <a:ext cx="1183004" cy="748319"/>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201168"/>
            <a:ext cx="8229600"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lvl1pPr>
          </a:lstStyle>
          <a:p>
            <a:pPr lvl="0" algn="l" fontAlgn="base">
              <a:lnSpc>
                <a:spcPct val="85000"/>
              </a:lnSpc>
              <a:spcAft>
                <a:spcPct val="0"/>
              </a:spcAft>
            </a:pPr>
            <a:r>
              <a:rPr lang="en-US" altLang="zh-CN" smtClean="0"/>
              <a:t>Click to edit Master title style</a:t>
            </a:r>
            <a:endParaRPr lang="en-US" dirty="0"/>
          </a:p>
        </p:txBody>
      </p:sp>
      <p:sp>
        <p:nvSpPr>
          <p:cNvPr id="12" name="Footer Placeholder 11"/>
          <p:cNvSpPr>
            <a:spLocks noGrp="1"/>
          </p:cNvSpPr>
          <p:nvPr>
            <p:ph type="ftr" sz="quarter" idx="10"/>
          </p:nvPr>
        </p:nvSpPr>
        <p:spPr/>
        <p:txBody>
          <a:bodyPr/>
          <a:lstStyle/>
          <a:p>
            <a:r>
              <a:rPr lang="en-US" smtClean="0"/>
              <a:t>Presentation title</a:t>
            </a:r>
            <a:endParaRPr lang="en-US" dirty="0"/>
          </a:p>
        </p:txBody>
      </p:sp>
      <p:pic>
        <p:nvPicPr>
          <p:cNvPr id="6" name="Picture 2"/>
          <p:cNvPicPr>
            <a:picLocks noChangeAspect="1" noChangeArrowheads="1"/>
          </p:cNvPicPr>
          <p:nvPr userDrawn="1"/>
        </p:nvPicPr>
        <p:blipFill>
          <a:blip r:embed="rId2" cstate="print"/>
          <a:srcRect/>
          <a:stretch>
            <a:fillRect/>
          </a:stretch>
        </p:blipFill>
        <p:spPr bwMode="auto">
          <a:xfrm>
            <a:off x="457200" y="1044000"/>
            <a:ext cx="8225549" cy="5184000"/>
          </a:xfrm>
          <a:prstGeom prst="rect">
            <a:avLst/>
          </a:prstGeom>
          <a:noFill/>
          <a:ln w="9525">
            <a:noFill/>
            <a:miter lim="800000"/>
            <a:headEnd/>
            <a:tailEnd/>
          </a:ln>
          <a:effectLst/>
        </p:spPr>
      </p:pic>
    </p:spTree>
    <p:extLst>
      <p:ext uri="{BB962C8B-B14F-4D97-AF65-F5344CB8AC3E}">
        <p14:creationId xmlns:p14="http://schemas.microsoft.com/office/powerpoint/2010/main" val="319552107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201168"/>
            <a:ext cx="8229600"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lvl1pPr>
          </a:lstStyle>
          <a:p>
            <a:pPr lvl="0" algn="l" fontAlgn="base">
              <a:lnSpc>
                <a:spcPct val="85000"/>
              </a:lnSpc>
              <a:spcAft>
                <a:spcPct val="0"/>
              </a:spcAft>
            </a:pPr>
            <a:r>
              <a:rPr lang="en-US" altLang="zh-CN" smtClean="0"/>
              <a:t>Click to edit Master title style</a:t>
            </a:r>
            <a:endParaRPr lang="en-US" dirty="0"/>
          </a:p>
        </p:txBody>
      </p:sp>
      <p:sp>
        <p:nvSpPr>
          <p:cNvPr id="12" name="Footer Placeholder 11"/>
          <p:cNvSpPr>
            <a:spLocks noGrp="1"/>
          </p:cNvSpPr>
          <p:nvPr>
            <p:ph type="ftr" sz="quarter" idx="10"/>
          </p:nvPr>
        </p:nvSpPr>
        <p:spPr/>
        <p:txBody>
          <a:bodyPr/>
          <a:lstStyle/>
          <a:p>
            <a:r>
              <a:rPr lang="en-US" smtClean="0"/>
              <a:t>Presentation title</a:t>
            </a:r>
            <a:endParaRPr lang="en-US" dirty="0"/>
          </a:p>
        </p:txBody>
      </p:sp>
      <p:sp>
        <p:nvSpPr>
          <p:cNvPr id="4101" name="Freeform 5"/>
          <p:cNvSpPr>
            <a:spLocks/>
          </p:cNvSpPr>
          <p:nvPr userDrawn="1"/>
        </p:nvSpPr>
        <p:spPr bwMode="gray">
          <a:xfrm>
            <a:off x="457200" y="1040400"/>
            <a:ext cx="8229600" cy="5184775"/>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blipFill dpi="0" rotWithShape="1">
            <a:blip r:embed="rId2" cstate="print"/>
            <a:srcRect/>
            <a:stretch>
              <a:fillRect/>
            </a:stretch>
          </a:bli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52864780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12" name="Footer Placeholder 11"/>
          <p:cNvSpPr>
            <a:spLocks noGrp="1"/>
          </p:cNvSpPr>
          <p:nvPr>
            <p:ph type="ftr" sz="quarter" idx="10"/>
          </p:nvPr>
        </p:nvSpPr>
        <p:spPr/>
        <p:txBody>
          <a:bodyPr/>
          <a:lstStyle/>
          <a:p>
            <a:r>
              <a:rPr lang="en-US" smtClean="0"/>
              <a:t>Presentation title</a:t>
            </a:r>
            <a:endParaRPr lang="en-US" dirty="0"/>
          </a:p>
        </p:txBody>
      </p:sp>
      <p:sp>
        <p:nvSpPr>
          <p:cNvPr id="7" name="Line 11"/>
          <p:cNvSpPr>
            <a:spLocks noChangeShapeType="1"/>
          </p:cNvSpPr>
          <p:nvPr userDrawn="1"/>
        </p:nvSpPr>
        <p:spPr bwMode="auto">
          <a:xfrm>
            <a:off x="455613" y="6243638"/>
            <a:ext cx="8229600" cy="0"/>
          </a:xfrm>
          <a:prstGeom prst="line">
            <a:avLst/>
          </a:prstGeom>
          <a:noFill/>
          <a:ln w="3175">
            <a:solidFill>
              <a:schemeClr val="bg1"/>
            </a:solidFill>
            <a:round/>
            <a:headEnd/>
            <a:tailEnd/>
          </a:ln>
          <a:effectLst/>
        </p:spPr>
        <p:txBody>
          <a:bodyPr wrap="none" anchor="ctr"/>
          <a:lstStyle/>
          <a:p>
            <a:endParaRPr lang="en-US" noProof="0" dirty="0">
              <a:solidFill>
                <a:schemeClr val="bg1"/>
              </a:solidFill>
            </a:endParaRPr>
          </a:p>
        </p:txBody>
      </p:sp>
    </p:spTree>
    <p:extLst>
      <p:ext uri="{BB962C8B-B14F-4D97-AF65-F5344CB8AC3E}">
        <p14:creationId xmlns:p14="http://schemas.microsoft.com/office/powerpoint/2010/main" val="335068083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nal legal text">
    <p:spTree>
      <p:nvGrpSpPr>
        <p:cNvPr id="1" name=""/>
        <p:cNvGrpSpPr/>
        <p:nvPr/>
      </p:nvGrpSpPr>
      <p:grpSpPr>
        <a:xfrm>
          <a:off x="0" y="0"/>
          <a:ext cx="0" cy="0"/>
          <a:chOff x="0" y="0"/>
          <a:chExt cx="0" cy="0"/>
        </a:xfrm>
      </p:grpSpPr>
      <p:sp>
        <p:nvSpPr>
          <p:cNvPr id="7" name="Line 11"/>
          <p:cNvSpPr>
            <a:spLocks noChangeShapeType="1"/>
          </p:cNvSpPr>
          <p:nvPr userDrawn="1"/>
        </p:nvSpPr>
        <p:spPr bwMode="auto">
          <a:xfrm>
            <a:off x="455613" y="6243638"/>
            <a:ext cx="8229600" cy="0"/>
          </a:xfrm>
          <a:prstGeom prst="line">
            <a:avLst/>
          </a:prstGeom>
          <a:noFill/>
          <a:ln w="3175">
            <a:solidFill>
              <a:schemeClr val="bg1"/>
            </a:solidFill>
            <a:round/>
            <a:headEnd/>
            <a:tailEnd/>
          </a:ln>
          <a:effectLst/>
        </p:spPr>
        <p:txBody>
          <a:bodyPr wrap="none" anchor="ctr"/>
          <a:lstStyle/>
          <a:p>
            <a:endParaRPr lang="en-US" noProof="0" dirty="0">
              <a:solidFill>
                <a:schemeClr val="bg1"/>
              </a:solidFill>
            </a:endParaRPr>
          </a:p>
        </p:txBody>
      </p:sp>
      <p:sp>
        <p:nvSpPr>
          <p:cNvPr id="8" name="Content Placeholder 2"/>
          <p:cNvSpPr>
            <a:spLocks noGrp="1"/>
          </p:cNvSpPr>
          <p:nvPr>
            <p:ph idx="1"/>
          </p:nvPr>
        </p:nvSpPr>
        <p:spPr>
          <a:xfrm>
            <a:off x="455612" y="719139"/>
            <a:ext cx="3506400"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Arial" pitchFamily="34" charset="0"/>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Arial" pitchFamily="34" charset="0"/>
                <a:ea typeface="+mn-ea"/>
                <a:cs typeface="Arial" pitchFamily="34" charset="0"/>
              </a:defRPr>
            </a:lvl2pPr>
            <a:lvl3pPr marL="176213" indent="-176213" algn="l" defTabSz="995363" rtl="0" fontAlgn="base">
              <a:lnSpc>
                <a:spcPct val="100000"/>
              </a:lnSpc>
              <a:spcBef>
                <a:spcPct val="0"/>
              </a:spcBef>
              <a:spcAft>
                <a:spcPct val="0"/>
              </a:spcAft>
              <a:buClr>
                <a:schemeClr val="accent2"/>
              </a:buClr>
              <a:buSzPct val="70000"/>
              <a:buFont typeface="Arial" pitchFamily="34" charset="0"/>
              <a:buChar char="►"/>
              <a:defRPr lang="en-US" sz="900" b="1" kern="1200" noProof="0" dirty="0" smtClean="0">
                <a:solidFill>
                  <a:schemeClr val="bg1"/>
                </a:solidFill>
                <a:latin typeface="Arial" pitchFamily="34" charset="0"/>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Arial" pitchFamily="34" charset="0"/>
                <a:ea typeface="+mn-ea"/>
                <a:cs typeface="Arial" pitchFamily="34" charset="0"/>
              </a:defRPr>
            </a:lvl4pPr>
            <a:lvl5pPr marL="188913" indent="-188913" algn="l" defTabSz="995363" rtl="0" fontAlgn="base">
              <a:lnSpc>
                <a:spcPct val="100000"/>
              </a:lnSpc>
              <a:spcBef>
                <a:spcPct val="0"/>
              </a:spcBef>
              <a:spcAft>
                <a:spcPct val="0"/>
              </a:spcAft>
              <a:buClr>
                <a:schemeClr val="accent2"/>
              </a:buClr>
              <a:buSzPct val="70000"/>
              <a:buFont typeface="Arial" pitchFamily="34" charset="0"/>
              <a:buChar char="►"/>
              <a:defRPr lang="en-US" sz="800" kern="1200" noProof="0" dirty="0">
                <a:solidFill>
                  <a:schemeClr val="bg1"/>
                </a:solidFill>
                <a:latin typeface="Arial" pitchFamily="34" charset="0"/>
                <a:ea typeface="+mn-ea"/>
                <a:cs typeface="Arial" pitchFamily="34" charset="0"/>
              </a:defRPr>
            </a:lvl5p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endParaRPr lang="en-US" noProof="0" dirty="0"/>
          </a:p>
        </p:txBody>
      </p:sp>
    </p:spTree>
    <p:extLst>
      <p:ext uri="{BB962C8B-B14F-4D97-AF65-F5344CB8AC3E}">
        <p14:creationId xmlns:p14="http://schemas.microsoft.com/office/powerpoint/2010/main" val="1090007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718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Cover">
    <p:spTree>
      <p:nvGrpSpPr>
        <p:cNvPr id="1" name=""/>
        <p:cNvGrpSpPr/>
        <p:nvPr/>
      </p:nvGrpSpPr>
      <p:grpSpPr>
        <a:xfrm>
          <a:off x="0" y="0"/>
          <a:ext cx="0" cy="0"/>
          <a:chOff x="0" y="0"/>
          <a:chExt cx="0" cy="0"/>
        </a:xfrm>
      </p:grpSpPr>
      <p:sp>
        <p:nvSpPr>
          <p:cNvPr id="2" name="Title 1"/>
          <p:cNvSpPr>
            <a:spLocks noGrp="1"/>
          </p:cNvSpPr>
          <p:nvPr>
            <p:ph type="ctrTitle"/>
          </p:nvPr>
        </p:nvSpPr>
        <p:spPr>
          <a:xfrm>
            <a:off x="2332800" y="777600"/>
            <a:ext cx="5490000" cy="860400"/>
          </a:xfrm>
        </p:spPr>
        <p:txBody>
          <a:bodyPr/>
          <a:lstStyle/>
          <a:p>
            <a:r>
              <a:rPr lang="en-US" dirty="0" smtClean="0"/>
              <a:t>Click to edit Master title style</a:t>
            </a:r>
            <a:endParaRPr lang="en-GB" dirty="0"/>
          </a:p>
        </p:txBody>
      </p:sp>
      <p:sp>
        <p:nvSpPr>
          <p:cNvPr id="3" name="Subtitle 2"/>
          <p:cNvSpPr>
            <a:spLocks noGrp="1"/>
          </p:cNvSpPr>
          <p:nvPr>
            <p:ph type="subTitle" idx="1"/>
          </p:nvPr>
        </p:nvSpPr>
        <p:spPr>
          <a:xfrm>
            <a:off x="2332800" y="1753200"/>
            <a:ext cx="5490000" cy="968400"/>
          </a:xfrm>
        </p:spPr>
        <p:txBody>
          <a:bodyPr/>
          <a:lstStyle>
            <a:lvl1pPr marL="0" indent="0" algn="l">
              <a:buNone/>
              <a:defRPr sz="2000">
                <a:solidFill>
                  <a:schemeClr val="bg2"/>
                </a:solidFill>
              </a:defRPr>
            </a:lvl1pPr>
            <a:lvl2pPr marL="0" indent="0" algn="l">
              <a:buNone/>
              <a:defRPr sz="1600">
                <a:solidFill>
                  <a:schemeClr val="bg2"/>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p>
          <a:p>
            <a:pPr lvl="1"/>
            <a:endParaRPr lang="en-GB" dirty="0"/>
          </a:p>
        </p:txBody>
      </p:sp>
      <p:pic>
        <p:nvPicPr>
          <p:cNvPr id="11" name="Picture 2"/>
          <p:cNvPicPr>
            <a:picLocks noChangeAspect="1" noChangeArrowheads="1"/>
          </p:cNvPicPr>
          <p:nvPr userDrawn="1"/>
        </p:nvPicPr>
        <p:blipFill>
          <a:blip r:embed="rId2" cstate="print"/>
          <a:srcRect/>
          <a:stretch>
            <a:fillRect/>
          </a:stretch>
        </p:blipFill>
        <p:spPr bwMode="auto">
          <a:xfrm>
            <a:off x="2271942" y="5745156"/>
            <a:ext cx="983483" cy="745200"/>
          </a:xfrm>
          <a:prstGeom prst="rect">
            <a:avLst/>
          </a:prstGeom>
          <a:noFill/>
          <a:ln w="9525">
            <a:noFill/>
            <a:miter lim="800000"/>
            <a:headEnd/>
            <a:tailEnd/>
          </a:ln>
          <a:effectLst/>
        </p:spPr>
      </p:pic>
      <p:grpSp>
        <p:nvGrpSpPr>
          <p:cNvPr id="10" name="Group 9"/>
          <p:cNvGrpSpPr/>
          <p:nvPr userDrawn="1"/>
        </p:nvGrpSpPr>
        <p:grpSpPr>
          <a:xfrm>
            <a:off x="-1055" y="2405319"/>
            <a:ext cx="9145054" cy="3346232"/>
            <a:chOff x="-1055" y="2405319"/>
            <a:chExt cx="9145054" cy="3346232"/>
          </a:xfrm>
        </p:grpSpPr>
        <p:sp>
          <p:nvSpPr>
            <p:cNvPr id="9" name="Freeform 8"/>
            <p:cNvSpPr>
              <a:spLocks/>
            </p:cNvSpPr>
            <p:nvPr userDrawn="1"/>
          </p:nvSpPr>
          <p:spPr bwMode="gray">
            <a:xfrm>
              <a:off x="2273866" y="2405319"/>
              <a:ext cx="6870133" cy="2494990"/>
            </a:xfrm>
            <a:custGeom>
              <a:avLst/>
              <a:gdLst/>
              <a:ahLst/>
              <a:cxnLst>
                <a:cxn ang="0">
                  <a:pos x="0" y="1852"/>
                </a:cxn>
                <a:cxn ang="0">
                  <a:pos x="5081" y="0"/>
                </a:cxn>
                <a:cxn ang="0">
                  <a:pos x="5081" y="968"/>
                </a:cxn>
                <a:cxn ang="0">
                  <a:pos x="0" y="1852"/>
                </a:cxn>
              </a:cxnLst>
              <a:rect l="0" t="0" r="r" b="b"/>
              <a:pathLst>
                <a:path w="5081" h="1852">
                  <a:moveTo>
                    <a:pt x="0" y="1852"/>
                  </a:moveTo>
                  <a:lnTo>
                    <a:pt x="5081" y="0"/>
                  </a:lnTo>
                  <a:lnTo>
                    <a:pt x="5081" y="968"/>
                  </a:lnTo>
                  <a:lnTo>
                    <a:pt x="0" y="1852"/>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pic>
          <p:nvPicPr>
            <p:cNvPr id="14" name="Picture 3"/>
            <p:cNvPicPr>
              <a:picLocks noChangeAspect="1" noChangeArrowheads="1"/>
            </p:cNvPicPr>
            <p:nvPr userDrawn="1"/>
          </p:nvPicPr>
          <p:blipFill>
            <a:blip r:embed="rId3" cstate="print"/>
            <a:srcRect/>
            <a:stretch>
              <a:fillRect/>
            </a:stretch>
          </p:blipFill>
          <p:spPr bwMode="auto">
            <a:xfrm>
              <a:off x="-1055" y="4411633"/>
              <a:ext cx="2285060" cy="1339918"/>
            </a:xfrm>
            <a:prstGeom prst="rect">
              <a:avLst/>
            </a:prstGeom>
            <a:noFill/>
            <a:ln w="9525">
              <a:noFill/>
              <a:miter lim="800000"/>
              <a:headEnd/>
              <a:tailEnd/>
            </a:ln>
            <a:effectLst/>
          </p:spPr>
        </p:pic>
      </p:grpSp>
    </p:spTree>
    <p:extLst>
      <p:ext uri="{BB962C8B-B14F-4D97-AF65-F5344CB8AC3E}">
        <p14:creationId xmlns:p14="http://schemas.microsoft.com/office/powerpoint/2010/main" val="36741581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Cover_photo_or_illustration_input">
    <p:spTree>
      <p:nvGrpSpPr>
        <p:cNvPr id="1" name=""/>
        <p:cNvGrpSpPr/>
        <p:nvPr/>
      </p:nvGrpSpPr>
      <p:grpSpPr>
        <a:xfrm>
          <a:off x="0" y="0"/>
          <a:ext cx="0" cy="0"/>
          <a:chOff x="0" y="0"/>
          <a:chExt cx="0" cy="0"/>
        </a:xfrm>
      </p:grpSpPr>
      <p:sp>
        <p:nvSpPr>
          <p:cNvPr id="2" name="Title 1"/>
          <p:cNvSpPr>
            <a:spLocks noGrp="1"/>
          </p:cNvSpPr>
          <p:nvPr>
            <p:ph type="ctrTitle"/>
          </p:nvPr>
        </p:nvSpPr>
        <p:spPr>
          <a:xfrm>
            <a:off x="2332800" y="777600"/>
            <a:ext cx="5490000" cy="860400"/>
          </a:xfrm>
        </p:spPr>
        <p:txBody>
          <a:bodyPr/>
          <a:lstStyle/>
          <a:p>
            <a:r>
              <a:rPr lang="en-US" dirty="0" smtClean="0"/>
              <a:t>Click to edit Master title style</a:t>
            </a:r>
            <a:endParaRPr lang="en-GB" dirty="0"/>
          </a:p>
        </p:txBody>
      </p:sp>
      <p:sp>
        <p:nvSpPr>
          <p:cNvPr id="3" name="Subtitle 2"/>
          <p:cNvSpPr>
            <a:spLocks noGrp="1"/>
          </p:cNvSpPr>
          <p:nvPr>
            <p:ph type="subTitle" idx="1"/>
          </p:nvPr>
        </p:nvSpPr>
        <p:spPr>
          <a:xfrm>
            <a:off x="2332800" y="1753200"/>
            <a:ext cx="5490000" cy="968400"/>
          </a:xfrm>
        </p:spPr>
        <p:txBody>
          <a:bodyPr/>
          <a:lstStyle>
            <a:lvl1pPr marL="0" indent="0" algn="l">
              <a:buNone/>
              <a:defRPr sz="2000">
                <a:solidFill>
                  <a:schemeClr val="bg2"/>
                </a:solidFill>
              </a:defRPr>
            </a:lvl1pPr>
            <a:lvl2pPr marL="0" indent="0" algn="l">
              <a:buNone/>
              <a:defRPr sz="1600">
                <a:solidFill>
                  <a:schemeClr val="bg2"/>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p>
          <a:p>
            <a:pPr lvl="1"/>
            <a:endParaRPr lang="en-GB" dirty="0"/>
          </a:p>
        </p:txBody>
      </p:sp>
      <p:pic>
        <p:nvPicPr>
          <p:cNvPr id="11" name="Picture 2"/>
          <p:cNvPicPr>
            <a:picLocks noChangeAspect="1" noChangeArrowheads="1"/>
          </p:cNvPicPr>
          <p:nvPr userDrawn="1"/>
        </p:nvPicPr>
        <p:blipFill>
          <a:blip r:embed="rId2" cstate="print"/>
          <a:srcRect/>
          <a:stretch>
            <a:fillRect/>
          </a:stretch>
        </p:blipFill>
        <p:spPr bwMode="auto">
          <a:xfrm>
            <a:off x="2271942" y="5745156"/>
            <a:ext cx="983483" cy="745200"/>
          </a:xfrm>
          <a:prstGeom prst="rect">
            <a:avLst/>
          </a:prstGeom>
          <a:noFill/>
          <a:ln w="9525">
            <a:noFill/>
            <a:miter lim="800000"/>
            <a:headEnd/>
            <a:tailEnd/>
          </a:ln>
          <a:effectLst/>
        </p:spPr>
      </p:pic>
      <p:sp>
        <p:nvSpPr>
          <p:cNvPr id="9" name="Freeform 8"/>
          <p:cNvSpPr>
            <a:spLocks/>
          </p:cNvSpPr>
          <p:nvPr userDrawn="1"/>
        </p:nvSpPr>
        <p:spPr bwMode="gray">
          <a:xfrm>
            <a:off x="2273866" y="2405319"/>
            <a:ext cx="6870133" cy="2494990"/>
          </a:xfrm>
          <a:custGeom>
            <a:avLst/>
            <a:gdLst/>
            <a:ahLst/>
            <a:cxnLst>
              <a:cxn ang="0">
                <a:pos x="0" y="1852"/>
              </a:cxn>
              <a:cxn ang="0">
                <a:pos x="5081" y="0"/>
              </a:cxn>
              <a:cxn ang="0">
                <a:pos x="5081" y="968"/>
              </a:cxn>
              <a:cxn ang="0">
                <a:pos x="0" y="1852"/>
              </a:cxn>
            </a:cxnLst>
            <a:rect l="0" t="0" r="r" b="b"/>
            <a:pathLst>
              <a:path w="5081" h="1852">
                <a:moveTo>
                  <a:pt x="0" y="1852"/>
                </a:moveTo>
                <a:lnTo>
                  <a:pt x="5081" y="0"/>
                </a:lnTo>
                <a:lnTo>
                  <a:pt x="5081" y="968"/>
                </a:lnTo>
                <a:lnTo>
                  <a:pt x="0" y="1852"/>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 name="Freeform 6"/>
          <p:cNvSpPr/>
          <p:nvPr userDrawn="1"/>
        </p:nvSpPr>
        <p:spPr>
          <a:xfrm>
            <a:off x="-9144" y="3000375"/>
            <a:ext cx="2286000" cy="2729861"/>
          </a:xfrm>
          <a:custGeom>
            <a:avLst/>
            <a:gdLst>
              <a:gd name="connsiteX0" fmla="*/ 0 w 2286000"/>
              <a:gd name="connsiteY0" fmla="*/ 1318973 h 1318973"/>
              <a:gd name="connsiteX1" fmla="*/ 0 w 2286000"/>
              <a:gd name="connsiteY1" fmla="*/ 0 h 1318973"/>
              <a:gd name="connsiteX2" fmla="*/ 2286000 w 2286000"/>
              <a:gd name="connsiteY2" fmla="*/ 486803 h 1318973"/>
              <a:gd name="connsiteX3" fmla="*/ 0 w 2286000"/>
              <a:gd name="connsiteY3" fmla="*/ 1318973 h 1318973"/>
              <a:gd name="connsiteX0" fmla="*/ 0 w 2286000"/>
              <a:gd name="connsiteY0" fmla="*/ 2729861 h 2729861"/>
              <a:gd name="connsiteX1" fmla="*/ 9144 w 2286000"/>
              <a:gd name="connsiteY1" fmla="*/ 0 h 2729861"/>
              <a:gd name="connsiteX2" fmla="*/ 2286000 w 2286000"/>
              <a:gd name="connsiteY2" fmla="*/ 1897691 h 2729861"/>
              <a:gd name="connsiteX3" fmla="*/ 0 w 2286000"/>
              <a:gd name="connsiteY3" fmla="*/ 2729861 h 2729861"/>
            </a:gdLst>
            <a:ahLst/>
            <a:cxnLst>
              <a:cxn ang="0">
                <a:pos x="connsiteX0" y="connsiteY0"/>
              </a:cxn>
              <a:cxn ang="0">
                <a:pos x="connsiteX1" y="connsiteY1"/>
              </a:cxn>
              <a:cxn ang="0">
                <a:pos x="connsiteX2" y="connsiteY2"/>
              </a:cxn>
              <a:cxn ang="0">
                <a:pos x="connsiteX3" y="connsiteY3"/>
              </a:cxn>
            </a:cxnLst>
            <a:rect l="l" t="t" r="r" b="b"/>
            <a:pathLst>
              <a:path w="2286000" h="2729861">
                <a:moveTo>
                  <a:pt x="0" y="2729861"/>
                </a:moveTo>
                <a:lnTo>
                  <a:pt x="9144" y="0"/>
                </a:lnTo>
                <a:lnTo>
                  <a:pt x="2286000" y="1897691"/>
                </a:lnTo>
                <a:lnTo>
                  <a:pt x="0" y="2729861"/>
                </a:lnTo>
                <a:close/>
              </a:path>
            </a:pathLst>
          </a:custGeom>
          <a:blipFill>
            <a:blip r:embed="rId3" cstate="print"/>
            <a:stretch>
              <a:fillRect/>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8" name="TextBox 7"/>
          <p:cNvSpPr txBox="1"/>
          <p:nvPr userDrawn="1"/>
        </p:nvSpPr>
        <p:spPr>
          <a:xfrm>
            <a:off x="65318" y="4047893"/>
            <a:ext cx="1785784" cy="1083374"/>
          </a:xfrm>
          <a:prstGeom prst="rect">
            <a:avLst/>
          </a:prstGeom>
          <a:noFill/>
        </p:spPr>
        <p:txBody>
          <a:bodyPr wrap="square" lIns="0" tIns="36576" rIns="0" bIns="0" rtlCol="0">
            <a:spAutoFit/>
          </a:bodyPr>
          <a:lstStyle/>
          <a:p>
            <a:pPr marL="0" indent="0" algn="l">
              <a:lnSpc>
                <a:spcPct val="85000"/>
              </a:lnSpc>
              <a:spcAft>
                <a:spcPts val="600"/>
              </a:spcAft>
              <a:buClr>
                <a:schemeClr val="accent2"/>
              </a:buClr>
              <a:buSzPct val="70000"/>
              <a:buFontTx/>
              <a:buNone/>
            </a:pPr>
            <a:r>
              <a:rPr lang="en-US" sz="1600" b="1" dirty="0" smtClean="0">
                <a:solidFill>
                  <a:schemeClr val="accent2"/>
                </a:solidFill>
              </a:rPr>
              <a:t>Placeholder image — to replace this image, select View&gt;Notes Page</a:t>
            </a:r>
          </a:p>
        </p:txBody>
      </p:sp>
    </p:spTree>
    <p:extLst>
      <p:ext uri="{BB962C8B-B14F-4D97-AF65-F5344CB8AC3E}">
        <p14:creationId xmlns:p14="http://schemas.microsoft.com/office/powerpoint/2010/main" val="3674158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1"/>
          </p:nvPr>
        </p:nvSpPr>
        <p:spPr/>
        <p:txBody>
          <a:bodyPr/>
          <a:lstStyle/>
          <a:p>
            <a:r>
              <a:rPr lang="en-GB" smtClean="0"/>
              <a:t>Presentation title</a:t>
            </a:r>
            <a:endParaRPr lang="en-GB"/>
          </a:p>
        </p:txBody>
      </p:sp>
      <p:sp>
        <p:nvSpPr>
          <p:cNvPr id="7" name="Line 10"/>
          <p:cNvSpPr>
            <a:spLocks noChangeShapeType="1"/>
          </p:cNvSpPr>
          <p:nvPr userDrawn="1"/>
        </p:nvSpPr>
        <p:spPr bwMode="auto">
          <a:xfrm>
            <a:off x="457200" y="1044000"/>
            <a:ext cx="82296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8" name="Line 11"/>
          <p:cNvSpPr>
            <a:spLocks noChangeShapeType="1"/>
          </p:cNvSpPr>
          <p:nvPr userDrawn="1"/>
        </p:nvSpPr>
        <p:spPr bwMode="auto">
          <a:xfrm>
            <a:off x="457200" y="6242400"/>
            <a:ext cx="8229600"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5687483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5" name="Footer Placeholder 4"/>
          <p:cNvSpPr>
            <a:spLocks noGrp="1"/>
          </p:cNvSpPr>
          <p:nvPr>
            <p:ph type="ftr" sz="quarter" idx="11"/>
          </p:nvPr>
        </p:nvSpPr>
        <p:spPr/>
        <p:txBody>
          <a:bodyPr/>
          <a:lstStyle/>
          <a:p>
            <a:r>
              <a:rPr lang="en-GB" smtClean="0"/>
              <a:t>Presentation title</a:t>
            </a:r>
            <a:endParaRPr lang="en-GB"/>
          </a:p>
        </p:txBody>
      </p:sp>
      <p:sp>
        <p:nvSpPr>
          <p:cNvPr id="7" name="Line 10"/>
          <p:cNvSpPr>
            <a:spLocks noChangeShapeType="1"/>
          </p:cNvSpPr>
          <p:nvPr userDrawn="1"/>
        </p:nvSpPr>
        <p:spPr bwMode="auto">
          <a:xfrm>
            <a:off x="457200" y="1044000"/>
            <a:ext cx="82296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8" name="Line 11"/>
          <p:cNvSpPr>
            <a:spLocks noChangeShapeType="1"/>
          </p:cNvSpPr>
          <p:nvPr userDrawn="1"/>
        </p:nvSpPr>
        <p:spPr bwMode="auto">
          <a:xfrm>
            <a:off x="457200" y="6242400"/>
            <a:ext cx="8229600"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76933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Footer Placeholder 5"/>
          <p:cNvSpPr>
            <a:spLocks noGrp="1"/>
          </p:cNvSpPr>
          <p:nvPr>
            <p:ph type="ftr" sz="quarter" idx="11"/>
          </p:nvPr>
        </p:nvSpPr>
        <p:spPr/>
        <p:txBody>
          <a:bodyPr/>
          <a:lstStyle/>
          <a:p>
            <a:r>
              <a:rPr lang="en-GB" smtClean="0"/>
              <a:t>Presentation title</a:t>
            </a:r>
            <a:endParaRPr lang="en-GB"/>
          </a:p>
        </p:txBody>
      </p:sp>
      <p:sp>
        <p:nvSpPr>
          <p:cNvPr id="8" name="Line 10"/>
          <p:cNvSpPr>
            <a:spLocks noChangeShapeType="1"/>
          </p:cNvSpPr>
          <p:nvPr userDrawn="1"/>
        </p:nvSpPr>
        <p:spPr bwMode="auto">
          <a:xfrm>
            <a:off x="457200" y="1044000"/>
            <a:ext cx="82296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12" name="Line 11"/>
          <p:cNvSpPr>
            <a:spLocks noChangeShapeType="1"/>
          </p:cNvSpPr>
          <p:nvPr userDrawn="1"/>
        </p:nvSpPr>
        <p:spPr bwMode="auto">
          <a:xfrm>
            <a:off x="457200" y="6242400"/>
            <a:ext cx="8229600"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1614642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Cover_photo_or_illustration_input">
    <p:spTree>
      <p:nvGrpSpPr>
        <p:cNvPr id="1" name=""/>
        <p:cNvGrpSpPr/>
        <p:nvPr/>
      </p:nvGrpSpPr>
      <p:grpSpPr>
        <a:xfrm>
          <a:off x="0" y="0"/>
          <a:ext cx="0" cy="0"/>
          <a:chOff x="0" y="0"/>
          <a:chExt cx="0" cy="0"/>
        </a:xfrm>
      </p:grpSpPr>
      <p:sp>
        <p:nvSpPr>
          <p:cNvPr id="10" name="Freeform 9"/>
          <p:cNvSpPr/>
          <p:nvPr userDrawn="1"/>
        </p:nvSpPr>
        <p:spPr>
          <a:xfrm>
            <a:off x="-9144" y="3000375"/>
            <a:ext cx="2286000" cy="2729861"/>
          </a:xfrm>
          <a:custGeom>
            <a:avLst/>
            <a:gdLst>
              <a:gd name="connsiteX0" fmla="*/ 0 w 2286000"/>
              <a:gd name="connsiteY0" fmla="*/ 1318973 h 1318973"/>
              <a:gd name="connsiteX1" fmla="*/ 0 w 2286000"/>
              <a:gd name="connsiteY1" fmla="*/ 0 h 1318973"/>
              <a:gd name="connsiteX2" fmla="*/ 2286000 w 2286000"/>
              <a:gd name="connsiteY2" fmla="*/ 486803 h 1318973"/>
              <a:gd name="connsiteX3" fmla="*/ 0 w 2286000"/>
              <a:gd name="connsiteY3" fmla="*/ 1318973 h 1318973"/>
              <a:gd name="connsiteX0" fmla="*/ 0 w 2286000"/>
              <a:gd name="connsiteY0" fmla="*/ 2729861 h 2729861"/>
              <a:gd name="connsiteX1" fmla="*/ 9144 w 2286000"/>
              <a:gd name="connsiteY1" fmla="*/ 0 h 2729861"/>
              <a:gd name="connsiteX2" fmla="*/ 2286000 w 2286000"/>
              <a:gd name="connsiteY2" fmla="*/ 1897691 h 2729861"/>
              <a:gd name="connsiteX3" fmla="*/ 0 w 2286000"/>
              <a:gd name="connsiteY3" fmla="*/ 2729861 h 2729861"/>
            </a:gdLst>
            <a:ahLst/>
            <a:cxnLst>
              <a:cxn ang="0">
                <a:pos x="connsiteX0" y="connsiteY0"/>
              </a:cxn>
              <a:cxn ang="0">
                <a:pos x="connsiteX1" y="connsiteY1"/>
              </a:cxn>
              <a:cxn ang="0">
                <a:pos x="connsiteX2" y="connsiteY2"/>
              </a:cxn>
              <a:cxn ang="0">
                <a:pos x="connsiteX3" y="connsiteY3"/>
              </a:cxn>
            </a:cxnLst>
            <a:rect l="l" t="t" r="r" b="b"/>
            <a:pathLst>
              <a:path w="2286000" h="2729861">
                <a:moveTo>
                  <a:pt x="0" y="2729861"/>
                </a:moveTo>
                <a:lnTo>
                  <a:pt x="9144" y="0"/>
                </a:lnTo>
                <a:lnTo>
                  <a:pt x="2286000" y="1897691"/>
                </a:lnTo>
                <a:lnTo>
                  <a:pt x="0" y="2729861"/>
                </a:lnTo>
                <a:close/>
              </a:path>
            </a:pathLst>
          </a:custGeom>
          <a:blipFill>
            <a:blip r:embed="rId2" cstate="print"/>
            <a:stretch>
              <a:fillRect/>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2" name="Title 1"/>
          <p:cNvSpPr>
            <a:spLocks noGrp="1"/>
          </p:cNvSpPr>
          <p:nvPr>
            <p:ph type="ctrTitle"/>
          </p:nvPr>
        </p:nvSpPr>
        <p:spPr>
          <a:xfrm>
            <a:off x="2332800" y="777600"/>
            <a:ext cx="5490000" cy="860400"/>
          </a:xfrm>
        </p:spPr>
        <p:txBody>
          <a:bodyPr/>
          <a:lstStyle/>
          <a:p>
            <a:r>
              <a:rPr lang="en-US" altLang="zh-CN" smtClean="0"/>
              <a:t>Click to edit Master title style</a:t>
            </a:r>
            <a:endParaRPr lang="en-GB" dirty="0"/>
          </a:p>
        </p:txBody>
      </p:sp>
      <p:sp>
        <p:nvSpPr>
          <p:cNvPr id="3" name="Subtitle 2"/>
          <p:cNvSpPr>
            <a:spLocks noGrp="1"/>
          </p:cNvSpPr>
          <p:nvPr>
            <p:ph type="subTitle" idx="1"/>
          </p:nvPr>
        </p:nvSpPr>
        <p:spPr>
          <a:xfrm>
            <a:off x="2332800" y="1753200"/>
            <a:ext cx="5490000" cy="968400"/>
          </a:xfrm>
        </p:spPr>
        <p:txBody>
          <a:bodyPr/>
          <a:lstStyle>
            <a:lvl1pPr marL="0" indent="0" algn="l">
              <a:buNone/>
              <a:defRPr sz="2000">
                <a:solidFill>
                  <a:schemeClr val="bg2"/>
                </a:solidFill>
              </a:defRPr>
            </a:lvl1pPr>
            <a:lvl2pPr marL="0" indent="0" algn="l">
              <a:buNone/>
              <a:defRPr sz="1600">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smtClean="0"/>
              <a:t>Click to edit Master subtitle style</a:t>
            </a:r>
            <a:endParaRPr lang="en-GB" dirty="0"/>
          </a:p>
        </p:txBody>
      </p:sp>
      <p:sp>
        <p:nvSpPr>
          <p:cNvPr id="1032" name="Freeform 8"/>
          <p:cNvSpPr>
            <a:spLocks/>
          </p:cNvSpPr>
          <p:nvPr userDrawn="1"/>
        </p:nvSpPr>
        <p:spPr bwMode="gray">
          <a:xfrm>
            <a:off x="2273222" y="2405084"/>
            <a:ext cx="6870778" cy="2495225"/>
          </a:xfrm>
          <a:custGeom>
            <a:avLst/>
            <a:gdLst/>
            <a:ahLst/>
            <a:cxnLst>
              <a:cxn ang="0">
                <a:pos x="0" y="1852"/>
              </a:cxn>
              <a:cxn ang="0">
                <a:pos x="5081" y="0"/>
              </a:cxn>
              <a:cxn ang="0">
                <a:pos x="5081" y="968"/>
              </a:cxn>
              <a:cxn ang="0">
                <a:pos x="0" y="1852"/>
              </a:cxn>
            </a:cxnLst>
            <a:rect l="0" t="0" r="r" b="b"/>
            <a:pathLst>
              <a:path w="5081" h="1852">
                <a:moveTo>
                  <a:pt x="0" y="1852"/>
                </a:moveTo>
                <a:lnTo>
                  <a:pt x="5081" y="0"/>
                </a:lnTo>
                <a:lnTo>
                  <a:pt x="5081" y="968"/>
                </a:lnTo>
                <a:lnTo>
                  <a:pt x="0" y="1852"/>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 name="TextBox 6"/>
          <p:cNvSpPr txBox="1"/>
          <p:nvPr userDrawn="1"/>
        </p:nvSpPr>
        <p:spPr>
          <a:xfrm>
            <a:off x="65318" y="4047893"/>
            <a:ext cx="1785784" cy="1083374"/>
          </a:xfrm>
          <a:prstGeom prst="rect">
            <a:avLst/>
          </a:prstGeom>
          <a:noFill/>
        </p:spPr>
        <p:txBody>
          <a:bodyPr wrap="square" lIns="0" tIns="36576" rIns="0" bIns="0" rtlCol="0">
            <a:spAutoFit/>
          </a:bodyPr>
          <a:lstStyle/>
          <a:p>
            <a:pPr marL="0" indent="0" algn="l">
              <a:lnSpc>
                <a:spcPct val="85000"/>
              </a:lnSpc>
              <a:spcAft>
                <a:spcPts val="600"/>
              </a:spcAft>
              <a:buClr>
                <a:schemeClr val="accent2"/>
              </a:buClr>
              <a:buSzPct val="70000"/>
              <a:buFontTx/>
              <a:buNone/>
            </a:pPr>
            <a:r>
              <a:rPr lang="en-US" sz="1600" b="1" dirty="0" smtClean="0">
                <a:solidFill>
                  <a:schemeClr val="accent2"/>
                </a:solidFill>
              </a:rPr>
              <a:t>Placeholder image — to replace this image, select View&gt;Notes Page</a:t>
            </a:r>
          </a:p>
        </p:txBody>
      </p:sp>
      <p:pic>
        <p:nvPicPr>
          <p:cNvPr id="8" name="圖片 8"/>
          <p:cNvPicPr/>
          <p:nvPr userDrawn="1"/>
        </p:nvPicPr>
        <p:blipFill>
          <a:blip r:embed="rId3" cstate="print"/>
          <a:srcRect/>
          <a:stretch>
            <a:fillRect/>
          </a:stretch>
        </p:blipFill>
        <p:spPr bwMode="auto">
          <a:xfrm>
            <a:off x="2278597" y="5736837"/>
            <a:ext cx="1183004" cy="748319"/>
          </a:xfrm>
          <a:prstGeom prst="rect">
            <a:avLst/>
          </a:prstGeom>
          <a:noFill/>
          <a:ln w="9525">
            <a:noFill/>
            <a:miter lim="800000"/>
            <a:headEnd/>
            <a:tailEnd/>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sz="half" idx="1"/>
          </p:nvPr>
        </p:nvSpPr>
        <p:spPr>
          <a:xfrm>
            <a:off x="457200" y="2196000"/>
            <a:ext cx="4042800" cy="3994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51200" y="2178000"/>
            <a:ext cx="4042800" cy="3994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Footer Placeholder 5"/>
          <p:cNvSpPr>
            <a:spLocks noGrp="1"/>
          </p:cNvSpPr>
          <p:nvPr>
            <p:ph type="ftr" sz="quarter" idx="11"/>
          </p:nvPr>
        </p:nvSpPr>
        <p:spPr/>
        <p:txBody>
          <a:bodyPr/>
          <a:lstStyle/>
          <a:p>
            <a:r>
              <a:rPr lang="en-GB" smtClean="0"/>
              <a:t>Presentation title</a:t>
            </a:r>
            <a:endParaRPr lang="en-GB"/>
          </a:p>
        </p:txBody>
      </p:sp>
      <p:sp>
        <p:nvSpPr>
          <p:cNvPr id="8" name="Line 10"/>
          <p:cNvSpPr>
            <a:spLocks noChangeShapeType="1"/>
          </p:cNvSpPr>
          <p:nvPr userDrawn="1"/>
        </p:nvSpPr>
        <p:spPr bwMode="auto">
          <a:xfrm>
            <a:off x="457200" y="1044000"/>
            <a:ext cx="82296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10" name="Text Placeholder 9"/>
          <p:cNvSpPr>
            <a:spLocks noGrp="1"/>
          </p:cNvSpPr>
          <p:nvPr>
            <p:ph type="body" sz="quarter" idx="12"/>
          </p:nvPr>
        </p:nvSpPr>
        <p:spPr>
          <a:xfrm>
            <a:off x="457200" y="1490400"/>
            <a:ext cx="4042800" cy="640800"/>
          </a:xfrm>
        </p:spPr>
        <p:txBody>
          <a:bodyPr anchor="b" anchorCtr="0"/>
          <a:lstStyle>
            <a:lvl1pPr>
              <a:buNone/>
              <a:defRPr b="1"/>
            </a:lvl1pPr>
          </a:lstStyle>
          <a:p>
            <a:pPr lvl="0"/>
            <a:endParaRPr lang="en-GB" dirty="0"/>
          </a:p>
        </p:txBody>
      </p:sp>
      <p:sp>
        <p:nvSpPr>
          <p:cNvPr id="11" name="Text Placeholder 9"/>
          <p:cNvSpPr>
            <a:spLocks noGrp="1"/>
          </p:cNvSpPr>
          <p:nvPr>
            <p:ph type="body" sz="quarter" idx="13"/>
          </p:nvPr>
        </p:nvSpPr>
        <p:spPr>
          <a:xfrm>
            <a:off x="4651200" y="1490400"/>
            <a:ext cx="4042800" cy="640800"/>
          </a:xfrm>
        </p:spPr>
        <p:txBody>
          <a:bodyPr anchor="b" anchorCtr="0"/>
          <a:lstStyle>
            <a:lvl1pPr>
              <a:buNone/>
              <a:defRPr b="1"/>
            </a:lvl1pPr>
          </a:lstStyle>
          <a:p>
            <a:pPr lvl="0"/>
            <a:endParaRPr lang="en-GB" dirty="0"/>
          </a:p>
        </p:txBody>
      </p:sp>
      <p:sp>
        <p:nvSpPr>
          <p:cNvPr id="9" name="Line 11"/>
          <p:cNvSpPr>
            <a:spLocks noChangeShapeType="1"/>
          </p:cNvSpPr>
          <p:nvPr userDrawn="1"/>
        </p:nvSpPr>
        <p:spPr bwMode="auto">
          <a:xfrm>
            <a:off x="457200" y="6242400"/>
            <a:ext cx="8229600"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1875879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12" name="Footer Placeholder 11"/>
          <p:cNvSpPr>
            <a:spLocks noGrp="1"/>
          </p:cNvSpPr>
          <p:nvPr>
            <p:ph type="ftr" sz="quarter" idx="10"/>
          </p:nvPr>
        </p:nvSpPr>
        <p:spPr/>
        <p:txBody>
          <a:bodyPr/>
          <a:lstStyle/>
          <a:p>
            <a:r>
              <a:rPr lang="en-US" smtClean="0"/>
              <a:t>Presentation title</a:t>
            </a:r>
            <a:endParaRPr lang="en-US" dirty="0"/>
          </a:p>
        </p:txBody>
      </p:sp>
      <p:sp>
        <p:nvSpPr>
          <p:cNvPr id="3" name="Text Placeholder 2"/>
          <p:cNvSpPr>
            <a:spLocks noGrp="1"/>
          </p:cNvSpPr>
          <p:nvPr>
            <p:ph type="body" sz="quarter" idx="11"/>
          </p:nvPr>
        </p:nvSpPr>
        <p:spPr>
          <a:xfrm>
            <a:off x="455614" y="1025525"/>
            <a:ext cx="8229600" cy="1643063"/>
          </a:xfrm>
        </p:spPr>
        <p:txBody>
          <a:bodyPr/>
          <a:lstStyle>
            <a:lvl1pPr marL="0" indent="0" algn="l">
              <a:lnSpc>
                <a:spcPct val="85000"/>
              </a:lnSpc>
              <a:spcBef>
                <a:spcPts val="0"/>
              </a:spcBef>
              <a:buNone/>
              <a:defRPr sz="5000" b="1">
                <a:solidFill>
                  <a:schemeClr val="bg2"/>
                </a:solidFill>
                <a:latin typeface="+mj-lt"/>
              </a:defRPr>
            </a:lvl1pPr>
            <a:lvl2pPr marL="0" indent="0">
              <a:buNone/>
              <a:defRPr/>
            </a:lvl2pPr>
            <a:lvl3pPr marL="0" indent="0">
              <a:buNone/>
              <a:defRPr/>
            </a:lvl3pPr>
            <a:lvl4pPr marL="0" indent="0">
              <a:buNone/>
              <a:defRPr/>
            </a:lvl4pPr>
            <a:lvl5pPr marL="0" indent="0">
              <a:buNone/>
              <a:defRPr/>
            </a:lvl5pPr>
          </a:lstStyle>
          <a:p>
            <a:pPr lvl="0"/>
            <a:r>
              <a:rPr lang="en-US" smtClean="0"/>
              <a:t>Click to edit Master text styles</a:t>
            </a:r>
          </a:p>
        </p:txBody>
      </p:sp>
      <p:sp>
        <p:nvSpPr>
          <p:cNvPr id="5" name="Line 11"/>
          <p:cNvSpPr>
            <a:spLocks noChangeShapeType="1"/>
          </p:cNvSpPr>
          <p:nvPr userDrawn="1"/>
        </p:nvSpPr>
        <p:spPr bwMode="auto">
          <a:xfrm>
            <a:off x="457200" y="6242400"/>
            <a:ext cx="8229600"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26156250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201168"/>
            <a:ext cx="8229600"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lvl1pPr>
          </a:lstStyle>
          <a:p>
            <a:pPr lvl="0" algn="l" fontAlgn="base">
              <a:lnSpc>
                <a:spcPct val="85000"/>
              </a:lnSpc>
              <a:spcAft>
                <a:spcPct val="0"/>
              </a:spcAft>
            </a:pPr>
            <a:r>
              <a:rPr lang="en-US" dirty="0" smtClean="0"/>
              <a:t>Click to edit Master title style</a:t>
            </a:r>
            <a:endParaRPr lang="en-US" dirty="0"/>
          </a:p>
        </p:txBody>
      </p:sp>
      <p:sp>
        <p:nvSpPr>
          <p:cNvPr id="12" name="Footer Placeholder 11"/>
          <p:cNvSpPr>
            <a:spLocks noGrp="1"/>
          </p:cNvSpPr>
          <p:nvPr>
            <p:ph type="ftr" sz="quarter" idx="10"/>
          </p:nvPr>
        </p:nvSpPr>
        <p:spPr/>
        <p:txBody>
          <a:bodyPr/>
          <a:lstStyle/>
          <a:p>
            <a:r>
              <a:rPr lang="en-US" smtClean="0"/>
              <a:t>Presentation title</a:t>
            </a:r>
            <a:endParaRPr lang="en-US" dirty="0"/>
          </a:p>
        </p:txBody>
      </p:sp>
      <p:sp>
        <p:nvSpPr>
          <p:cNvPr id="6" name="Freeform 5"/>
          <p:cNvSpPr>
            <a:spLocks/>
          </p:cNvSpPr>
          <p:nvPr userDrawn="1"/>
        </p:nvSpPr>
        <p:spPr bwMode="gray">
          <a:xfrm>
            <a:off x="457200" y="1029600"/>
            <a:ext cx="8229600" cy="5184775"/>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0448329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201168"/>
            <a:ext cx="8229600"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lvl1pPr>
          </a:lstStyle>
          <a:p>
            <a:pPr lvl="0" algn="l" fontAlgn="base">
              <a:lnSpc>
                <a:spcPct val="85000"/>
              </a:lnSpc>
              <a:spcAft>
                <a:spcPct val="0"/>
              </a:spcAft>
            </a:pPr>
            <a:r>
              <a:rPr lang="en-US" dirty="0" smtClean="0"/>
              <a:t>Click to edit Master title style</a:t>
            </a:r>
            <a:endParaRPr lang="en-US" dirty="0"/>
          </a:p>
        </p:txBody>
      </p:sp>
      <p:sp>
        <p:nvSpPr>
          <p:cNvPr id="12" name="Footer Placeholder 11"/>
          <p:cNvSpPr>
            <a:spLocks noGrp="1"/>
          </p:cNvSpPr>
          <p:nvPr>
            <p:ph type="ftr" sz="quarter" idx="10"/>
          </p:nvPr>
        </p:nvSpPr>
        <p:spPr/>
        <p:txBody>
          <a:bodyPr/>
          <a:lstStyle/>
          <a:p>
            <a:r>
              <a:rPr lang="en-US" smtClean="0"/>
              <a:t>Presentation title</a:t>
            </a:r>
            <a:endParaRPr lang="en-US" dirty="0"/>
          </a:p>
        </p:txBody>
      </p:sp>
      <p:sp>
        <p:nvSpPr>
          <p:cNvPr id="6" name="Freeform 5"/>
          <p:cNvSpPr>
            <a:spLocks/>
          </p:cNvSpPr>
          <p:nvPr userDrawn="1"/>
        </p:nvSpPr>
        <p:spPr bwMode="gray">
          <a:xfrm>
            <a:off x="457200" y="1040400"/>
            <a:ext cx="8229600" cy="5184775"/>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93080655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201168"/>
            <a:ext cx="8229600"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lvl1pPr>
          </a:lstStyle>
          <a:p>
            <a:pPr lvl="0" algn="l" fontAlgn="base">
              <a:lnSpc>
                <a:spcPct val="85000"/>
              </a:lnSpc>
              <a:spcAft>
                <a:spcPct val="0"/>
              </a:spcAft>
            </a:pPr>
            <a:r>
              <a:rPr lang="en-US" smtClean="0"/>
              <a:t>Click to edit Master title style</a:t>
            </a:r>
            <a:endParaRPr lang="en-US" dirty="0"/>
          </a:p>
        </p:txBody>
      </p:sp>
      <p:sp>
        <p:nvSpPr>
          <p:cNvPr id="12" name="Footer Placeholder 11"/>
          <p:cNvSpPr>
            <a:spLocks noGrp="1"/>
          </p:cNvSpPr>
          <p:nvPr>
            <p:ph type="ftr" sz="quarter" idx="10"/>
          </p:nvPr>
        </p:nvSpPr>
        <p:spPr/>
        <p:txBody>
          <a:bodyPr/>
          <a:lstStyle/>
          <a:p>
            <a:r>
              <a:rPr lang="en-US" smtClean="0"/>
              <a:t>Presentation title</a:t>
            </a:r>
            <a:endParaRPr lang="en-US" dirty="0"/>
          </a:p>
        </p:txBody>
      </p:sp>
      <p:pic>
        <p:nvPicPr>
          <p:cNvPr id="7" name="Picture 2"/>
          <p:cNvPicPr>
            <a:picLocks noChangeAspect="1" noChangeArrowheads="1"/>
          </p:cNvPicPr>
          <p:nvPr userDrawn="1"/>
        </p:nvPicPr>
        <p:blipFill>
          <a:blip r:embed="rId2" cstate="print"/>
          <a:srcRect/>
          <a:stretch>
            <a:fillRect/>
          </a:stretch>
        </p:blipFill>
        <p:spPr bwMode="auto">
          <a:xfrm>
            <a:off x="457200" y="1044000"/>
            <a:ext cx="8225549" cy="5184000"/>
          </a:xfrm>
          <a:prstGeom prst="rect">
            <a:avLst/>
          </a:prstGeom>
          <a:noFill/>
          <a:ln w="9525">
            <a:noFill/>
            <a:miter lim="800000"/>
            <a:headEnd/>
            <a:tailEnd/>
          </a:ln>
          <a:effectLst/>
        </p:spPr>
      </p:pic>
    </p:spTree>
    <p:extLst>
      <p:ext uri="{BB962C8B-B14F-4D97-AF65-F5344CB8AC3E}">
        <p14:creationId xmlns:p14="http://schemas.microsoft.com/office/powerpoint/2010/main" val="37669438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201168"/>
            <a:ext cx="8229600"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lvl1pPr>
          </a:lstStyle>
          <a:p>
            <a:pPr lvl="0" algn="l" fontAlgn="base">
              <a:lnSpc>
                <a:spcPct val="85000"/>
              </a:lnSpc>
              <a:spcAft>
                <a:spcPct val="0"/>
              </a:spcAft>
            </a:pPr>
            <a:r>
              <a:rPr lang="en-US" dirty="0" smtClean="0"/>
              <a:t>Click to edit Master title style</a:t>
            </a:r>
            <a:endParaRPr lang="en-US" dirty="0"/>
          </a:p>
        </p:txBody>
      </p:sp>
      <p:sp>
        <p:nvSpPr>
          <p:cNvPr id="12" name="Footer Placeholder 11"/>
          <p:cNvSpPr>
            <a:spLocks noGrp="1"/>
          </p:cNvSpPr>
          <p:nvPr>
            <p:ph type="ftr" sz="quarter" idx="10"/>
          </p:nvPr>
        </p:nvSpPr>
        <p:spPr/>
        <p:txBody>
          <a:bodyPr/>
          <a:lstStyle/>
          <a:p>
            <a:r>
              <a:rPr lang="en-US" smtClean="0"/>
              <a:t>Presentation title</a:t>
            </a:r>
            <a:endParaRPr lang="en-US" dirty="0"/>
          </a:p>
        </p:txBody>
      </p:sp>
      <p:sp>
        <p:nvSpPr>
          <p:cNvPr id="5" name="Freeform 5"/>
          <p:cNvSpPr>
            <a:spLocks/>
          </p:cNvSpPr>
          <p:nvPr userDrawn="1"/>
        </p:nvSpPr>
        <p:spPr bwMode="gray">
          <a:xfrm>
            <a:off x="457200" y="1040400"/>
            <a:ext cx="8229600" cy="5184775"/>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blipFill dpi="0" rotWithShape="1">
            <a:blip r:embed="rId2" cstate="print"/>
            <a:srcRect/>
            <a:stretch>
              <a:fillRect/>
            </a:stretch>
          </a:bli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93080655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12" name="Footer Placeholder 11"/>
          <p:cNvSpPr>
            <a:spLocks noGrp="1"/>
          </p:cNvSpPr>
          <p:nvPr>
            <p:ph type="ftr" sz="quarter" idx="10"/>
          </p:nvPr>
        </p:nvSpPr>
        <p:spPr/>
        <p:txBody>
          <a:bodyPr/>
          <a:lstStyle/>
          <a:p>
            <a:r>
              <a:rPr lang="en-US" smtClean="0"/>
              <a:t>Presentation title</a:t>
            </a:r>
            <a:endParaRPr lang="en-US" dirty="0"/>
          </a:p>
        </p:txBody>
      </p:sp>
      <p:sp>
        <p:nvSpPr>
          <p:cNvPr id="7" name="Line 11"/>
          <p:cNvSpPr>
            <a:spLocks noChangeShapeType="1"/>
          </p:cNvSpPr>
          <p:nvPr userDrawn="1"/>
        </p:nvSpPr>
        <p:spPr bwMode="auto">
          <a:xfrm>
            <a:off x="455613" y="6243638"/>
            <a:ext cx="8229600" cy="0"/>
          </a:xfrm>
          <a:prstGeom prst="line">
            <a:avLst/>
          </a:prstGeom>
          <a:noFill/>
          <a:ln w="3175">
            <a:solidFill>
              <a:schemeClr val="bg1"/>
            </a:solidFill>
            <a:round/>
            <a:headEnd/>
            <a:tailEnd/>
          </a:ln>
          <a:effectLst/>
        </p:spPr>
        <p:txBody>
          <a:bodyPr wrap="none" anchor="ctr"/>
          <a:lstStyle/>
          <a:p>
            <a:endParaRPr lang="en-US" noProof="0" dirty="0">
              <a:solidFill>
                <a:schemeClr val="bg1"/>
              </a:solidFill>
            </a:endParaRPr>
          </a:p>
        </p:txBody>
      </p:sp>
    </p:spTree>
    <p:extLst>
      <p:ext uri="{BB962C8B-B14F-4D97-AF65-F5344CB8AC3E}">
        <p14:creationId xmlns:p14="http://schemas.microsoft.com/office/powerpoint/2010/main" val="166112614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nal legal text">
    <p:spTree>
      <p:nvGrpSpPr>
        <p:cNvPr id="1" name=""/>
        <p:cNvGrpSpPr/>
        <p:nvPr/>
      </p:nvGrpSpPr>
      <p:grpSpPr>
        <a:xfrm>
          <a:off x="0" y="0"/>
          <a:ext cx="0" cy="0"/>
          <a:chOff x="0" y="0"/>
          <a:chExt cx="0" cy="0"/>
        </a:xfrm>
      </p:grpSpPr>
      <p:sp>
        <p:nvSpPr>
          <p:cNvPr id="7" name="Line 11"/>
          <p:cNvSpPr>
            <a:spLocks noChangeShapeType="1"/>
          </p:cNvSpPr>
          <p:nvPr userDrawn="1"/>
        </p:nvSpPr>
        <p:spPr bwMode="auto">
          <a:xfrm>
            <a:off x="455613" y="6243638"/>
            <a:ext cx="8229600" cy="0"/>
          </a:xfrm>
          <a:prstGeom prst="line">
            <a:avLst/>
          </a:prstGeom>
          <a:noFill/>
          <a:ln w="3175">
            <a:solidFill>
              <a:schemeClr val="bg1"/>
            </a:solidFill>
            <a:round/>
            <a:headEnd/>
            <a:tailEnd/>
          </a:ln>
          <a:effectLst/>
        </p:spPr>
        <p:txBody>
          <a:bodyPr wrap="none" anchor="ctr"/>
          <a:lstStyle/>
          <a:p>
            <a:endParaRPr lang="en-US" noProof="0" dirty="0">
              <a:solidFill>
                <a:schemeClr val="bg1"/>
              </a:solidFill>
            </a:endParaRPr>
          </a:p>
        </p:txBody>
      </p:sp>
      <p:sp>
        <p:nvSpPr>
          <p:cNvPr id="8" name="Content Placeholder 2"/>
          <p:cNvSpPr>
            <a:spLocks noGrp="1"/>
          </p:cNvSpPr>
          <p:nvPr>
            <p:ph idx="1"/>
          </p:nvPr>
        </p:nvSpPr>
        <p:spPr>
          <a:xfrm>
            <a:off x="455612" y="719139"/>
            <a:ext cx="3506400"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Arial" pitchFamily="34" charset="0"/>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Arial" pitchFamily="34" charset="0"/>
                <a:ea typeface="+mn-ea"/>
                <a:cs typeface="Arial" pitchFamily="34" charset="0"/>
              </a:defRPr>
            </a:lvl2pPr>
            <a:lvl3pPr marL="176213" indent="-176213" algn="l" defTabSz="995363" rtl="0" fontAlgn="base">
              <a:lnSpc>
                <a:spcPct val="100000"/>
              </a:lnSpc>
              <a:spcBef>
                <a:spcPct val="0"/>
              </a:spcBef>
              <a:spcAft>
                <a:spcPct val="0"/>
              </a:spcAft>
              <a:buClr>
                <a:schemeClr val="accent2"/>
              </a:buClr>
              <a:buSzPct val="70000"/>
              <a:buFont typeface="Arial" pitchFamily="34" charset="0"/>
              <a:buChar char="►"/>
              <a:defRPr lang="en-US" sz="900" b="1" kern="1200" noProof="0" dirty="0" smtClean="0">
                <a:solidFill>
                  <a:schemeClr val="bg1"/>
                </a:solidFill>
                <a:latin typeface="Arial" pitchFamily="34" charset="0"/>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Arial" pitchFamily="34" charset="0"/>
                <a:ea typeface="+mn-ea"/>
                <a:cs typeface="Arial" pitchFamily="34" charset="0"/>
              </a:defRPr>
            </a:lvl4pPr>
            <a:lvl5pPr marL="188913" indent="-188913" algn="l" defTabSz="995363" rtl="0" fontAlgn="base">
              <a:lnSpc>
                <a:spcPct val="100000"/>
              </a:lnSpc>
              <a:spcBef>
                <a:spcPct val="0"/>
              </a:spcBef>
              <a:spcAft>
                <a:spcPct val="0"/>
              </a:spcAft>
              <a:buClr>
                <a:schemeClr val="accent2"/>
              </a:buClr>
              <a:buSzPct val="70000"/>
              <a:buFont typeface="Arial" pitchFamily="34" charset="0"/>
              <a:buChar char="►"/>
              <a:defRPr lang="en-US" sz="800" kern="1200" noProof="0" dirty="0">
                <a:solidFill>
                  <a:schemeClr val="bg1"/>
                </a:solidFill>
                <a:latin typeface="Arial" pitchFamily="34" charset="0"/>
                <a:ea typeface="+mn-ea"/>
                <a:cs typeface="Arial" pitchFamily="34" charset="0"/>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Tree>
    <p:extLst>
      <p:ext uri="{BB962C8B-B14F-4D97-AF65-F5344CB8AC3E}">
        <p14:creationId xmlns:p14="http://schemas.microsoft.com/office/powerpoint/2010/main" val="24193976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80372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Cover">
    <p:spTree>
      <p:nvGrpSpPr>
        <p:cNvPr id="1" name=""/>
        <p:cNvGrpSpPr/>
        <p:nvPr/>
      </p:nvGrpSpPr>
      <p:grpSpPr>
        <a:xfrm>
          <a:off x="0" y="0"/>
          <a:ext cx="0" cy="0"/>
          <a:chOff x="0" y="0"/>
          <a:chExt cx="0" cy="0"/>
        </a:xfrm>
      </p:grpSpPr>
      <p:sp>
        <p:nvSpPr>
          <p:cNvPr id="2" name="Title 1"/>
          <p:cNvSpPr>
            <a:spLocks noGrp="1"/>
          </p:cNvSpPr>
          <p:nvPr>
            <p:ph type="ctrTitle"/>
          </p:nvPr>
        </p:nvSpPr>
        <p:spPr>
          <a:xfrm>
            <a:off x="2332800" y="777600"/>
            <a:ext cx="5490000" cy="860400"/>
          </a:xfrm>
        </p:spPr>
        <p:txBody>
          <a:bodyPr/>
          <a:lstStyle/>
          <a:p>
            <a:r>
              <a:rPr lang="en-US" dirty="0" smtClean="0"/>
              <a:t>Click to edit Master title style</a:t>
            </a:r>
            <a:endParaRPr lang="en-GB" dirty="0"/>
          </a:p>
        </p:txBody>
      </p:sp>
      <p:sp>
        <p:nvSpPr>
          <p:cNvPr id="3" name="Subtitle 2"/>
          <p:cNvSpPr>
            <a:spLocks noGrp="1"/>
          </p:cNvSpPr>
          <p:nvPr>
            <p:ph type="subTitle" idx="1"/>
          </p:nvPr>
        </p:nvSpPr>
        <p:spPr>
          <a:xfrm>
            <a:off x="2332800" y="1753200"/>
            <a:ext cx="5490000" cy="968400"/>
          </a:xfrm>
        </p:spPr>
        <p:txBody>
          <a:bodyPr/>
          <a:lstStyle>
            <a:lvl1pPr marL="0" indent="0" algn="l">
              <a:buNone/>
              <a:defRPr sz="2000">
                <a:solidFill>
                  <a:schemeClr val="tx1">
                    <a:tint val="75000"/>
                  </a:schemeClr>
                </a:solidFill>
              </a:defRPr>
            </a:lvl1pPr>
            <a:lvl2pPr marL="0" indent="0" algn="l">
              <a:buNone/>
              <a:defRPr sz="1600">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p>
          <a:p>
            <a:pPr lvl="1"/>
            <a:endParaRPr lang="en-GB" dirty="0"/>
          </a:p>
        </p:txBody>
      </p:sp>
      <p:pic>
        <p:nvPicPr>
          <p:cNvPr id="3074" name="Picture 2"/>
          <p:cNvPicPr>
            <a:picLocks noChangeAspect="1" noChangeArrowheads="1"/>
          </p:cNvPicPr>
          <p:nvPr userDrawn="1"/>
        </p:nvPicPr>
        <p:blipFill>
          <a:blip r:embed="rId2" cstate="print"/>
          <a:srcRect/>
          <a:stretch>
            <a:fillRect/>
          </a:stretch>
        </p:blipFill>
        <p:spPr bwMode="black">
          <a:xfrm>
            <a:off x="2272460" y="5743988"/>
            <a:ext cx="983415" cy="745200"/>
          </a:xfrm>
          <a:prstGeom prst="rect">
            <a:avLst/>
          </a:prstGeom>
          <a:noFill/>
          <a:ln w="9525">
            <a:noFill/>
            <a:miter lim="800000"/>
            <a:headEnd/>
            <a:tailEnd/>
          </a:ln>
          <a:effectLst/>
        </p:spPr>
      </p:pic>
      <p:sp>
        <p:nvSpPr>
          <p:cNvPr id="8" name="Freeform 7"/>
          <p:cNvSpPr>
            <a:spLocks/>
          </p:cNvSpPr>
          <p:nvPr userDrawn="1"/>
        </p:nvSpPr>
        <p:spPr bwMode="gray">
          <a:xfrm>
            <a:off x="2273498" y="2405185"/>
            <a:ext cx="6870502" cy="2495124"/>
          </a:xfrm>
          <a:custGeom>
            <a:avLst/>
            <a:gdLst/>
            <a:ahLst/>
            <a:cxnLst>
              <a:cxn ang="0">
                <a:pos x="0" y="1852"/>
              </a:cxn>
              <a:cxn ang="0">
                <a:pos x="5081" y="0"/>
              </a:cxn>
              <a:cxn ang="0">
                <a:pos x="5081" y="968"/>
              </a:cxn>
              <a:cxn ang="0">
                <a:pos x="0" y="1852"/>
              </a:cxn>
            </a:cxnLst>
            <a:rect l="0" t="0" r="r" b="b"/>
            <a:pathLst>
              <a:path w="5081" h="1852">
                <a:moveTo>
                  <a:pt x="0" y="1852"/>
                </a:moveTo>
                <a:lnTo>
                  <a:pt x="5081" y="0"/>
                </a:lnTo>
                <a:lnTo>
                  <a:pt x="5081" y="968"/>
                </a:lnTo>
                <a:lnTo>
                  <a:pt x="0" y="1852"/>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pic>
        <p:nvPicPr>
          <p:cNvPr id="10" name="Picture 4"/>
          <p:cNvPicPr>
            <a:picLocks noChangeAspect="1" noChangeArrowheads="1"/>
          </p:cNvPicPr>
          <p:nvPr userDrawn="1"/>
        </p:nvPicPr>
        <p:blipFill>
          <a:blip r:embed="rId3" cstate="print"/>
          <a:srcRect/>
          <a:stretch>
            <a:fillRect/>
          </a:stretch>
        </p:blipFill>
        <p:spPr bwMode="black">
          <a:xfrm>
            <a:off x="-762" y="4411632"/>
            <a:ext cx="2283067" cy="1338750"/>
          </a:xfrm>
          <a:prstGeom prst="rect">
            <a:avLst/>
          </a:prstGeom>
          <a:noFill/>
          <a:ln w="9525">
            <a:noFill/>
            <a:miter lim="800000"/>
            <a:headEnd/>
            <a:tailEnd/>
          </a:ln>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smtClean="0"/>
              <a:t>Click to edit Master title style</a:t>
            </a:r>
            <a:endParaRPr lang="en-GB" dirty="0"/>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GB"/>
          </a:p>
        </p:txBody>
      </p:sp>
      <p:sp>
        <p:nvSpPr>
          <p:cNvPr id="5" name="Footer Placeholder 4"/>
          <p:cNvSpPr>
            <a:spLocks noGrp="1"/>
          </p:cNvSpPr>
          <p:nvPr>
            <p:ph type="ftr" sz="quarter" idx="11"/>
          </p:nvPr>
        </p:nvSpPr>
        <p:spPr/>
        <p:txBody>
          <a:bodyPr/>
          <a:lstStyle/>
          <a:p>
            <a:r>
              <a:rPr lang="en-GB" smtClean="0"/>
              <a:t>Presentation title</a:t>
            </a:r>
            <a:endParaRPr lang="en-GB"/>
          </a:p>
        </p:txBody>
      </p:sp>
      <p:sp>
        <p:nvSpPr>
          <p:cNvPr id="7" name="Line 10"/>
          <p:cNvSpPr>
            <a:spLocks noChangeShapeType="1"/>
          </p:cNvSpPr>
          <p:nvPr userDrawn="1"/>
        </p:nvSpPr>
        <p:spPr bwMode="auto">
          <a:xfrm>
            <a:off x="457200" y="1044000"/>
            <a:ext cx="82296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8" name="Line 11"/>
          <p:cNvSpPr>
            <a:spLocks noChangeShapeType="1"/>
          </p:cNvSpPr>
          <p:nvPr userDrawn="1"/>
        </p:nvSpPr>
        <p:spPr bwMode="auto">
          <a:xfrm>
            <a:off x="457200" y="6242400"/>
            <a:ext cx="8229600"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Cover_photo_or_illustration_input">
    <p:spTree>
      <p:nvGrpSpPr>
        <p:cNvPr id="1" name=""/>
        <p:cNvGrpSpPr/>
        <p:nvPr/>
      </p:nvGrpSpPr>
      <p:grpSpPr>
        <a:xfrm>
          <a:off x="0" y="0"/>
          <a:ext cx="0" cy="0"/>
          <a:chOff x="0" y="0"/>
          <a:chExt cx="0" cy="0"/>
        </a:xfrm>
      </p:grpSpPr>
      <p:sp>
        <p:nvSpPr>
          <p:cNvPr id="2" name="Title 1"/>
          <p:cNvSpPr>
            <a:spLocks noGrp="1"/>
          </p:cNvSpPr>
          <p:nvPr>
            <p:ph type="ctrTitle"/>
          </p:nvPr>
        </p:nvSpPr>
        <p:spPr>
          <a:xfrm>
            <a:off x="2332800" y="777600"/>
            <a:ext cx="5490000" cy="860400"/>
          </a:xfrm>
        </p:spPr>
        <p:txBody>
          <a:bodyPr/>
          <a:lstStyle/>
          <a:p>
            <a:r>
              <a:rPr lang="en-US" dirty="0" smtClean="0"/>
              <a:t>Click to edit Master title style</a:t>
            </a:r>
            <a:endParaRPr lang="en-GB" dirty="0"/>
          </a:p>
        </p:txBody>
      </p:sp>
      <p:sp>
        <p:nvSpPr>
          <p:cNvPr id="3" name="Subtitle 2"/>
          <p:cNvSpPr>
            <a:spLocks noGrp="1"/>
          </p:cNvSpPr>
          <p:nvPr>
            <p:ph type="subTitle" idx="1"/>
          </p:nvPr>
        </p:nvSpPr>
        <p:spPr>
          <a:xfrm>
            <a:off x="2332800" y="1753200"/>
            <a:ext cx="5490000" cy="968400"/>
          </a:xfrm>
        </p:spPr>
        <p:txBody>
          <a:bodyPr/>
          <a:lstStyle>
            <a:lvl1pPr marL="0" indent="0" algn="l">
              <a:buNone/>
              <a:defRPr sz="2000">
                <a:solidFill>
                  <a:schemeClr val="tx1">
                    <a:tint val="75000"/>
                  </a:schemeClr>
                </a:solidFill>
              </a:defRPr>
            </a:lvl1pPr>
            <a:lvl2pPr marL="0" indent="0" algn="l">
              <a:buNone/>
              <a:defRPr sz="1600">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p>
          <a:p>
            <a:pPr lvl="1"/>
            <a:endParaRPr lang="en-GB" dirty="0"/>
          </a:p>
        </p:txBody>
      </p:sp>
      <p:sp>
        <p:nvSpPr>
          <p:cNvPr id="8" name="Freeform 7"/>
          <p:cNvSpPr>
            <a:spLocks/>
          </p:cNvSpPr>
          <p:nvPr userDrawn="1"/>
        </p:nvSpPr>
        <p:spPr bwMode="gray">
          <a:xfrm>
            <a:off x="2273498" y="2405185"/>
            <a:ext cx="6870502" cy="2495124"/>
          </a:xfrm>
          <a:custGeom>
            <a:avLst/>
            <a:gdLst/>
            <a:ahLst/>
            <a:cxnLst>
              <a:cxn ang="0">
                <a:pos x="0" y="1852"/>
              </a:cxn>
              <a:cxn ang="0">
                <a:pos x="5081" y="0"/>
              </a:cxn>
              <a:cxn ang="0">
                <a:pos x="5081" y="968"/>
              </a:cxn>
              <a:cxn ang="0">
                <a:pos x="0" y="1852"/>
              </a:cxn>
            </a:cxnLst>
            <a:rect l="0" t="0" r="r" b="b"/>
            <a:pathLst>
              <a:path w="5081" h="1852">
                <a:moveTo>
                  <a:pt x="0" y="1852"/>
                </a:moveTo>
                <a:lnTo>
                  <a:pt x="5081" y="0"/>
                </a:lnTo>
                <a:lnTo>
                  <a:pt x="5081" y="968"/>
                </a:lnTo>
                <a:lnTo>
                  <a:pt x="0" y="1852"/>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 name="Freeform 8"/>
          <p:cNvSpPr/>
          <p:nvPr userDrawn="1"/>
        </p:nvSpPr>
        <p:spPr>
          <a:xfrm>
            <a:off x="-9144" y="3000375"/>
            <a:ext cx="2286000" cy="2729861"/>
          </a:xfrm>
          <a:custGeom>
            <a:avLst/>
            <a:gdLst>
              <a:gd name="connsiteX0" fmla="*/ 0 w 2286000"/>
              <a:gd name="connsiteY0" fmla="*/ 1318973 h 1318973"/>
              <a:gd name="connsiteX1" fmla="*/ 0 w 2286000"/>
              <a:gd name="connsiteY1" fmla="*/ 0 h 1318973"/>
              <a:gd name="connsiteX2" fmla="*/ 2286000 w 2286000"/>
              <a:gd name="connsiteY2" fmla="*/ 486803 h 1318973"/>
              <a:gd name="connsiteX3" fmla="*/ 0 w 2286000"/>
              <a:gd name="connsiteY3" fmla="*/ 1318973 h 1318973"/>
              <a:gd name="connsiteX0" fmla="*/ 0 w 2286000"/>
              <a:gd name="connsiteY0" fmla="*/ 2729861 h 2729861"/>
              <a:gd name="connsiteX1" fmla="*/ 9144 w 2286000"/>
              <a:gd name="connsiteY1" fmla="*/ 0 h 2729861"/>
              <a:gd name="connsiteX2" fmla="*/ 2286000 w 2286000"/>
              <a:gd name="connsiteY2" fmla="*/ 1897691 h 2729861"/>
              <a:gd name="connsiteX3" fmla="*/ 0 w 2286000"/>
              <a:gd name="connsiteY3" fmla="*/ 2729861 h 2729861"/>
            </a:gdLst>
            <a:ahLst/>
            <a:cxnLst>
              <a:cxn ang="0">
                <a:pos x="connsiteX0" y="connsiteY0"/>
              </a:cxn>
              <a:cxn ang="0">
                <a:pos x="connsiteX1" y="connsiteY1"/>
              </a:cxn>
              <a:cxn ang="0">
                <a:pos x="connsiteX2" y="connsiteY2"/>
              </a:cxn>
              <a:cxn ang="0">
                <a:pos x="connsiteX3" y="connsiteY3"/>
              </a:cxn>
            </a:cxnLst>
            <a:rect l="l" t="t" r="r" b="b"/>
            <a:pathLst>
              <a:path w="2286000" h="2729861">
                <a:moveTo>
                  <a:pt x="0" y="2729861"/>
                </a:moveTo>
                <a:lnTo>
                  <a:pt x="9144" y="0"/>
                </a:lnTo>
                <a:lnTo>
                  <a:pt x="2286000" y="1897691"/>
                </a:lnTo>
                <a:lnTo>
                  <a:pt x="0" y="2729861"/>
                </a:lnTo>
                <a:close/>
              </a:path>
            </a:pathLst>
          </a:custGeom>
          <a:blipFill>
            <a:blip r:embed="rId2" cstate="print"/>
            <a:stretch>
              <a:fillRect/>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pic>
        <p:nvPicPr>
          <p:cNvPr id="12" name="圖片 8"/>
          <p:cNvPicPr/>
          <p:nvPr userDrawn="1"/>
        </p:nvPicPr>
        <p:blipFill>
          <a:blip r:embed="rId3" cstate="print">
            <a:biLevel thresh="25000"/>
          </a:blip>
          <a:srcRect/>
          <a:stretch>
            <a:fillRect/>
          </a:stretch>
        </p:blipFill>
        <p:spPr bwMode="auto">
          <a:xfrm>
            <a:off x="2278597" y="5736837"/>
            <a:ext cx="1183004" cy="748319"/>
          </a:xfrm>
          <a:prstGeom prst="rect">
            <a:avLst/>
          </a:prstGeom>
          <a:noFill/>
          <a:ln w="9525">
            <a:noFill/>
            <a:miter lim="800000"/>
            <a:headEnd/>
            <a:tailEnd/>
          </a:ln>
        </p:spPr>
      </p:pic>
      <p:sp>
        <p:nvSpPr>
          <p:cNvPr id="13" name="Freeform 9"/>
          <p:cNvSpPr/>
          <p:nvPr userDrawn="1"/>
        </p:nvSpPr>
        <p:spPr>
          <a:xfrm>
            <a:off x="-9525" y="3000375"/>
            <a:ext cx="2286000" cy="2730500"/>
          </a:xfrm>
          <a:custGeom>
            <a:avLst/>
            <a:gdLst>
              <a:gd name="connsiteX0" fmla="*/ 0 w 2286000"/>
              <a:gd name="connsiteY0" fmla="*/ 1318973 h 1318973"/>
              <a:gd name="connsiteX1" fmla="*/ 0 w 2286000"/>
              <a:gd name="connsiteY1" fmla="*/ 0 h 1318973"/>
              <a:gd name="connsiteX2" fmla="*/ 2286000 w 2286000"/>
              <a:gd name="connsiteY2" fmla="*/ 486803 h 1318973"/>
              <a:gd name="connsiteX3" fmla="*/ 0 w 2286000"/>
              <a:gd name="connsiteY3" fmla="*/ 1318973 h 1318973"/>
              <a:gd name="connsiteX0" fmla="*/ 0 w 2286000"/>
              <a:gd name="connsiteY0" fmla="*/ 2729861 h 2729861"/>
              <a:gd name="connsiteX1" fmla="*/ 9144 w 2286000"/>
              <a:gd name="connsiteY1" fmla="*/ 0 h 2729861"/>
              <a:gd name="connsiteX2" fmla="*/ 2286000 w 2286000"/>
              <a:gd name="connsiteY2" fmla="*/ 1897691 h 2729861"/>
              <a:gd name="connsiteX3" fmla="*/ 0 w 2286000"/>
              <a:gd name="connsiteY3" fmla="*/ 2729861 h 2729861"/>
            </a:gdLst>
            <a:ahLst/>
            <a:cxnLst>
              <a:cxn ang="0">
                <a:pos x="connsiteX0" y="connsiteY0"/>
              </a:cxn>
              <a:cxn ang="0">
                <a:pos x="connsiteX1" y="connsiteY1"/>
              </a:cxn>
              <a:cxn ang="0">
                <a:pos x="connsiteX2" y="connsiteY2"/>
              </a:cxn>
              <a:cxn ang="0">
                <a:pos x="connsiteX3" y="connsiteY3"/>
              </a:cxn>
            </a:cxnLst>
            <a:rect l="l" t="t" r="r" b="b"/>
            <a:pathLst>
              <a:path w="2286000" h="2729861">
                <a:moveTo>
                  <a:pt x="0" y="2729861"/>
                </a:moveTo>
                <a:lnTo>
                  <a:pt x="9144" y="0"/>
                </a:lnTo>
                <a:lnTo>
                  <a:pt x="2286000" y="1897691"/>
                </a:lnTo>
                <a:lnTo>
                  <a:pt x="0" y="2729861"/>
                </a:lnTo>
                <a:close/>
              </a:path>
            </a:pathLst>
          </a:custGeom>
          <a:blipFill>
            <a:blip r:embed="rId4"/>
            <a:stretch>
              <a:fillRect/>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en-US" sz="1200" dirty="0">
              <a:solidFill>
                <a:schemeClr val="tx1"/>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1"/>
          </p:nvPr>
        </p:nvSpPr>
        <p:spPr/>
        <p:txBody>
          <a:bodyPr/>
          <a:lstStyle/>
          <a:p>
            <a:r>
              <a:rPr lang="en-GB" smtClean="0"/>
              <a:t>Presentation title</a:t>
            </a:r>
            <a:endParaRPr lang="en-GB"/>
          </a:p>
        </p:txBody>
      </p:sp>
      <p:sp>
        <p:nvSpPr>
          <p:cNvPr id="7" name="Line 10"/>
          <p:cNvSpPr>
            <a:spLocks noChangeShapeType="1"/>
          </p:cNvSpPr>
          <p:nvPr userDrawn="1"/>
        </p:nvSpPr>
        <p:spPr bwMode="auto">
          <a:xfrm>
            <a:off x="457200" y="1044000"/>
            <a:ext cx="82296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5" name="Footer Placeholder 4"/>
          <p:cNvSpPr>
            <a:spLocks noGrp="1"/>
          </p:cNvSpPr>
          <p:nvPr>
            <p:ph type="ftr" sz="quarter" idx="11"/>
          </p:nvPr>
        </p:nvSpPr>
        <p:spPr/>
        <p:txBody>
          <a:bodyPr/>
          <a:lstStyle/>
          <a:p>
            <a:r>
              <a:rPr lang="en-GB" smtClean="0"/>
              <a:t>Presentation title</a:t>
            </a:r>
            <a:endParaRPr lang="en-GB"/>
          </a:p>
        </p:txBody>
      </p:sp>
      <p:sp>
        <p:nvSpPr>
          <p:cNvPr id="7" name="Line 10"/>
          <p:cNvSpPr>
            <a:spLocks noChangeShapeType="1"/>
          </p:cNvSpPr>
          <p:nvPr userDrawn="1"/>
        </p:nvSpPr>
        <p:spPr bwMode="auto">
          <a:xfrm>
            <a:off x="457200" y="1044000"/>
            <a:ext cx="82296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8" name="Line 11"/>
          <p:cNvSpPr>
            <a:spLocks noChangeShapeType="1"/>
          </p:cNvSpPr>
          <p:nvPr userDrawn="1"/>
        </p:nvSpPr>
        <p:spPr bwMode="auto">
          <a:xfrm>
            <a:off x="457200" y="6242400"/>
            <a:ext cx="82296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Footer Placeholder 5"/>
          <p:cNvSpPr>
            <a:spLocks noGrp="1"/>
          </p:cNvSpPr>
          <p:nvPr>
            <p:ph type="ftr" sz="quarter" idx="11"/>
          </p:nvPr>
        </p:nvSpPr>
        <p:spPr/>
        <p:txBody>
          <a:bodyPr/>
          <a:lstStyle/>
          <a:p>
            <a:r>
              <a:rPr lang="en-GB" smtClean="0"/>
              <a:t>Presentation title</a:t>
            </a:r>
            <a:endParaRPr lang="en-GB"/>
          </a:p>
        </p:txBody>
      </p:sp>
      <p:sp>
        <p:nvSpPr>
          <p:cNvPr id="8" name="Line 10"/>
          <p:cNvSpPr>
            <a:spLocks noChangeShapeType="1"/>
          </p:cNvSpPr>
          <p:nvPr userDrawn="1"/>
        </p:nvSpPr>
        <p:spPr bwMode="auto">
          <a:xfrm>
            <a:off x="457200" y="1044000"/>
            <a:ext cx="82296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12" name="Line 11"/>
          <p:cNvSpPr>
            <a:spLocks noChangeShapeType="1"/>
          </p:cNvSpPr>
          <p:nvPr userDrawn="1"/>
        </p:nvSpPr>
        <p:spPr bwMode="auto">
          <a:xfrm>
            <a:off x="457200" y="6242400"/>
            <a:ext cx="82296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sz="half" idx="1"/>
          </p:nvPr>
        </p:nvSpPr>
        <p:spPr>
          <a:xfrm>
            <a:off x="457200" y="2196000"/>
            <a:ext cx="4042800" cy="3994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51200" y="2178000"/>
            <a:ext cx="4042800" cy="3994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Footer Placeholder 5"/>
          <p:cNvSpPr>
            <a:spLocks noGrp="1"/>
          </p:cNvSpPr>
          <p:nvPr>
            <p:ph type="ftr" sz="quarter" idx="11"/>
          </p:nvPr>
        </p:nvSpPr>
        <p:spPr/>
        <p:txBody>
          <a:bodyPr/>
          <a:lstStyle/>
          <a:p>
            <a:r>
              <a:rPr lang="en-GB" smtClean="0"/>
              <a:t>Presentation title</a:t>
            </a:r>
            <a:endParaRPr lang="en-GB"/>
          </a:p>
        </p:txBody>
      </p:sp>
      <p:sp>
        <p:nvSpPr>
          <p:cNvPr id="8" name="Line 10"/>
          <p:cNvSpPr>
            <a:spLocks noChangeShapeType="1"/>
          </p:cNvSpPr>
          <p:nvPr userDrawn="1"/>
        </p:nvSpPr>
        <p:spPr bwMode="auto">
          <a:xfrm>
            <a:off x="457200" y="1044000"/>
            <a:ext cx="82296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10" name="Text Placeholder 9"/>
          <p:cNvSpPr>
            <a:spLocks noGrp="1"/>
          </p:cNvSpPr>
          <p:nvPr>
            <p:ph type="body" sz="quarter" idx="12"/>
          </p:nvPr>
        </p:nvSpPr>
        <p:spPr>
          <a:xfrm>
            <a:off x="457200" y="1490400"/>
            <a:ext cx="4042800" cy="640800"/>
          </a:xfrm>
        </p:spPr>
        <p:txBody>
          <a:bodyPr anchor="b" anchorCtr="0"/>
          <a:lstStyle>
            <a:lvl1pPr>
              <a:buNone/>
              <a:defRPr b="1"/>
            </a:lvl1pPr>
          </a:lstStyle>
          <a:p>
            <a:pPr lvl="0"/>
            <a:endParaRPr lang="en-GB" dirty="0"/>
          </a:p>
        </p:txBody>
      </p:sp>
      <p:sp>
        <p:nvSpPr>
          <p:cNvPr id="11" name="Text Placeholder 9"/>
          <p:cNvSpPr>
            <a:spLocks noGrp="1"/>
          </p:cNvSpPr>
          <p:nvPr>
            <p:ph type="body" sz="quarter" idx="13"/>
          </p:nvPr>
        </p:nvSpPr>
        <p:spPr>
          <a:xfrm>
            <a:off x="4651200" y="1490400"/>
            <a:ext cx="4042800" cy="640800"/>
          </a:xfrm>
        </p:spPr>
        <p:txBody>
          <a:bodyPr anchor="b" anchorCtr="0"/>
          <a:lstStyle>
            <a:lvl1pPr>
              <a:buNone/>
              <a:defRPr b="1"/>
            </a:lvl1pPr>
          </a:lstStyle>
          <a:p>
            <a:pPr lvl="0"/>
            <a:endParaRPr lang="en-GB" dirty="0"/>
          </a:p>
        </p:txBody>
      </p:sp>
      <p:sp>
        <p:nvSpPr>
          <p:cNvPr id="9" name="Line 11"/>
          <p:cNvSpPr>
            <a:spLocks noChangeShapeType="1"/>
          </p:cNvSpPr>
          <p:nvPr userDrawn="1"/>
        </p:nvSpPr>
        <p:spPr bwMode="auto">
          <a:xfrm>
            <a:off x="457200" y="6242400"/>
            <a:ext cx="82296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12" name="Footer Placeholder 11"/>
          <p:cNvSpPr>
            <a:spLocks noGrp="1"/>
          </p:cNvSpPr>
          <p:nvPr>
            <p:ph type="ftr" sz="quarter" idx="10"/>
          </p:nvPr>
        </p:nvSpPr>
        <p:spPr/>
        <p:txBody>
          <a:bodyPr/>
          <a:lstStyle/>
          <a:p>
            <a:r>
              <a:rPr lang="en-US" smtClean="0"/>
              <a:t>Presentation title</a:t>
            </a:r>
            <a:endParaRPr lang="en-US" dirty="0"/>
          </a:p>
        </p:txBody>
      </p:sp>
      <p:sp>
        <p:nvSpPr>
          <p:cNvPr id="3" name="Text Placeholder 2"/>
          <p:cNvSpPr>
            <a:spLocks noGrp="1"/>
          </p:cNvSpPr>
          <p:nvPr>
            <p:ph type="body" sz="quarter" idx="11"/>
          </p:nvPr>
        </p:nvSpPr>
        <p:spPr>
          <a:xfrm>
            <a:off x="455614" y="1025525"/>
            <a:ext cx="8229600" cy="1643063"/>
          </a:xfrm>
        </p:spPr>
        <p:txBody>
          <a:bodyPr/>
          <a:lstStyle>
            <a:lvl1pPr marL="0" indent="0" algn="l">
              <a:lnSpc>
                <a:spcPct val="85000"/>
              </a:lnSpc>
              <a:spcBef>
                <a:spcPts val="0"/>
              </a:spcBef>
              <a:buNone/>
              <a:defRPr sz="5000" b="1">
                <a:solidFill>
                  <a:schemeClr val="bg2"/>
                </a:solidFill>
                <a:latin typeface="+mj-lt"/>
              </a:defRPr>
            </a:lvl1pPr>
            <a:lvl2pPr marL="0" indent="0">
              <a:buNone/>
              <a:defRPr/>
            </a:lvl2pPr>
            <a:lvl3pPr marL="0" indent="0">
              <a:buNone/>
              <a:defRPr/>
            </a:lvl3pPr>
            <a:lvl4pPr marL="0" indent="0">
              <a:buNone/>
              <a:defRPr/>
            </a:lvl4pPr>
            <a:lvl5pPr marL="0" indent="0">
              <a:buNone/>
              <a:defRPr/>
            </a:lvl5pPr>
          </a:lstStyle>
          <a:p>
            <a:pPr lvl="0"/>
            <a:r>
              <a:rPr lang="en-US" dirty="0" smtClean="0"/>
              <a:t>Click to edit Master text styles</a:t>
            </a:r>
          </a:p>
        </p:txBody>
      </p:sp>
    </p:spTree>
    <p:extLst>
      <p:ext uri="{BB962C8B-B14F-4D97-AF65-F5344CB8AC3E}">
        <p14:creationId xmlns:p14="http://schemas.microsoft.com/office/powerpoint/2010/main" val="39130112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201168"/>
            <a:ext cx="8229600"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lvl1pPr>
          </a:lstStyle>
          <a:p>
            <a:pPr lvl="0" algn="l" fontAlgn="base">
              <a:lnSpc>
                <a:spcPct val="85000"/>
              </a:lnSpc>
              <a:spcAft>
                <a:spcPct val="0"/>
              </a:spcAft>
            </a:pPr>
            <a:r>
              <a:rPr lang="en-US" dirty="0" smtClean="0"/>
              <a:t>Click to edit Master title style</a:t>
            </a:r>
            <a:endParaRPr lang="en-US" dirty="0"/>
          </a:p>
        </p:txBody>
      </p:sp>
      <p:sp>
        <p:nvSpPr>
          <p:cNvPr id="12" name="Footer Placeholder 11"/>
          <p:cNvSpPr>
            <a:spLocks noGrp="1"/>
          </p:cNvSpPr>
          <p:nvPr>
            <p:ph type="ftr" sz="quarter" idx="10"/>
          </p:nvPr>
        </p:nvSpPr>
        <p:spPr/>
        <p:txBody>
          <a:bodyPr/>
          <a:lstStyle/>
          <a:p>
            <a:r>
              <a:rPr lang="en-US" smtClean="0"/>
              <a:t>Presentation title</a:t>
            </a:r>
            <a:endParaRPr lang="en-US" dirty="0"/>
          </a:p>
        </p:txBody>
      </p:sp>
      <p:sp>
        <p:nvSpPr>
          <p:cNvPr id="7" name="Freeform 5"/>
          <p:cNvSpPr>
            <a:spLocks/>
          </p:cNvSpPr>
          <p:nvPr userDrawn="1"/>
        </p:nvSpPr>
        <p:spPr bwMode="gray">
          <a:xfrm>
            <a:off x="457200" y="1039813"/>
            <a:ext cx="8229600" cy="5184775"/>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blipFill>
            <a:blip r:embed="rId2"/>
            <a:stretch>
              <a:fillRect/>
            </a:stretch>
          </a:blipFill>
          <a:ln w="9525">
            <a:noFill/>
            <a:round/>
            <a:headEnd/>
            <a:tailEnd/>
          </a:ln>
        </p:spPr>
        <p:txBody>
          <a:bodyPr/>
          <a:lstStyle/>
          <a:p>
            <a:pPr fontAlgn="auto">
              <a:spcBef>
                <a:spcPts val="0"/>
              </a:spcBef>
              <a:spcAft>
                <a:spcPts val="0"/>
              </a:spcAft>
              <a:defRPr/>
            </a:pPr>
            <a:endParaRPr lang="en-GB">
              <a:latin typeface="+mn-lt"/>
              <a:ea typeface="+mn-ea"/>
            </a:endParaRPr>
          </a:p>
        </p:txBody>
      </p:sp>
    </p:spTree>
    <p:extLst>
      <p:ext uri="{BB962C8B-B14F-4D97-AF65-F5344CB8AC3E}">
        <p14:creationId xmlns:p14="http://schemas.microsoft.com/office/powerpoint/2010/main" val="19999408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201168"/>
            <a:ext cx="8229600"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lvl1pPr>
          </a:lstStyle>
          <a:p>
            <a:pPr lvl="0" algn="l" fontAlgn="base">
              <a:lnSpc>
                <a:spcPct val="85000"/>
              </a:lnSpc>
              <a:spcAft>
                <a:spcPct val="0"/>
              </a:spcAft>
            </a:pPr>
            <a:r>
              <a:rPr lang="en-US" dirty="0" smtClean="0"/>
              <a:t>Click to edit Master title style</a:t>
            </a:r>
            <a:endParaRPr lang="en-US" dirty="0"/>
          </a:p>
        </p:txBody>
      </p:sp>
      <p:sp>
        <p:nvSpPr>
          <p:cNvPr id="12" name="Footer Placeholder 11"/>
          <p:cNvSpPr>
            <a:spLocks noGrp="1"/>
          </p:cNvSpPr>
          <p:nvPr>
            <p:ph type="ftr" sz="quarter" idx="10"/>
          </p:nvPr>
        </p:nvSpPr>
        <p:spPr/>
        <p:txBody>
          <a:bodyPr/>
          <a:lstStyle/>
          <a:p>
            <a:r>
              <a:rPr lang="en-US" smtClean="0"/>
              <a:t>Presentation title</a:t>
            </a:r>
            <a:endParaRPr lang="en-US" dirty="0"/>
          </a:p>
        </p:txBody>
      </p:sp>
      <p:sp>
        <p:nvSpPr>
          <p:cNvPr id="6" name="Freeform 5"/>
          <p:cNvSpPr>
            <a:spLocks/>
          </p:cNvSpPr>
          <p:nvPr userDrawn="1"/>
        </p:nvSpPr>
        <p:spPr bwMode="gray">
          <a:xfrm>
            <a:off x="457200" y="1040400"/>
            <a:ext cx="8229600" cy="5184775"/>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52864780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201168"/>
            <a:ext cx="8229600"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lvl1pPr>
          </a:lstStyle>
          <a:p>
            <a:pPr lvl="0" algn="l" fontAlgn="base">
              <a:lnSpc>
                <a:spcPct val="85000"/>
              </a:lnSpc>
              <a:spcAft>
                <a:spcPct val="0"/>
              </a:spcAft>
            </a:pPr>
            <a:r>
              <a:rPr lang="en-US" dirty="0" smtClean="0"/>
              <a:t>Click to edit Master title style</a:t>
            </a:r>
            <a:endParaRPr lang="en-US" dirty="0"/>
          </a:p>
        </p:txBody>
      </p:sp>
      <p:sp>
        <p:nvSpPr>
          <p:cNvPr id="12" name="Footer Placeholder 11"/>
          <p:cNvSpPr>
            <a:spLocks noGrp="1"/>
          </p:cNvSpPr>
          <p:nvPr>
            <p:ph type="ftr" sz="quarter" idx="10"/>
          </p:nvPr>
        </p:nvSpPr>
        <p:spPr/>
        <p:txBody>
          <a:bodyPr/>
          <a:lstStyle/>
          <a:p>
            <a:r>
              <a:rPr lang="en-US" smtClean="0"/>
              <a:t>Presentation title</a:t>
            </a:r>
            <a:endParaRPr lang="en-US" dirty="0"/>
          </a:p>
        </p:txBody>
      </p:sp>
      <p:pic>
        <p:nvPicPr>
          <p:cNvPr id="7" name="Picture 2"/>
          <p:cNvPicPr>
            <a:picLocks noChangeAspect="1" noChangeArrowheads="1"/>
          </p:cNvPicPr>
          <p:nvPr userDrawn="1"/>
        </p:nvPicPr>
        <p:blipFill>
          <a:blip r:embed="rId2" cstate="print"/>
          <a:srcRect/>
          <a:stretch>
            <a:fillRect/>
          </a:stretch>
        </p:blipFill>
        <p:spPr bwMode="auto">
          <a:xfrm>
            <a:off x="457200" y="1044000"/>
            <a:ext cx="8225549" cy="5184000"/>
          </a:xfrm>
          <a:prstGeom prst="rect">
            <a:avLst/>
          </a:prstGeom>
          <a:noFill/>
          <a:ln w="9525">
            <a:noFill/>
            <a:miter lim="800000"/>
            <a:headEnd/>
            <a:tailEnd/>
          </a:ln>
          <a:effectLst/>
        </p:spPr>
      </p:pic>
    </p:spTree>
    <p:extLst>
      <p:ext uri="{BB962C8B-B14F-4D97-AF65-F5344CB8AC3E}">
        <p14:creationId xmlns:p14="http://schemas.microsoft.com/office/powerpoint/2010/main" val="319552107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201168"/>
            <a:ext cx="8229600"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lvl1pPr>
          </a:lstStyle>
          <a:p>
            <a:pPr lvl="0" algn="l" fontAlgn="base">
              <a:lnSpc>
                <a:spcPct val="85000"/>
              </a:lnSpc>
              <a:spcAft>
                <a:spcPct val="0"/>
              </a:spcAft>
            </a:pPr>
            <a:r>
              <a:rPr lang="en-US" dirty="0" smtClean="0"/>
              <a:t>Click to edit Master title style</a:t>
            </a:r>
            <a:endParaRPr lang="en-US" dirty="0"/>
          </a:p>
        </p:txBody>
      </p:sp>
      <p:sp>
        <p:nvSpPr>
          <p:cNvPr id="12" name="Footer Placeholder 11"/>
          <p:cNvSpPr>
            <a:spLocks noGrp="1"/>
          </p:cNvSpPr>
          <p:nvPr>
            <p:ph type="ftr" sz="quarter" idx="10"/>
          </p:nvPr>
        </p:nvSpPr>
        <p:spPr/>
        <p:txBody>
          <a:bodyPr/>
          <a:lstStyle/>
          <a:p>
            <a:r>
              <a:rPr lang="en-US" smtClean="0"/>
              <a:t>Presentation title</a:t>
            </a:r>
            <a:endParaRPr lang="en-US" dirty="0"/>
          </a:p>
        </p:txBody>
      </p:sp>
      <p:sp>
        <p:nvSpPr>
          <p:cNvPr id="5" name="Freeform 5"/>
          <p:cNvSpPr>
            <a:spLocks/>
          </p:cNvSpPr>
          <p:nvPr userDrawn="1"/>
        </p:nvSpPr>
        <p:spPr bwMode="gray">
          <a:xfrm>
            <a:off x="457200" y="1040400"/>
            <a:ext cx="8229600" cy="5184775"/>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blipFill dpi="0" rotWithShape="1">
            <a:blip r:embed="rId2" cstate="print"/>
            <a:srcRect/>
            <a:stretch>
              <a:fillRect/>
            </a:stretch>
          </a:bli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52864780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smtClean="0"/>
              <a:t>Click to edit Master title style</a:t>
            </a:r>
            <a:endParaRPr lang="en-GB" dirty="0"/>
          </a:p>
        </p:txBody>
      </p:sp>
      <p:sp>
        <p:nvSpPr>
          <p:cNvPr id="5" name="Footer Placeholder 4"/>
          <p:cNvSpPr>
            <a:spLocks noGrp="1"/>
          </p:cNvSpPr>
          <p:nvPr>
            <p:ph type="ftr" sz="quarter" idx="11"/>
          </p:nvPr>
        </p:nvSpPr>
        <p:spPr/>
        <p:txBody>
          <a:bodyPr/>
          <a:lstStyle/>
          <a:p>
            <a:r>
              <a:rPr lang="en-GB" smtClean="0"/>
              <a:t>Presentation title</a:t>
            </a:r>
            <a:endParaRPr lang="en-GB"/>
          </a:p>
        </p:txBody>
      </p:sp>
      <p:sp>
        <p:nvSpPr>
          <p:cNvPr id="7" name="Line 10"/>
          <p:cNvSpPr>
            <a:spLocks noChangeShapeType="1"/>
          </p:cNvSpPr>
          <p:nvPr userDrawn="1"/>
        </p:nvSpPr>
        <p:spPr bwMode="auto">
          <a:xfrm>
            <a:off x="457200" y="1044000"/>
            <a:ext cx="82296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8" name="Line 11"/>
          <p:cNvSpPr>
            <a:spLocks noChangeShapeType="1"/>
          </p:cNvSpPr>
          <p:nvPr userDrawn="1"/>
        </p:nvSpPr>
        <p:spPr bwMode="auto">
          <a:xfrm>
            <a:off x="457200" y="6242400"/>
            <a:ext cx="8229600"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12" name="Footer Placeholder 11"/>
          <p:cNvSpPr>
            <a:spLocks noGrp="1"/>
          </p:cNvSpPr>
          <p:nvPr>
            <p:ph type="ftr" sz="quarter" idx="10"/>
          </p:nvPr>
        </p:nvSpPr>
        <p:spPr/>
        <p:txBody>
          <a:bodyPr/>
          <a:lstStyle/>
          <a:p>
            <a:r>
              <a:rPr lang="en-US" smtClean="0"/>
              <a:t>Presentation title</a:t>
            </a:r>
            <a:endParaRPr lang="en-US" dirty="0"/>
          </a:p>
        </p:txBody>
      </p:sp>
      <p:sp>
        <p:nvSpPr>
          <p:cNvPr id="7" name="Line 11"/>
          <p:cNvSpPr>
            <a:spLocks noChangeShapeType="1"/>
          </p:cNvSpPr>
          <p:nvPr userDrawn="1"/>
        </p:nvSpPr>
        <p:spPr bwMode="auto">
          <a:xfrm>
            <a:off x="455613" y="6243638"/>
            <a:ext cx="8229600" cy="0"/>
          </a:xfrm>
          <a:prstGeom prst="line">
            <a:avLst/>
          </a:prstGeom>
          <a:noFill/>
          <a:ln w="3175">
            <a:solidFill>
              <a:srgbClr val="808080"/>
            </a:solidFill>
            <a:round/>
            <a:headEnd/>
            <a:tailEnd/>
          </a:ln>
          <a:effectLst/>
        </p:spPr>
        <p:txBody>
          <a:bodyPr wrap="none" anchor="ctr"/>
          <a:lstStyle/>
          <a:p>
            <a:endParaRPr lang="en-US" noProof="0" dirty="0">
              <a:solidFill>
                <a:schemeClr val="bg1"/>
              </a:solidFill>
            </a:endParaRPr>
          </a:p>
        </p:txBody>
      </p:sp>
    </p:spTree>
    <p:extLst>
      <p:ext uri="{BB962C8B-B14F-4D97-AF65-F5344CB8AC3E}">
        <p14:creationId xmlns:p14="http://schemas.microsoft.com/office/powerpoint/2010/main" val="3350680830"/>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nal legal text">
    <p:spTree>
      <p:nvGrpSpPr>
        <p:cNvPr id="1" name=""/>
        <p:cNvGrpSpPr/>
        <p:nvPr/>
      </p:nvGrpSpPr>
      <p:grpSpPr>
        <a:xfrm>
          <a:off x="0" y="0"/>
          <a:ext cx="0" cy="0"/>
          <a:chOff x="0" y="0"/>
          <a:chExt cx="0" cy="0"/>
        </a:xfrm>
      </p:grpSpPr>
      <p:sp>
        <p:nvSpPr>
          <p:cNvPr id="7" name="Line 11"/>
          <p:cNvSpPr>
            <a:spLocks noChangeShapeType="1"/>
          </p:cNvSpPr>
          <p:nvPr userDrawn="1"/>
        </p:nvSpPr>
        <p:spPr bwMode="auto">
          <a:xfrm>
            <a:off x="455613" y="6243638"/>
            <a:ext cx="8229600" cy="0"/>
          </a:xfrm>
          <a:prstGeom prst="line">
            <a:avLst/>
          </a:prstGeom>
          <a:noFill/>
          <a:ln w="3175">
            <a:solidFill>
              <a:srgbClr val="808080"/>
            </a:solidFill>
            <a:round/>
            <a:headEnd/>
            <a:tailEnd/>
          </a:ln>
          <a:effectLst/>
        </p:spPr>
        <p:txBody>
          <a:bodyPr wrap="none" anchor="ctr"/>
          <a:lstStyle/>
          <a:p>
            <a:endParaRPr lang="en-US" noProof="0" dirty="0">
              <a:solidFill>
                <a:schemeClr val="bg1"/>
              </a:solidFill>
            </a:endParaRPr>
          </a:p>
        </p:txBody>
      </p:sp>
      <p:sp>
        <p:nvSpPr>
          <p:cNvPr id="8" name="Content Placeholder 2"/>
          <p:cNvSpPr>
            <a:spLocks noGrp="1"/>
          </p:cNvSpPr>
          <p:nvPr>
            <p:ph idx="1"/>
          </p:nvPr>
        </p:nvSpPr>
        <p:spPr>
          <a:xfrm>
            <a:off x="455612" y="719139"/>
            <a:ext cx="3506400"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Arial" pitchFamily="34" charset="0"/>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Arial" pitchFamily="34" charset="0"/>
                <a:ea typeface="+mn-ea"/>
                <a:cs typeface="Arial" pitchFamily="34" charset="0"/>
              </a:defRPr>
            </a:lvl2pPr>
            <a:lvl3pPr marL="176213" indent="-176213" algn="l" defTabSz="995363" rtl="0" fontAlgn="base">
              <a:lnSpc>
                <a:spcPct val="100000"/>
              </a:lnSpc>
              <a:spcBef>
                <a:spcPct val="0"/>
              </a:spcBef>
              <a:spcAft>
                <a:spcPct val="0"/>
              </a:spcAft>
              <a:buClr>
                <a:schemeClr val="accent2"/>
              </a:buClr>
              <a:buSzPct val="70000"/>
              <a:buFont typeface="Arial" pitchFamily="34" charset="0"/>
              <a:buChar char="►"/>
              <a:defRPr lang="en-US" sz="900" b="1" kern="1200" noProof="0" dirty="0" smtClean="0">
                <a:solidFill>
                  <a:schemeClr val="bg1"/>
                </a:solidFill>
                <a:latin typeface="Arial" pitchFamily="34" charset="0"/>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Arial" pitchFamily="34" charset="0"/>
                <a:ea typeface="+mn-ea"/>
                <a:cs typeface="Arial" pitchFamily="34" charset="0"/>
              </a:defRPr>
            </a:lvl4pPr>
            <a:lvl5pPr marL="188913" indent="-188913" algn="l" defTabSz="995363" rtl="0" fontAlgn="base">
              <a:lnSpc>
                <a:spcPct val="100000"/>
              </a:lnSpc>
              <a:spcBef>
                <a:spcPct val="0"/>
              </a:spcBef>
              <a:spcAft>
                <a:spcPct val="0"/>
              </a:spcAft>
              <a:buClr>
                <a:schemeClr val="accent2"/>
              </a:buClr>
              <a:buSzPct val="70000"/>
              <a:buFont typeface="Arial" pitchFamily="34" charset="0"/>
              <a:buChar char="►"/>
              <a:defRPr lang="en-US" sz="800" kern="1200" noProof="0" dirty="0">
                <a:solidFill>
                  <a:schemeClr val="bg1"/>
                </a:solidFill>
                <a:latin typeface="Arial" pitchFamily="34" charset="0"/>
                <a:ea typeface="+mn-ea"/>
                <a:cs typeface="Arial" pitchFamily="34" charset="0"/>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Tree>
    <p:extLst>
      <p:ext uri="{BB962C8B-B14F-4D97-AF65-F5344CB8AC3E}">
        <p14:creationId xmlns:p14="http://schemas.microsoft.com/office/powerpoint/2010/main" val="10900077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7189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224691"/>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7" y="200025"/>
            <a:ext cx="8234363" cy="863600"/>
          </a:xfrm>
          <a:prstGeom prst="rect">
            <a:avLst/>
          </a:prstGeom>
        </p:spPr>
        <p:txBody>
          <a:bodyPr/>
          <a:lstStyle/>
          <a:p>
            <a:r>
              <a:rPr lang="en-US" altLang="zh-CN"/>
              <a:t>Click to edit Master title style</a:t>
            </a:r>
            <a:endParaRPr lang="zh-CN" altLang="en-US"/>
          </a:p>
        </p:txBody>
      </p:sp>
      <p:sp>
        <p:nvSpPr>
          <p:cNvPr id="3" name="Text Placeholder 2"/>
          <p:cNvSpPr>
            <a:spLocks noGrp="1"/>
          </p:cNvSpPr>
          <p:nvPr>
            <p:ph type="body" sz="half" idx="1"/>
          </p:nvPr>
        </p:nvSpPr>
        <p:spPr>
          <a:xfrm>
            <a:off x="455622" y="1412880"/>
            <a:ext cx="4040187" cy="4519613"/>
          </a:xfrm>
          <a:prstGeom prst="rect">
            <a:avLst/>
          </a:prstGeo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Content Placeholder 3"/>
          <p:cNvSpPr>
            <a:spLocks noGrp="1"/>
          </p:cNvSpPr>
          <p:nvPr>
            <p:ph sz="half" idx="2"/>
          </p:nvPr>
        </p:nvSpPr>
        <p:spPr>
          <a:xfrm>
            <a:off x="4648200" y="1412880"/>
            <a:ext cx="4041775" cy="4519613"/>
          </a:xfrm>
          <a:prstGeom prst="rect">
            <a:avLst/>
          </a:prstGeo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val="22296689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Line 9"/>
          <p:cNvSpPr>
            <a:spLocks noChangeShapeType="1"/>
          </p:cNvSpPr>
          <p:nvPr userDrawn="1"/>
        </p:nvSpPr>
        <p:spPr bwMode="auto">
          <a:xfrm>
            <a:off x="455613" y="200025"/>
            <a:ext cx="8229600" cy="0"/>
          </a:xfrm>
          <a:prstGeom prst="line">
            <a:avLst/>
          </a:prstGeom>
          <a:noFill/>
          <a:ln w="6350">
            <a:solidFill>
              <a:srgbClr val="646464"/>
            </a:solidFill>
            <a:round/>
            <a:headEnd/>
            <a:tailEnd/>
          </a:ln>
          <a:effectLst/>
        </p:spPr>
        <p:txBody>
          <a:bodyPr wrap="none" anchor="ctr"/>
          <a:lstStyle/>
          <a:p>
            <a:pPr>
              <a:lnSpc>
                <a:spcPct val="85000"/>
              </a:lnSpc>
              <a:defRPr/>
            </a:pPr>
            <a:endParaRPr lang="en-US" sz="2400" b="0">
              <a:solidFill>
                <a:srgbClr val="000000"/>
              </a:solidFill>
              <a:latin typeface="Times New Roman" pitchFamily="18" charset="0"/>
              <a:ea typeface="宋体" charset="-122"/>
            </a:endParaRPr>
          </a:p>
        </p:txBody>
      </p:sp>
      <p:sp>
        <p:nvSpPr>
          <p:cNvPr id="3" name="Line 4"/>
          <p:cNvSpPr>
            <a:spLocks noChangeShapeType="1"/>
          </p:cNvSpPr>
          <p:nvPr userDrawn="1"/>
        </p:nvSpPr>
        <p:spPr bwMode="auto">
          <a:xfrm>
            <a:off x="455613" y="6243638"/>
            <a:ext cx="8229600" cy="0"/>
          </a:xfrm>
          <a:prstGeom prst="line">
            <a:avLst/>
          </a:prstGeom>
          <a:noFill/>
          <a:ln w="3175">
            <a:solidFill>
              <a:srgbClr val="646464"/>
            </a:solidFill>
            <a:round/>
            <a:headEnd/>
            <a:tailEnd/>
          </a:ln>
          <a:effectLst/>
        </p:spPr>
        <p:txBody>
          <a:bodyPr wrap="none" anchor="ctr"/>
          <a:lstStyle/>
          <a:p>
            <a:pPr>
              <a:lnSpc>
                <a:spcPct val="85000"/>
              </a:lnSpc>
              <a:defRPr/>
            </a:pPr>
            <a:endParaRPr lang="en-US" sz="2400" b="0">
              <a:solidFill>
                <a:srgbClr val="000000"/>
              </a:solidFill>
              <a:latin typeface="Times New Roman" pitchFamily="18" charset="0"/>
              <a:ea typeface="宋体" charset="-122"/>
            </a:endParaRPr>
          </a:p>
        </p:txBody>
      </p:sp>
      <p:sp>
        <p:nvSpPr>
          <p:cNvPr id="4" name="Line 3"/>
          <p:cNvSpPr>
            <a:spLocks noChangeShapeType="1"/>
          </p:cNvSpPr>
          <p:nvPr userDrawn="1"/>
        </p:nvSpPr>
        <p:spPr bwMode="auto">
          <a:xfrm>
            <a:off x="455613" y="1042988"/>
            <a:ext cx="8229600" cy="0"/>
          </a:xfrm>
          <a:prstGeom prst="line">
            <a:avLst/>
          </a:prstGeom>
          <a:noFill/>
          <a:ln w="12700">
            <a:solidFill>
              <a:srgbClr val="FFC000"/>
            </a:solidFill>
            <a:round/>
            <a:headEnd/>
            <a:tailEnd/>
          </a:ln>
          <a:effectLst/>
        </p:spPr>
        <p:txBody>
          <a:bodyPr wrap="none" anchor="ctr"/>
          <a:lstStyle/>
          <a:p>
            <a:pPr>
              <a:lnSpc>
                <a:spcPct val="85000"/>
              </a:lnSpc>
              <a:defRPr/>
            </a:pPr>
            <a:endParaRPr lang="en-US" sz="2400" b="0" dirty="0">
              <a:solidFill>
                <a:srgbClr val="000000"/>
              </a:solidFill>
              <a:latin typeface="Times New Roman" pitchFamily="18" charset="0"/>
              <a:ea typeface="宋体" charset="-122"/>
            </a:endParaRPr>
          </a:p>
        </p:txBody>
      </p:sp>
      <p:pic>
        <p:nvPicPr>
          <p:cNvPr id="5" name="圖片 11"/>
          <p:cNvPicPr/>
          <p:nvPr userDrawn="1"/>
        </p:nvPicPr>
        <p:blipFill>
          <a:blip r:embed="rId2" cstate="print"/>
          <a:srcRect/>
          <a:stretch>
            <a:fillRect/>
          </a:stretch>
        </p:blipFill>
        <p:spPr bwMode="auto">
          <a:xfrm>
            <a:off x="8080375" y="6448896"/>
            <a:ext cx="606425" cy="205903"/>
          </a:xfrm>
          <a:prstGeom prst="rect">
            <a:avLst/>
          </a:prstGeom>
          <a:noFill/>
          <a:ln w="9525">
            <a:noFill/>
            <a:miter lim="800000"/>
            <a:headEnd/>
            <a:tailEnd/>
          </a:ln>
        </p:spPr>
      </p:pic>
    </p:spTree>
    <p:extLst>
      <p:ext uri="{BB962C8B-B14F-4D97-AF65-F5344CB8AC3E}">
        <p14:creationId xmlns:p14="http://schemas.microsoft.com/office/powerpoint/2010/main" val="14737357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itle 3"/>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pic>
        <p:nvPicPr>
          <p:cNvPr id="8" name="圖片 11"/>
          <p:cNvPicPr/>
          <p:nvPr userDrawn="1"/>
        </p:nvPicPr>
        <p:blipFill>
          <a:blip r:embed="rId2" cstate="print"/>
          <a:srcRect/>
          <a:stretch>
            <a:fillRect/>
          </a:stretch>
        </p:blipFill>
        <p:spPr bwMode="auto">
          <a:xfrm>
            <a:off x="8080375" y="6448896"/>
            <a:ext cx="606425" cy="205903"/>
          </a:xfrm>
          <a:prstGeom prst="rect">
            <a:avLst/>
          </a:prstGeom>
          <a:noFill/>
          <a:ln w="9525">
            <a:noFill/>
            <a:miter lim="800000"/>
            <a:headEnd/>
            <a:tailEnd/>
          </a:ln>
        </p:spPr>
      </p:pic>
    </p:spTree>
    <p:extLst>
      <p:ext uri="{BB962C8B-B14F-4D97-AF65-F5344CB8AC3E}">
        <p14:creationId xmlns:p14="http://schemas.microsoft.com/office/powerpoint/2010/main" val="2766263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5036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35746339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Cover">
    <p:spTree>
      <p:nvGrpSpPr>
        <p:cNvPr id="1" name=""/>
        <p:cNvGrpSpPr/>
        <p:nvPr/>
      </p:nvGrpSpPr>
      <p:grpSpPr>
        <a:xfrm>
          <a:off x="0" y="0"/>
          <a:ext cx="0" cy="0"/>
          <a:chOff x="0" y="0"/>
          <a:chExt cx="0" cy="0"/>
        </a:xfrm>
      </p:grpSpPr>
      <p:sp>
        <p:nvSpPr>
          <p:cNvPr id="2" name="Title 1"/>
          <p:cNvSpPr>
            <a:spLocks noGrp="1"/>
          </p:cNvSpPr>
          <p:nvPr>
            <p:ph type="ctrTitle"/>
          </p:nvPr>
        </p:nvSpPr>
        <p:spPr>
          <a:xfrm>
            <a:off x="2332800" y="777600"/>
            <a:ext cx="5490000" cy="860400"/>
          </a:xfrm>
        </p:spPr>
        <p:txBody>
          <a:bodyPr/>
          <a:lstStyle/>
          <a:p>
            <a:r>
              <a:rPr lang="en-US" dirty="0" smtClean="0"/>
              <a:t>Click to edit Master title style</a:t>
            </a:r>
            <a:endParaRPr lang="en-GB" dirty="0"/>
          </a:p>
        </p:txBody>
      </p:sp>
      <p:sp>
        <p:nvSpPr>
          <p:cNvPr id="3" name="Subtitle 2"/>
          <p:cNvSpPr>
            <a:spLocks noGrp="1"/>
          </p:cNvSpPr>
          <p:nvPr>
            <p:ph type="subTitle" idx="1"/>
          </p:nvPr>
        </p:nvSpPr>
        <p:spPr>
          <a:xfrm>
            <a:off x="2332800" y="1753200"/>
            <a:ext cx="5490000" cy="968400"/>
          </a:xfrm>
        </p:spPr>
        <p:txBody>
          <a:bodyPr/>
          <a:lstStyle>
            <a:lvl1pPr marL="0" indent="0" algn="l">
              <a:buNone/>
              <a:defRPr sz="2000">
                <a:solidFill>
                  <a:schemeClr val="tx1">
                    <a:tint val="75000"/>
                  </a:schemeClr>
                </a:solidFill>
              </a:defRPr>
            </a:lvl1pPr>
            <a:lvl2pPr marL="0" indent="0" algn="l">
              <a:buNone/>
              <a:defRPr sz="1600">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p>
          <a:p>
            <a:pPr lvl="1"/>
            <a:endParaRPr lang="en-GB" dirty="0"/>
          </a:p>
        </p:txBody>
      </p:sp>
      <p:pic>
        <p:nvPicPr>
          <p:cNvPr id="9" name="Picture 2"/>
          <p:cNvPicPr>
            <a:picLocks noChangeAspect="1" noChangeArrowheads="1"/>
          </p:cNvPicPr>
          <p:nvPr userDrawn="1"/>
        </p:nvPicPr>
        <p:blipFill>
          <a:blip r:embed="rId2" cstate="print"/>
          <a:srcRect/>
          <a:stretch>
            <a:fillRect/>
          </a:stretch>
        </p:blipFill>
        <p:spPr bwMode="black">
          <a:xfrm>
            <a:off x="2274494" y="5743105"/>
            <a:ext cx="983415" cy="745200"/>
          </a:xfrm>
          <a:prstGeom prst="rect">
            <a:avLst/>
          </a:prstGeom>
          <a:noFill/>
          <a:ln w="9525">
            <a:noFill/>
            <a:miter lim="800000"/>
            <a:headEnd/>
            <a:tailEnd/>
          </a:ln>
          <a:effectLst/>
        </p:spPr>
      </p:pic>
      <p:sp>
        <p:nvSpPr>
          <p:cNvPr id="13" name="Freeform 12"/>
          <p:cNvSpPr>
            <a:spLocks/>
          </p:cNvSpPr>
          <p:nvPr userDrawn="1"/>
        </p:nvSpPr>
        <p:spPr bwMode="gray">
          <a:xfrm>
            <a:off x="2276146" y="2406147"/>
            <a:ext cx="6867853" cy="2494162"/>
          </a:xfrm>
          <a:custGeom>
            <a:avLst/>
            <a:gdLst/>
            <a:ahLst/>
            <a:cxnLst>
              <a:cxn ang="0">
                <a:pos x="0" y="1852"/>
              </a:cxn>
              <a:cxn ang="0">
                <a:pos x="5081" y="0"/>
              </a:cxn>
              <a:cxn ang="0">
                <a:pos x="5081" y="968"/>
              </a:cxn>
              <a:cxn ang="0">
                <a:pos x="0" y="1852"/>
              </a:cxn>
            </a:cxnLst>
            <a:rect l="0" t="0" r="r" b="b"/>
            <a:pathLst>
              <a:path w="5081" h="1852">
                <a:moveTo>
                  <a:pt x="0" y="1852"/>
                </a:moveTo>
                <a:lnTo>
                  <a:pt x="5081" y="0"/>
                </a:lnTo>
                <a:lnTo>
                  <a:pt x="5081" y="968"/>
                </a:lnTo>
                <a:lnTo>
                  <a:pt x="0" y="1852"/>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pic>
        <p:nvPicPr>
          <p:cNvPr id="14" name="Picture 4"/>
          <p:cNvPicPr>
            <a:picLocks noChangeAspect="1" noChangeArrowheads="1"/>
          </p:cNvPicPr>
          <p:nvPr userDrawn="1"/>
        </p:nvPicPr>
        <p:blipFill>
          <a:blip r:embed="rId3" cstate="print"/>
          <a:srcRect/>
          <a:stretch>
            <a:fillRect/>
          </a:stretch>
        </p:blipFill>
        <p:spPr bwMode="black">
          <a:xfrm>
            <a:off x="-1" y="4412381"/>
            <a:ext cx="2284955" cy="1339857"/>
          </a:xfrm>
          <a:prstGeom prst="rect">
            <a:avLst/>
          </a:prstGeom>
          <a:noFill/>
          <a:ln w="9525">
            <a:noFill/>
            <a:miter lim="800000"/>
            <a:headEnd/>
            <a:tailEnd/>
          </a:ln>
          <a:effec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GB" dirty="0"/>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GB" dirty="0"/>
          </a:p>
        </p:txBody>
      </p:sp>
      <p:sp>
        <p:nvSpPr>
          <p:cNvPr id="6" name="Footer Placeholder 5"/>
          <p:cNvSpPr>
            <a:spLocks noGrp="1"/>
          </p:cNvSpPr>
          <p:nvPr>
            <p:ph type="ftr" sz="quarter" idx="11"/>
          </p:nvPr>
        </p:nvSpPr>
        <p:spPr>
          <a:xfrm>
            <a:off x="2588400" y="6323013"/>
            <a:ext cx="3434400" cy="201600"/>
          </a:xfrm>
        </p:spPr>
        <p:txBody>
          <a:bodyPr/>
          <a:lstStyle/>
          <a:p>
            <a:r>
              <a:rPr lang="en-GB" smtClean="0"/>
              <a:t>Presentation title</a:t>
            </a:r>
            <a:endParaRPr lang="en-GB" dirty="0"/>
          </a:p>
        </p:txBody>
      </p:sp>
      <p:sp>
        <p:nvSpPr>
          <p:cNvPr id="8" name="Line 10"/>
          <p:cNvSpPr>
            <a:spLocks noChangeShapeType="1"/>
          </p:cNvSpPr>
          <p:nvPr userDrawn="1"/>
        </p:nvSpPr>
        <p:spPr bwMode="auto">
          <a:xfrm>
            <a:off x="457200" y="1044000"/>
            <a:ext cx="82296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12" name="Line 11"/>
          <p:cNvSpPr>
            <a:spLocks noChangeShapeType="1"/>
          </p:cNvSpPr>
          <p:nvPr userDrawn="1"/>
        </p:nvSpPr>
        <p:spPr bwMode="auto">
          <a:xfrm>
            <a:off x="457200" y="6242400"/>
            <a:ext cx="8229600"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Cover_photo_or_illustration_input">
    <p:spTree>
      <p:nvGrpSpPr>
        <p:cNvPr id="1" name=""/>
        <p:cNvGrpSpPr/>
        <p:nvPr/>
      </p:nvGrpSpPr>
      <p:grpSpPr>
        <a:xfrm>
          <a:off x="0" y="0"/>
          <a:ext cx="0" cy="0"/>
          <a:chOff x="0" y="0"/>
          <a:chExt cx="0" cy="0"/>
        </a:xfrm>
      </p:grpSpPr>
      <p:sp>
        <p:nvSpPr>
          <p:cNvPr id="2" name="Title 1"/>
          <p:cNvSpPr>
            <a:spLocks noGrp="1"/>
          </p:cNvSpPr>
          <p:nvPr>
            <p:ph type="ctrTitle"/>
          </p:nvPr>
        </p:nvSpPr>
        <p:spPr>
          <a:xfrm>
            <a:off x="2332800" y="777600"/>
            <a:ext cx="5490000" cy="860400"/>
          </a:xfrm>
        </p:spPr>
        <p:txBody>
          <a:bodyPr/>
          <a:lstStyle/>
          <a:p>
            <a:r>
              <a:rPr lang="en-US" dirty="0" smtClean="0"/>
              <a:t>Click to edit Master title style</a:t>
            </a:r>
            <a:endParaRPr lang="en-GB" dirty="0"/>
          </a:p>
        </p:txBody>
      </p:sp>
      <p:sp>
        <p:nvSpPr>
          <p:cNvPr id="3" name="Subtitle 2"/>
          <p:cNvSpPr>
            <a:spLocks noGrp="1"/>
          </p:cNvSpPr>
          <p:nvPr>
            <p:ph type="subTitle" idx="1"/>
          </p:nvPr>
        </p:nvSpPr>
        <p:spPr>
          <a:xfrm>
            <a:off x="2332800" y="1753200"/>
            <a:ext cx="5490000" cy="968400"/>
          </a:xfrm>
        </p:spPr>
        <p:txBody>
          <a:bodyPr/>
          <a:lstStyle>
            <a:lvl1pPr marL="0" indent="0" algn="l">
              <a:buNone/>
              <a:defRPr sz="2000">
                <a:solidFill>
                  <a:schemeClr val="tx1">
                    <a:tint val="75000"/>
                  </a:schemeClr>
                </a:solidFill>
              </a:defRPr>
            </a:lvl1pPr>
            <a:lvl2pPr marL="0" indent="0" algn="l">
              <a:buNone/>
              <a:defRPr sz="1600">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p>
          <a:p>
            <a:pPr lvl="1"/>
            <a:endParaRPr lang="en-GB" dirty="0"/>
          </a:p>
        </p:txBody>
      </p:sp>
      <p:pic>
        <p:nvPicPr>
          <p:cNvPr id="9" name="Picture 2"/>
          <p:cNvPicPr>
            <a:picLocks noChangeAspect="1" noChangeArrowheads="1"/>
          </p:cNvPicPr>
          <p:nvPr userDrawn="1"/>
        </p:nvPicPr>
        <p:blipFill>
          <a:blip r:embed="rId2" cstate="print"/>
          <a:srcRect/>
          <a:stretch>
            <a:fillRect/>
          </a:stretch>
        </p:blipFill>
        <p:spPr bwMode="black">
          <a:xfrm>
            <a:off x="2274494" y="5743105"/>
            <a:ext cx="983415" cy="745200"/>
          </a:xfrm>
          <a:prstGeom prst="rect">
            <a:avLst/>
          </a:prstGeom>
          <a:noFill/>
          <a:ln w="9525">
            <a:noFill/>
            <a:miter lim="800000"/>
            <a:headEnd/>
            <a:tailEnd/>
          </a:ln>
          <a:effectLst/>
        </p:spPr>
      </p:pic>
      <p:sp>
        <p:nvSpPr>
          <p:cNvPr id="13" name="Freeform 12"/>
          <p:cNvSpPr>
            <a:spLocks/>
          </p:cNvSpPr>
          <p:nvPr userDrawn="1"/>
        </p:nvSpPr>
        <p:spPr bwMode="gray">
          <a:xfrm>
            <a:off x="2276146" y="2406147"/>
            <a:ext cx="6867853" cy="2494162"/>
          </a:xfrm>
          <a:custGeom>
            <a:avLst/>
            <a:gdLst/>
            <a:ahLst/>
            <a:cxnLst>
              <a:cxn ang="0">
                <a:pos x="0" y="1852"/>
              </a:cxn>
              <a:cxn ang="0">
                <a:pos x="5081" y="0"/>
              </a:cxn>
              <a:cxn ang="0">
                <a:pos x="5081" y="968"/>
              </a:cxn>
              <a:cxn ang="0">
                <a:pos x="0" y="1852"/>
              </a:cxn>
            </a:cxnLst>
            <a:rect l="0" t="0" r="r" b="b"/>
            <a:pathLst>
              <a:path w="5081" h="1852">
                <a:moveTo>
                  <a:pt x="0" y="1852"/>
                </a:moveTo>
                <a:lnTo>
                  <a:pt x="5081" y="0"/>
                </a:lnTo>
                <a:lnTo>
                  <a:pt x="5081" y="968"/>
                </a:lnTo>
                <a:lnTo>
                  <a:pt x="0" y="1852"/>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 name="Freeform 7"/>
          <p:cNvSpPr/>
          <p:nvPr userDrawn="1"/>
        </p:nvSpPr>
        <p:spPr>
          <a:xfrm>
            <a:off x="-9144" y="3000375"/>
            <a:ext cx="2286000" cy="2729861"/>
          </a:xfrm>
          <a:custGeom>
            <a:avLst/>
            <a:gdLst>
              <a:gd name="connsiteX0" fmla="*/ 0 w 2286000"/>
              <a:gd name="connsiteY0" fmla="*/ 1318973 h 1318973"/>
              <a:gd name="connsiteX1" fmla="*/ 0 w 2286000"/>
              <a:gd name="connsiteY1" fmla="*/ 0 h 1318973"/>
              <a:gd name="connsiteX2" fmla="*/ 2286000 w 2286000"/>
              <a:gd name="connsiteY2" fmla="*/ 486803 h 1318973"/>
              <a:gd name="connsiteX3" fmla="*/ 0 w 2286000"/>
              <a:gd name="connsiteY3" fmla="*/ 1318973 h 1318973"/>
              <a:gd name="connsiteX0" fmla="*/ 0 w 2286000"/>
              <a:gd name="connsiteY0" fmla="*/ 2729861 h 2729861"/>
              <a:gd name="connsiteX1" fmla="*/ 9144 w 2286000"/>
              <a:gd name="connsiteY1" fmla="*/ 0 h 2729861"/>
              <a:gd name="connsiteX2" fmla="*/ 2286000 w 2286000"/>
              <a:gd name="connsiteY2" fmla="*/ 1897691 h 2729861"/>
              <a:gd name="connsiteX3" fmla="*/ 0 w 2286000"/>
              <a:gd name="connsiteY3" fmla="*/ 2729861 h 2729861"/>
            </a:gdLst>
            <a:ahLst/>
            <a:cxnLst>
              <a:cxn ang="0">
                <a:pos x="connsiteX0" y="connsiteY0"/>
              </a:cxn>
              <a:cxn ang="0">
                <a:pos x="connsiteX1" y="connsiteY1"/>
              </a:cxn>
              <a:cxn ang="0">
                <a:pos x="connsiteX2" y="connsiteY2"/>
              </a:cxn>
              <a:cxn ang="0">
                <a:pos x="connsiteX3" y="connsiteY3"/>
              </a:cxn>
            </a:cxnLst>
            <a:rect l="l" t="t" r="r" b="b"/>
            <a:pathLst>
              <a:path w="2286000" h="2729861">
                <a:moveTo>
                  <a:pt x="0" y="2729861"/>
                </a:moveTo>
                <a:lnTo>
                  <a:pt x="9144" y="0"/>
                </a:lnTo>
                <a:lnTo>
                  <a:pt x="2286000" y="1897691"/>
                </a:lnTo>
                <a:lnTo>
                  <a:pt x="0" y="2729861"/>
                </a:lnTo>
                <a:close/>
              </a:path>
            </a:pathLst>
          </a:custGeom>
          <a:blipFill>
            <a:blip r:embed="rId3" cstate="print"/>
            <a:stretch>
              <a:fillRect/>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11" name="TextBox 10"/>
          <p:cNvSpPr txBox="1"/>
          <p:nvPr userDrawn="1"/>
        </p:nvSpPr>
        <p:spPr>
          <a:xfrm>
            <a:off x="65318" y="4047893"/>
            <a:ext cx="1785784" cy="1083374"/>
          </a:xfrm>
          <a:prstGeom prst="rect">
            <a:avLst/>
          </a:prstGeom>
          <a:noFill/>
        </p:spPr>
        <p:txBody>
          <a:bodyPr wrap="square" lIns="0" tIns="36576" rIns="0" bIns="0" rtlCol="0">
            <a:spAutoFit/>
          </a:bodyPr>
          <a:lstStyle/>
          <a:p>
            <a:pPr marL="0" indent="0" algn="l">
              <a:lnSpc>
                <a:spcPct val="85000"/>
              </a:lnSpc>
              <a:spcAft>
                <a:spcPts val="600"/>
              </a:spcAft>
              <a:buClr>
                <a:schemeClr val="accent2"/>
              </a:buClr>
              <a:buSzPct val="70000"/>
              <a:buFontTx/>
              <a:buNone/>
            </a:pPr>
            <a:r>
              <a:rPr lang="en-US" sz="1600" b="1" dirty="0" smtClean="0">
                <a:solidFill>
                  <a:schemeClr val="accent2"/>
                </a:solidFill>
              </a:rPr>
              <a:t>Placeholder image — to replace this image, select View&gt;Notes Page</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1"/>
          </p:nvPr>
        </p:nvSpPr>
        <p:spPr/>
        <p:txBody>
          <a:bodyPr/>
          <a:lstStyle/>
          <a:p>
            <a:r>
              <a:rPr lang="en-GB" smtClean="0"/>
              <a:t>Presentation title</a:t>
            </a:r>
            <a:endParaRPr lang="en-GB"/>
          </a:p>
        </p:txBody>
      </p:sp>
      <p:sp>
        <p:nvSpPr>
          <p:cNvPr id="7" name="Line 10"/>
          <p:cNvSpPr>
            <a:spLocks noChangeShapeType="1"/>
          </p:cNvSpPr>
          <p:nvPr userDrawn="1"/>
        </p:nvSpPr>
        <p:spPr bwMode="auto">
          <a:xfrm>
            <a:off x="457200" y="1044000"/>
            <a:ext cx="82296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8" name="Line 11"/>
          <p:cNvSpPr>
            <a:spLocks noChangeShapeType="1"/>
          </p:cNvSpPr>
          <p:nvPr userDrawn="1"/>
        </p:nvSpPr>
        <p:spPr bwMode="auto">
          <a:xfrm>
            <a:off x="457200" y="6242400"/>
            <a:ext cx="82296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5" name="Footer Placeholder 4"/>
          <p:cNvSpPr>
            <a:spLocks noGrp="1"/>
          </p:cNvSpPr>
          <p:nvPr>
            <p:ph type="ftr" sz="quarter" idx="11"/>
          </p:nvPr>
        </p:nvSpPr>
        <p:spPr/>
        <p:txBody>
          <a:bodyPr/>
          <a:lstStyle/>
          <a:p>
            <a:r>
              <a:rPr lang="en-GB" smtClean="0"/>
              <a:t>Presentation title</a:t>
            </a:r>
            <a:endParaRPr lang="en-GB"/>
          </a:p>
        </p:txBody>
      </p:sp>
      <p:sp>
        <p:nvSpPr>
          <p:cNvPr id="7" name="Line 10"/>
          <p:cNvSpPr>
            <a:spLocks noChangeShapeType="1"/>
          </p:cNvSpPr>
          <p:nvPr userDrawn="1"/>
        </p:nvSpPr>
        <p:spPr bwMode="auto">
          <a:xfrm>
            <a:off x="457200" y="1044000"/>
            <a:ext cx="82296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8" name="Line 11"/>
          <p:cNvSpPr>
            <a:spLocks noChangeShapeType="1"/>
          </p:cNvSpPr>
          <p:nvPr userDrawn="1"/>
        </p:nvSpPr>
        <p:spPr bwMode="auto">
          <a:xfrm>
            <a:off x="457200" y="6242400"/>
            <a:ext cx="82296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Footer Placeholder 5"/>
          <p:cNvSpPr>
            <a:spLocks noGrp="1"/>
          </p:cNvSpPr>
          <p:nvPr>
            <p:ph type="ftr" sz="quarter" idx="11"/>
          </p:nvPr>
        </p:nvSpPr>
        <p:spPr/>
        <p:txBody>
          <a:bodyPr/>
          <a:lstStyle/>
          <a:p>
            <a:r>
              <a:rPr lang="en-GB" smtClean="0"/>
              <a:t>Presentation title</a:t>
            </a:r>
            <a:endParaRPr lang="en-GB"/>
          </a:p>
        </p:txBody>
      </p:sp>
      <p:sp>
        <p:nvSpPr>
          <p:cNvPr id="8" name="Line 10"/>
          <p:cNvSpPr>
            <a:spLocks noChangeShapeType="1"/>
          </p:cNvSpPr>
          <p:nvPr userDrawn="1"/>
        </p:nvSpPr>
        <p:spPr bwMode="auto">
          <a:xfrm>
            <a:off x="457200" y="1044000"/>
            <a:ext cx="82296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12" name="Line 11"/>
          <p:cNvSpPr>
            <a:spLocks noChangeShapeType="1"/>
          </p:cNvSpPr>
          <p:nvPr userDrawn="1"/>
        </p:nvSpPr>
        <p:spPr bwMode="auto">
          <a:xfrm>
            <a:off x="457200" y="6242400"/>
            <a:ext cx="82296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sz="half" idx="1"/>
          </p:nvPr>
        </p:nvSpPr>
        <p:spPr>
          <a:xfrm>
            <a:off x="457200" y="2196000"/>
            <a:ext cx="4042800" cy="3994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51200" y="2178000"/>
            <a:ext cx="4042800" cy="3994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Footer Placeholder 5"/>
          <p:cNvSpPr>
            <a:spLocks noGrp="1"/>
          </p:cNvSpPr>
          <p:nvPr>
            <p:ph type="ftr" sz="quarter" idx="11"/>
          </p:nvPr>
        </p:nvSpPr>
        <p:spPr/>
        <p:txBody>
          <a:bodyPr/>
          <a:lstStyle/>
          <a:p>
            <a:r>
              <a:rPr lang="en-GB" smtClean="0"/>
              <a:t>Presentation title</a:t>
            </a:r>
            <a:endParaRPr lang="en-GB"/>
          </a:p>
        </p:txBody>
      </p:sp>
      <p:sp>
        <p:nvSpPr>
          <p:cNvPr id="8" name="Line 10"/>
          <p:cNvSpPr>
            <a:spLocks noChangeShapeType="1"/>
          </p:cNvSpPr>
          <p:nvPr userDrawn="1"/>
        </p:nvSpPr>
        <p:spPr bwMode="auto">
          <a:xfrm>
            <a:off x="457200" y="1044000"/>
            <a:ext cx="82296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10" name="Text Placeholder 9"/>
          <p:cNvSpPr>
            <a:spLocks noGrp="1"/>
          </p:cNvSpPr>
          <p:nvPr>
            <p:ph type="body" sz="quarter" idx="12"/>
          </p:nvPr>
        </p:nvSpPr>
        <p:spPr>
          <a:xfrm>
            <a:off x="457200" y="1490400"/>
            <a:ext cx="4042800" cy="640800"/>
          </a:xfrm>
        </p:spPr>
        <p:txBody>
          <a:bodyPr anchor="b" anchorCtr="0"/>
          <a:lstStyle>
            <a:lvl1pPr>
              <a:buNone/>
              <a:defRPr b="1"/>
            </a:lvl1pPr>
          </a:lstStyle>
          <a:p>
            <a:pPr lvl="0"/>
            <a:endParaRPr lang="en-GB" dirty="0"/>
          </a:p>
        </p:txBody>
      </p:sp>
      <p:sp>
        <p:nvSpPr>
          <p:cNvPr id="11" name="Text Placeholder 9"/>
          <p:cNvSpPr>
            <a:spLocks noGrp="1"/>
          </p:cNvSpPr>
          <p:nvPr>
            <p:ph type="body" sz="quarter" idx="13"/>
          </p:nvPr>
        </p:nvSpPr>
        <p:spPr>
          <a:xfrm>
            <a:off x="4651200" y="1490400"/>
            <a:ext cx="4042800" cy="640800"/>
          </a:xfrm>
        </p:spPr>
        <p:txBody>
          <a:bodyPr anchor="b" anchorCtr="0"/>
          <a:lstStyle>
            <a:lvl1pPr>
              <a:buNone/>
              <a:defRPr b="1"/>
            </a:lvl1pPr>
          </a:lstStyle>
          <a:p>
            <a:pPr lvl="0"/>
            <a:endParaRPr lang="en-GB" dirty="0"/>
          </a:p>
        </p:txBody>
      </p:sp>
      <p:sp>
        <p:nvSpPr>
          <p:cNvPr id="9" name="Line 11"/>
          <p:cNvSpPr>
            <a:spLocks noChangeShapeType="1"/>
          </p:cNvSpPr>
          <p:nvPr userDrawn="1"/>
        </p:nvSpPr>
        <p:spPr bwMode="auto">
          <a:xfrm>
            <a:off x="457200" y="6242400"/>
            <a:ext cx="82296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12" name="Footer Placeholder 11"/>
          <p:cNvSpPr>
            <a:spLocks noGrp="1"/>
          </p:cNvSpPr>
          <p:nvPr>
            <p:ph type="ftr" sz="quarter" idx="10"/>
          </p:nvPr>
        </p:nvSpPr>
        <p:spPr/>
        <p:txBody>
          <a:bodyPr/>
          <a:lstStyle/>
          <a:p>
            <a:r>
              <a:rPr lang="en-US" smtClean="0"/>
              <a:t>Presentation title</a:t>
            </a:r>
            <a:endParaRPr lang="en-US" dirty="0"/>
          </a:p>
        </p:txBody>
      </p:sp>
      <p:sp>
        <p:nvSpPr>
          <p:cNvPr id="3" name="Text Placeholder 2"/>
          <p:cNvSpPr>
            <a:spLocks noGrp="1"/>
          </p:cNvSpPr>
          <p:nvPr>
            <p:ph type="body" sz="quarter" idx="11"/>
          </p:nvPr>
        </p:nvSpPr>
        <p:spPr>
          <a:xfrm>
            <a:off x="455614" y="1025525"/>
            <a:ext cx="8229600" cy="1643063"/>
          </a:xfrm>
        </p:spPr>
        <p:txBody>
          <a:bodyPr/>
          <a:lstStyle>
            <a:lvl1pPr marL="0" indent="0" algn="l">
              <a:lnSpc>
                <a:spcPct val="85000"/>
              </a:lnSpc>
              <a:spcBef>
                <a:spcPts val="0"/>
              </a:spcBef>
              <a:buNone/>
              <a:defRPr sz="5000" b="1">
                <a:solidFill>
                  <a:schemeClr val="bg2"/>
                </a:solidFill>
                <a:latin typeface="+mj-lt"/>
              </a:defRPr>
            </a:lvl1pPr>
            <a:lvl2pPr marL="0" indent="0">
              <a:buNone/>
              <a:defRPr/>
            </a:lvl2pPr>
            <a:lvl3pPr marL="0" indent="0">
              <a:buNone/>
              <a:defRPr/>
            </a:lvl3pPr>
            <a:lvl4pPr marL="0" indent="0">
              <a:buNone/>
              <a:defRPr/>
            </a:lvl4pPr>
            <a:lvl5pPr marL="0" indent="0">
              <a:buNone/>
              <a:defRPr/>
            </a:lvl5pPr>
          </a:lstStyle>
          <a:p>
            <a:pPr lvl="0"/>
            <a:r>
              <a:rPr lang="en-US" dirty="0" smtClean="0"/>
              <a:t>Click to edit Master text styles</a:t>
            </a:r>
          </a:p>
        </p:txBody>
      </p:sp>
      <p:sp>
        <p:nvSpPr>
          <p:cNvPr id="5" name="Line 11"/>
          <p:cNvSpPr>
            <a:spLocks noChangeShapeType="1"/>
          </p:cNvSpPr>
          <p:nvPr userDrawn="1"/>
        </p:nvSpPr>
        <p:spPr bwMode="auto">
          <a:xfrm>
            <a:off x="457200" y="6242400"/>
            <a:ext cx="82296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39130112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201168"/>
            <a:ext cx="8229600"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lvl1pPr>
          </a:lstStyle>
          <a:p>
            <a:pPr lvl="0" algn="l" fontAlgn="base">
              <a:lnSpc>
                <a:spcPct val="85000"/>
              </a:lnSpc>
              <a:spcAft>
                <a:spcPct val="0"/>
              </a:spcAft>
            </a:pPr>
            <a:r>
              <a:rPr lang="en-US" dirty="0" smtClean="0"/>
              <a:t>Click to edit Master title style</a:t>
            </a:r>
            <a:endParaRPr lang="en-US" dirty="0"/>
          </a:p>
        </p:txBody>
      </p:sp>
      <p:sp>
        <p:nvSpPr>
          <p:cNvPr id="12" name="Footer Placeholder 11"/>
          <p:cNvSpPr>
            <a:spLocks noGrp="1"/>
          </p:cNvSpPr>
          <p:nvPr>
            <p:ph type="ftr" sz="quarter" idx="10"/>
          </p:nvPr>
        </p:nvSpPr>
        <p:spPr/>
        <p:txBody>
          <a:bodyPr/>
          <a:lstStyle/>
          <a:p>
            <a:r>
              <a:rPr lang="en-US" smtClean="0"/>
              <a:t>Presentation title</a:t>
            </a:r>
            <a:endParaRPr lang="en-US" dirty="0"/>
          </a:p>
        </p:txBody>
      </p:sp>
      <p:sp>
        <p:nvSpPr>
          <p:cNvPr id="6" name="Freeform 5"/>
          <p:cNvSpPr>
            <a:spLocks/>
          </p:cNvSpPr>
          <p:nvPr userDrawn="1"/>
        </p:nvSpPr>
        <p:spPr bwMode="gray">
          <a:xfrm>
            <a:off x="457200" y="1039813"/>
            <a:ext cx="8229600" cy="5184775"/>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9999408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201168"/>
            <a:ext cx="8229600"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lvl1pPr>
          </a:lstStyle>
          <a:p>
            <a:pPr lvl="0" algn="l" fontAlgn="base">
              <a:lnSpc>
                <a:spcPct val="85000"/>
              </a:lnSpc>
              <a:spcAft>
                <a:spcPct val="0"/>
              </a:spcAft>
            </a:pPr>
            <a:r>
              <a:rPr lang="en-US" smtClean="0"/>
              <a:t>Click to edit Master title style</a:t>
            </a:r>
            <a:endParaRPr lang="en-US" dirty="0"/>
          </a:p>
        </p:txBody>
      </p:sp>
      <p:sp>
        <p:nvSpPr>
          <p:cNvPr id="12" name="Footer Placeholder 11"/>
          <p:cNvSpPr>
            <a:spLocks noGrp="1"/>
          </p:cNvSpPr>
          <p:nvPr>
            <p:ph type="ftr" sz="quarter" idx="10"/>
          </p:nvPr>
        </p:nvSpPr>
        <p:spPr/>
        <p:txBody>
          <a:bodyPr/>
          <a:lstStyle/>
          <a:p>
            <a:r>
              <a:rPr lang="en-US" smtClean="0"/>
              <a:t>Presentation title</a:t>
            </a:r>
            <a:endParaRPr lang="en-US" dirty="0"/>
          </a:p>
        </p:txBody>
      </p:sp>
      <p:sp>
        <p:nvSpPr>
          <p:cNvPr id="6" name="Freeform 5"/>
          <p:cNvSpPr>
            <a:spLocks/>
          </p:cNvSpPr>
          <p:nvPr userDrawn="1"/>
        </p:nvSpPr>
        <p:spPr bwMode="gray">
          <a:xfrm>
            <a:off x="457200" y="1040400"/>
            <a:ext cx="8229600" cy="5184775"/>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528647806"/>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201168"/>
            <a:ext cx="8229600"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lvl1pPr>
          </a:lstStyle>
          <a:p>
            <a:pPr lvl="0" algn="l" fontAlgn="base">
              <a:lnSpc>
                <a:spcPct val="85000"/>
              </a:lnSpc>
              <a:spcAft>
                <a:spcPct val="0"/>
              </a:spcAft>
            </a:pPr>
            <a:r>
              <a:rPr lang="en-US" dirty="0" smtClean="0"/>
              <a:t>Click to edit Master title style</a:t>
            </a:r>
            <a:endParaRPr lang="en-US" dirty="0"/>
          </a:p>
        </p:txBody>
      </p:sp>
      <p:sp>
        <p:nvSpPr>
          <p:cNvPr id="12" name="Footer Placeholder 11"/>
          <p:cNvSpPr>
            <a:spLocks noGrp="1"/>
          </p:cNvSpPr>
          <p:nvPr>
            <p:ph type="ftr" sz="quarter" idx="10"/>
          </p:nvPr>
        </p:nvSpPr>
        <p:spPr/>
        <p:txBody>
          <a:bodyPr/>
          <a:lstStyle/>
          <a:p>
            <a:r>
              <a:rPr lang="en-US" smtClean="0"/>
              <a:t>Presentation title</a:t>
            </a:r>
            <a:endParaRPr lang="en-US" dirty="0"/>
          </a:p>
        </p:txBody>
      </p:sp>
      <p:pic>
        <p:nvPicPr>
          <p:cNvPr id="7" name="Picture 2"/>
          <p:cNvPicPr>
            <a:picLocks noChangeAspect="1" noChangeArrowheads="1"/>
          </p:cNvPicPr>
          <p:nvPr userDrawn="1"/>
        </p:nvPicPr>
        <p:blipFill>
          <a:blip r:embed="rId2" cstate="print"/>
          <a:srcRect/>
          <a:stretch>
            <a:fillRect/>
          </a:stretch>
        </p:blipFill>
        <p:spPr bwMode="auto">
          <a:xfrm>
            <a:off x="457200" y="1044000"/>
            <a:ext cx="8225549" cy="5184000"/>
          </a:xfrm>
          <a:prstGeom prst="rect">
            <a:avLst/>
          </a:prstGeom>
          <a:noFill/>
          <a:ln w="9525">
            <a:noFill/>
            <a:miter lim="800000"/>
            <a:headEnd/>
            <a:tailEnd/>
          </a:ln>
          <a:effectLst/>
        </p:spPr>
      </p:pic>
    </p:spTree>
    <p:extLst>
      <p:ext uri="{BB962C8B-B14F-4D97-AF65-F5344CB8AC3E}">
        <p14:creationId xmlns:p14="http://schemas.microsoft.com/office/powerpoint/2010/main" val="3195521078"/>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201168"/>
            <a:ext cx="8229600"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lvl1pPr>
          </a:lstStyle>
          <a:p>
            <a:pPr lvl="0" algn="l" fontAlgn="base">
              <a:lnSpc>
                <a:spcPct val="85000"/>
              </a:lnSpc>
              <a:spcAft>
                <a:spcPct val="0"/>
              </a:spcAft>
            </a:pPr>
            <a:r>
              <a:rPr lang="en-US" dirty="0" smtClean="0"/>
              <a:t>Click to edit Master title style</a:t>
            </a:r>
            <a:endParaRPr lang="en-US" dirty="0"/>
          </a:p>
        </p:txBody>
      </p:sp>
      <p:sp>
        <p:nvSpPr>
          <p:cNvPr id="12" name="Footer Placeholder 11"/>
          <p:cNvSpPr>
            <a:spLocks noGrp="1"/>
          </p:cNvSpPr>
          <p:nvPr>
            <p:ph type="ftr" sz="quarter" idx="10"/>
          </p:nvPr>
        </p:nvSpPr>
        <p:spPr/>
        <p:txBody>
          <a:bodyPr/>
          <a:lstStyle/>
          <a:p>
            <a:r>
              <a:rPr lang="en-US" smtClean="0"/>
              <a:t>Presentation title</a:t>
            </a:r>
            <a:endParaRPr lang="en-US" dirty="0"/>
          </a:p>
        </p:txBody>
      </p:sp>
      <p:sp>
        <p:nvSpPr>
          <p:cNvPr id="5" name="Freeform 5"/>
          <p:cNvSpPr>
            <a:spLocks/>
          </p:cNvSpPr>
          <p:nvPr userDrawn="1"/>
        </p:nvSpPr>
        <p:spPr bwMode="gray">
          <a:xfrm>
            <a:off x="457200" y="1040400"/>
            <a:ext cx="8229600" cy="5184775"/>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blipFill dpi="0" rotWithShape="1">
            <a:blip r:embed="rId2" cstate="print"/>
            <a:srcRect/>
            <a:stretch>
              <a:fillRect/>
            </a:stretch>
          </a:bli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52864780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GB" dirty="0"/>
          </a:p>
        </p:txBody>
      </p:sp>
      <p:sp>
        <p:nvSpPr>
          <p:cNvPr id="3" name="Content Placeholder 2"/>
          <p:cNvSpPr>
            <a:spLocks noGrp="1"/>
          </p:cNvSpPr>
          <p:nvPr>
            <p:ph sz="half" idx="1"/>
          </p:nvPr>
        </p:nvSpPr>
        <p:spPr>
          <a:xfrm>
            <a:off x="457200" y="2196000"/>
            <a:ext cx="4042800" cy="3994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GB" dirty="0"/>
          </a:p>
        </p:txBody>
      </p:sp>
      <p:sp>
        <p:nvSpPr>
          <p:cNvPr id="4" name="Content Placeholder 3"/>
          <p:cNvSpPr>
            <a:spLocks noGrp="1"/>
          </p:cNvSpPr>
          <p:nvPr>
            <p:ph sz="half" idx="2"/>
          </p:nvPr>
        </p:nvSpPr>
        <p:spPr>
          <a:xfrm>
            <a:off x="4651200" y="2178000"/>
            <a:ext cx="4042800" cy="3994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GB" dirty="0"/>
          </a:p>
        </p:txBody>
      </p:sp>
      <p:sp>
        <p:nvSpPr>
          <p:cNvPr id="6" name="Footer Placeholder 5"/>
          <p:cNvSpPr>
            <a:spLocks noGrp="1"/>
          </p:cNvSpPr>
          <p:nvPr>
            <p:ph type="ftr" sz="quarter" idx="11"/>
          </p:nvPr>
        </p:nvSpPr>
        <p:spPr/>
        <p:txBody>
          <a:bodyPr/>
          <a:lstStyle/>
          <a:p>
            <a:r>
              <a:rPr lang="en-GB" smtClean="0"/>
              <a:t>Presentation title</a:t>
            </a:r>
            <a:endParaRPr lang="en-GB"/>
          </a:p>
        </p:txBody>
      </p:sp>
      <p:sp>
        <p:nvSpPr>
          <p:cNvPr id="8" name="Line 10"/>
          <p:cNvSpPr>
            <a:spLocks noChangeShapeType="1"/>
          </p:cNvSpPr>
          <p:nvPr userDrawn="1"/>
        </p:nvSpPr>
        <p:spPr bwMode="auto">
          <a:xfrm>
            <a:off x="457200" y="1044000"/>
            <a:ext cx="82296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10" name="Text Placeholder 9"/>
          <p:cNvSpPr>
            <a:spLocks noGrp="1"/>
          </p:cNvSpPr>
          <p:nvPr>
            <p:ph type="body" sz="quarter" idx="12"/>
          </p:nvPr>
        </p:nvSpPr>
        <p:spPr>
          <a:xfrm>
            <a:off x="457200" y="1490400"/>
            <a:ext cx="4042800" cy="640800"/>
          </a:xfrm>
        </p:spPr>
        <p:txBody>
          <a:bodyPr anchor="b" anchorCtr="0"/>
          <a:lstStyle>
            <a:lvl1pPr>
              <a:buNone/>
              <a:defRPr b="1"/>
            </a:lvl1pPr>
          </a:lstStyle>
          <a:p>
            <a:pPr lvl="0"/>
            <a:r>
              <a:rPr lang="en-US" altLang="zh-CN" smtClean="0"/>
              <a:t>Click to edit Master text styles</a:t>
            </a:r>
          </a:p>
        </p:txBody>
      </p:sp>
      <p:sp>
        <p:nvSpPr>
          <p:cNvPr id="11" name="Text Placeholder 9"/>
          <p:cNvSpPr>
            <a:spLocks noGrp="1"/>
          </p:cNvSpPr>
          <p:nvPr>
            <p:ph type="body" sz="quarter" idx="13"/>
          </p:nvPr>
        </p:nvSpPr>
        <p:spPr>
          <a:xfrm>
            <a:off x="4651200" y="1490400"/>
            <a:ext cx="4042800" cy="640800"/>
          </a:xfrm>
        </p:spPr>
        <p:txBody>
          <a:bodyPr anchor="b" anchorCtr="0"/>
          <a:lstStyle>
            <a:lvl1pPr>
              <a:buNone/>
              <a:defRPr b="1"/>
            </a:lvl1pPr>
          </a:lstStyle>
          <a:p>
            <a:pPr lvl="0"/>
            <a:r>
              <a:rPr lang="en-US" altLang="zh-CN" smtClean="0"/>
              <a:t>Click to edit Master text styles</a:t>
            </a:r>
          </a:p>
        </p:txBody>
      </p:sp>
      <p:sp>
        <p:nvSpPr>
          <p:cNvPr id="9" name="Line 11"/>
          <p:cNvSpPr>
            <a:spLocks noChangeShapeType="1"/>
          </p:cNvSpPr>
          <p:nvPr userDrawn="1"/>
        </p:nvSpPr>
        <p:spPr bwMode="auto">
          <a:xfrm>
            <a:off x="457200" y="6242400"/>
            <a:ext cx="8229600"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12" name="Footer Placeholder 11"/>
          <p:cNvSpPr>
            <a:spLocks noGrp="1"/>
          </p:cNvSpPr>
          <p:nvPr>
            <p:ph type="ftr" sz="quarter" idx="10"/>
          </p:nvPr>
        </p:nvSpPr>
        <p:spPr/>
        <p:txBody>
          <a:bodyPr/>
          <a:lstStyle/>
          <a:p>
            <a:r>
              <a:rPr lang="en-US" smtClean="0"/>
              <a:t>Presentation title</a:t>
            </a:r>
            <a:endParaRPr lang="en-US" dirty="0"/>
          </a:p>
        </p:txBody>
      </p:sp>
      <p:sp>
        <p:nvSpPr>
          <p:cNvPr id="7" name="Line 11"/>
          <p:cNvSpPr>
            <a:spLocks noChangeShapeType="1"/>
          </p:cNvSpPr>
          <p:nvPr userDrawn="1"/>
        </p:nvSpPr>
        <p:spPr bwMode="auto">
          <a:xfrm>
            <a:off x="455613" y="6243638"/>
            <a:ext cx="8229600" cy="0"/>
          </a:xfrm>
          <a:prstGeom prst="line">
            <a:avLst/>
          </a:prstGeom>
          <a:noFill/>
          <a:ln w="3175">
            <a:solidFill>
              <a:srgbClr val="808080"/>
            </a:solidFill>
            <a:round/>
            <a:headEnd/>
            <a:tailEnd/>
          </a:ln>
          <a:effectLst/>
        </p:spPr>
        <p:txBody>
          <a:bodyPr wrap="none" anchor="ctr"/>
          <a:lstStyle/>
          <a:p>
            <a:endParaRPr lang="en-US" noProof="0" dirty="0">
              <a:solidFill>
                <a:schemeClr val="bg1"/>
              </a:solidFill>
            </a:endParaRPr>
          </a:p>
        </p:txBody>
      </p:sp>
    </p:spTree>
    <p:extLst>
      <p:ext uri="{BB962C8B-B14F-4D97-AF65-F5344CB8AC3E}">
        <p14:creationId xmlns:p14="http://schemas.microsoft.com/office/powerpoint/2010/main" val="3350680830"/>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inal legal text">
    <p:spTree>
      <p:nvGrpSpPr>
        <p:cNvPr id="1" name=""/>
        <p:cNvGrpSpPr/>
        <p:nvPr/>
      </p:nvGrpSpPr>
      <p:grpSpPr>
        <a:xfrm>
          <a:off x="0" y="0"/>
          <a:ext cx="0" cy="0"/>
          <a:chOff x="0" y="0"/>
          <a:chExt cx="0" cy="0"/>
        </a:xfrm>
      </p:grpSpPr>
      <p:sp>
        <p:nvSpPr>
          <p:cNvPr id="7" name="Line 11"/>
          <p:cNvSpPr>
            <a:spLocks noChangeShapeType="1"/>
          </p:cNvSpPr>
          <p:nvPr userDrawn="1"/>
        </p:nvSpPr>
        <p:spPr bwMode="auto">
          <a:xfrm>
            <a:off x="455613" y="6243638"/>
            <a:ext cx="8229600" cy="0"/>
          </a:xfrm>
          <a:prstGeom prst="line">
            <a:avLst/>
          </a:prstGeom>
          <a:noFill/>
          <a:ln w="3175">
            <a:solidFill>
              <a:srgbClr val="808080"/>
            </a:solidFill>
            <a:round/>
            <a:headEnd/>
            <a:tailEnd/>
          </a:ln>
          <a:effectLst/>
        </p:spPr>
        <p:txBody>
          <a:bodyPr wrap="none" anchor="ctr"/>
          <a:lstStyle/>
          <a:p>
            <a:endParaRPr lang="en-US" noProof="0" dirty="0">
              <a:solidFill>
                <a:schemeClr val="bg1"/>
              </a:solidFill>
            </a:endParaRPr>
          </a:p>
        </p:txBody>
      </p:sp>
      <p:sp>
        <p:nvSpPr>
          <p:cNvPr id="8" name="Content Placeholder 2"/>
          <p:cNvSpPr>
            <a:spLocks noGrp="1"/>
          </p:cNvSpPr>
          <p:nvPr>
            <p:ph idx="1"/>
          </p:nvPr>
        </p:nvSpPr>
        <p:spPr>
          <a:xfrm>
            <a:off x="455612" y="719139"/>
            <a:ext cx="3506400"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Arial" pitchFamily="34" charset="0"/>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Arial" pitchFamily="34" charset="0"/>
                <a:ea typeface="+mn-ea"/>
                <a:cs typeface="Arial" pitchFamily="34" charset="0"/>
              </a:defRPr>
            </a:lvl2pPr>
            <a:lvl3pPr marL="176213" indent="-176213" algn="l" defTabSz="995363" rtl="0" fontAlgn="base">
              <a:lnSpc>
                <a:spcPct val="100000"/>
              </a:lnSpc>
              <a:spcBef>
                <a:spcPct val="0"/>
              </a:spcBef>
              <a:spcAft>
                <a:spcPct val="0"/>
              </a:spcAft>
              <a:buClr>
                <a:schemeClr val="accent2"/>
              </a:buClr>
              <a:buSzPct val="70000"/>
              <a:buFont typeface="Arial" pitchFamily="34" charset="0"/>
              <a:buChar char="►"/>
              <a:defRPr lang="en-US" sz="900" b="1" kern="1200" noProof="0" dirty="0" smtClean="0">
                <a:solidFill>
                  <a:schemeClr val="bg1"/>
                </a:solidFill>
                <a:latin typeface="Arial" pitchFamily="34" charset="0"/>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Arial" pitchFamily="34" charset="0"/>
                <a:ea typeface="+mn-ea"/>
                <a:cs typeface="Arial" pitchFamily="34" charset="0"/>
              </a:defRPr>
            </a:lvl4pPr>
            <a:lvl5pPr marL="188913" indent="-188913" algn="l" defTabSz="995363" rtl="0" fontAlgn="base">
              <a:lnSpc>
                <a:spcPct val="100000"/>
              </a:lnSpc>
              <a:spcBef>
                <a:spcPct val="0"/>
              </a:spcBef>
              <a:spcAft>
                <a:spcPct val="0"/>
              </a:spcAft>
              <a:buClr>
                <a:schemeClr val="accent2"/>
              </a:buClr>
              <a:buSzPct val="70000"/>
              <a:buFont typeface="Arial" pitchFamily="34" charset="0"/>
              <a:buChar char="►"/>
              <a:defRPr lang="en-US" sz="800" kern="1200" noProof="0" dirty="0">
                <a:solidFill>
                  <a:schemeClr val="bg1"/>
                </a:solidFill>
                <a:latin typeface="Arial" pitchFamily="34" charset="0"/>
                <a:ea typeface="+mn-ea"/>
                <a:cs typeface="Arial" pitchFamily="34" charset="0"/>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Tree>
    <p:extLst>
      <p:ext uri="{BB962C8B-B14F-4D97-AF65-F5344CB8AC3E}">
        <p14:creationId xmlns:p14="http://schemas.microsoft.com/office/powerpoint/2010/main" val="10900077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718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12" name="Footer Placeholder 11"/>
          <p:cNvSpPr>
            <a:spLocks noGrp="1"/>
          </p:cNvSpPr>
          <p:nvPr>
            <p:ph type="ftr" sz="quarter" idx="10"/>
          </p:nvPr>
        </p:nvSpPr>
        <p:spPr/>
        <p:txBody>
          <a:bodyPr/>
          <a:lstStyle/>
          <a:p>
            <a:r>
              <a:rPr lang="en-US" smtClean="0"/>
              <a:t>Presentation title</a:t>
            </a:r>
            <a:endParaRPr lang="en-US" dirty="0"/>
          </a:p>
        </p:txBody>
      </p:sp>
      <p:sp>
        <p:nvSpPr>
          <p:cNvPr id="3" name="Text Placeholder 2"/>
          <p:cNvSpPr>
            <a:spLocks noGrp="1"/>
          </p:cNvSpPr>
          <p:nvPr>
            <p:ph type="body" sz="quarter" idx="11"/>
          </p:nvPr>
        </p:nvSpPr>
        <p:spPr>
          <a:xfrm>
            <a:off x="455614" y="1025525"/>
            <a:ext cx="8229600" cy="1643063"/>
          </a:xfrm>
        </p:spPr>
        <p:txBody>
          <a:bodyPr/>
          <a:lstStyle>
            <a:lvl1pPr marL="0" indent="0" algn="l">
              <a:lnSpc>
                <a:spcPct val="85000"/>
              </a:lnSpc>
              <a:spcBef>
                <a:spcPts val="0"/>
              </a:spcBef>
              <a:buNone/>
              <a:defRPr sz="5000" b="1">
                <a:solidFill>
                  <a:schemeClr val="bg2"/>
                </a:solidFill>
                <a:latin typeface="+mj-lt"/>
              </a:defRPr>
            </a:lvl1pPr>
            <a:lvl2pPr marL="0" indent="0">
              <a:buNone/>
              <a:defRPr/>
            </a:lvl2pPr>
            <a:lvl3pPr marL="0" indent="0">
              <a:buNone/>
              <a:defRPr/>
            </a:lvl3pPr>
            <a:lvl4pPr marL="0" indent="0">
              <a:buNone/>
              <a:defRPr/>
            </a:lvl4pPr>
            <a:lvl5pPr marL="0" indent="0">
              <a:buNone/>
              <a:defRPr/>
            </a:lvl5pPr>
          </a:lstStyle>
          <a:p>
            <a:pPr lvl="0"/>
            <a:r>
              <a:rPr lang="en-US" altLang="zh-CN" smtClean="0"/>
              <a:t>Click to edit Master text styles</a:t>
            </a:r>
          </a:p>
        </p:txBody>
      </p:sp>
      <p:sp>
        <p:nvSpPr>
          <p:cNvPr id="5" name="Line 11"/>
          <p:cNvSpPr>
            <a:spLocks noChangeShapeType="1"/>
          </p:cNvSpPr>
          <p:nvPr userDrawn="1"/>
        </p:nvSpPr>
        <p:spPr bwMode="auto">
          <a:xfrm>
            <a:off x="457200" y="6242400"/>
            <a:ext cx="8229600"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3913011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201168"/>
            <a:ext cx="8229600"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lvl1pPr>
          </a:lstStyle>
          <a:p>
            <a:pPr lvl="0" algn="l" fontAlgn="base">
              <a:lnSpc>
                <a:spcPct val="85000"/>
              </a:lnSpc>
              <a:spcAft>
                <a:spcPct val="0"/>
              </a:spcAft>
            </a:pPr>
            <a:r>
              <a:rPr lang="en-US" altLang="zh-CN" smtClean="0"/>
              <a:t>Click to edit Master title style</a:t>
            </a:r>
            <a:endParaRPr lang="en-US" dirty="0"/>
          </a:p>
        </p:txBody>
      </p:sp>
      <p:sp>
        <p:nvSpPr>
          <p:cNvPr id="12" name="Footer Placeholder 11"/>
          <p:cNvSpPr>
            <a:spLocks noGrp="1"/>
          </p:cNvSpPr>
          <p:nvPr>
            <p:ph type="ftr" sz="quarter" idx="10"/>
          </p:nvPr>
        </p:nvSpPr>
        <p:spPr/>
        <p:txBody>
          <a:bodyPr/>
          <a:lstStyle/>
          <a:p>
            <a:r>
              <a:rPr lang="en-US" smtClean="0"/>
              <a:t>Presentation title</a:t>
            </a:r>
            <a:endParaRPr lang="en-US" dirty="0"/>
          </a:p>
        </p:txBody>
      </p:sp>
      <p:sp>
        <p:nvSpPr>
          <p:cNvPr id="3077" name="Freeform 5"/>
          <p:cNvSpPr>
            <a:spLocks/>
          </p:cNvSpPr>
          <p:nvPr userDrawn="1"/>
        </p:nvSpPr>
        <p:spPr bwMode="gray">
          <a:xfrm>
            <a:off x="457200" y="1039813"/>
            <a:ext cx="8229600" cy="5184775"/>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999940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201168"/>
            <a:ext cx="8229600"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lvl1pPr>
          </a:lstStyle>
          <a:p>
            <a:pPr lvl="0" algn="l" fontAlgn="base">
              <a:lnSpc>
                <a:spcPct val="85000"/>
              </a:lnSpc>
              <a:spcAft>
                <a:spcPct val="0"/>
              </a:spcAft>
            </a:pPr>
            <a:r>
              <a:rPr lang="en-US" altLang="zh-CN" smtClean="0"/>
              <a:t>Click to edit Master title style</a:t>
            </a:r>
            <a:endParaRPr lang="en-US" dirty="0"/>
          </a:p>
        </p:txBody>
      </p:sp>
      <p:sp>
        <p:nvSpPr>
          <p:cNvPr id="12" name="Footer Placeholder 11"/>
          <p:cNvSpPr>
            <a:spLocks noGrp="1"/>
          </p:cNvSpPr>
          <p:nvPr>
            <p:ph type="ftr" sz="quarter" idx="10"/>
          </p:nvPr>
        </p:nvSpPr>
        <p:spPr/>
        <p:txBody>
          <a:bodyPr/>
          <a:lstStyle/>
          <a:p>
            <a:r>
              <a:rPr lang="en-US" smtClean="0"/>
              <a:t>Presentation title</a:t>
            </a:r>
            <a:endParaRPr lang="en-US" dirty="0"/>
          </a:p>
        </p:txBody>
      </p:sp>
      <p:sp>
        <p:nvSpPr>
          <p:cNvPr id="5" name="Freeform 5"/>
          <p:cNvSpPr>
            <a:spLocks/>
          </p:cNvSpPr>
          <p:nvPr userDrawn="1"/>
        </p:nvSpPr>
        <p:spPr bwMode="gray">
          <a:xfrm>
            <a:off x="457200" y="1039813"/>
            <a:ext cx="8229600" cy="5184775"/>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blipFill>
            <a:blip r:embed="rId2"/>
            <a:stretch>
              <a:fillRect/>
            </a:stretch>
          </a:blipFill>
          <a:ln w="9525">
            <a:noFill/>
            <a:round/>
            <a:headEnd/>
            <a:tailEnd/>
          </a:ln>
        </p:spPr>
        <p:txBody>
          <a:bodyPr/>
          <a:lstStyle/>
          <a:p>
            <a:pPr fontAlgn="auto">
              <a:spcBef>
                <a:spcPts val="0"/>
              </a:spcBef>
              <a:spcAft>
                <a:spcPts val="0"/>
              </a:spcAft>
              <a:defRPr/>
            </a:pPr>
            <a:endParaRPr lang="en-GB">
              <a:latin typeface="+mn-lt"/>
              <a:ea typeface="+mn-ea"/>
            </a:endParaRPr>
          </a:p>
        </p:txBody>
      </p:sp>
    </p:spTree>
    <p:extLst>
      <p:ext uri="{BB962C8B-B14F-4D97-AF65-F5344CB8AC3E}">
        <p14:creationId xmlns:p14="http://schemas.microsoft.com/office/powerpoint/2010/main" val="252864780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theme" Target="../theme/theme3.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4.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1600"/>
            <a:ext cx="8229600" cy="860400"/>
          </a:xfrm>
          <a:prstGeom prst="rect">
            <a:avLst/>
          </a:prstGeom>
        </p:spPr>
        <p:txBody>
          <a:bodyPr vert="horz" lIns="0" tIns="0" rIns="0" bIns="0" rtlCol="0" anchor="t" anchorCtr="0">
            <a:noAutofit/>
          </a:bodyPr>
          <a:lstStyle/>
          <a:p>
            <a:r>
              <a:rPr lang="en-US" altLang="zh-CN" smtClean="0"/>
              <a:t>Click to edit Master title style</a:t>
            </a:r>
            <a:endParaRPr lang="en-GB" dirty="0"/>
          </a:p>
        </p:txBody>
      </p:sp>
      <p:sp>
        <p:nvSpPr>
          <p:cNvPr id="3" name="Text Placeholder 2"/>
          <p:cNvSpPr>
            <a:spLocks noGrp="1"/>
          </p:cNvSpPr>
          <p:nvPr>
            <p:ph type="body" idx="1"/>
          </p:nvPr>
        </p:nvSpPr>
        <p:spPr>
          <a:xfrm>
            <a:off x="457200" y="1425600"/>
            <a:ext cx="8229600" cy="4698000"/>
          </a:xfrm>
          <a:prstGeom prst="rect">
            <a:avLst/>
          </a:prstGeom>
        </p:spPr>
        <p:txBody>
          <a:bodyPr vert="horz" lIns="0" tIns="0" rIns="0" bIns="0" rtlCol="0" anchor="t" anchorCtr="0">
            <a:no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GB" dirty="0"/>
          </a:p>
        </p:txBody>
      </p:sp>
      <p:sp>
        <p:nvSpPr>
          <p:cNvPr id="5" name="Footer Placeholder 4"/>
          <p:cNvSpPr>
            <a:spLocks noGrp="1"/>
          </p:cNvSpPr>
          <p:nvPr>
            <p:ph type="ftr" sz="quarter" idx="3"/>
          </p:nvPr>
        </p:nvSpPr>
        <p:spPr>
          <a:xfrm>
            <a:off x="2588400" y="6415200"/>
            <a:ext cx="3434400" cy="201600"/>
          </a:xfrm>
          <a:prstGeom prst="rect">
            <a:avLst/>
          </a:prstGeom>
        </p:spPr>
        <p:txBody>
          <a:bodyPr vert="horz" lIns="0" tIns="0" rIns="0" bIns="0" rtlCol="0" anchor="t" anchorCtr="0">
            <a:noAutofit/>
          </a:bodyPr>
          <a:lstStyle>
            <a:lvl1pPr algn="l">
              <a:defRPr sz="1100">
                <a:solidFill>
                  <a:schemeClr val="bg1"/>
                </a:solidFill>
              </a:defRPr>
            </a:lvl1pPr>
          </a:lstStyle>
          <a:p>
            <a:r>
              <a:rPr lang="en-GB" smtClean="0"/>
              <a:t>Presentation title</a:t>
            </a:r>
            <a:endParaRPr lang="en-GB" dirty="0"/>
          </a:p>
        </p:txBody>
      </p:sp>
      <p:sp>
        <p:nvSpPr>
          <p:cNvPr id="7" name="TextBox 6"/>
          <p:cNvSpPr txBox="1"/>
          <p:nvPr/>
        </p:nvSpPr>
        <p:spPr>
          <a:xfrm>
            <a:off x="457200" y="6415200"/>
            <a:ext cx="720000" cy="198000"/>
          </a:xfrm>
          <a:prstGeom prst="rect">
            <a:avLst/>
          </a:prstGeom>
          <a:noFill/>
        </p:spPr>
        <p:txBody>
          <a:bodyPr wrap="square" lIns="0" tIns="0" rIns="0" bIns="0" rtlCol="0">
            <a:noAutofit/>
          </a:bodyPr>
          <a:lstStyle/>
          <a:p>
            <a:r>
              <a:rPr lang="en-GB" sz="1100" dirty="0" smtClean="0">
                <a:solidFill>
                  <a:schemeClr val="bg1"/>
                </a:solidFill>
              </a:rPr>
              <a:t>Page </a:t>
            </a:r>
            <a:fld id="{9AE4D82F-B047-469B-AC52-A46321747EAF}" type="slidenum">
              <a:rPr lang="en-GB" sz="1100" smtClean="0">
                <a:solidFill>
                  <a:schemeClr val="bg1"/>
                </a:solidFill>
              </a:rPr>
              <a:pPr/>
              <a:t>‹#›</a:t>
            </a:fld>
            <a:endParaRPr lang="en-GB" sz="1100" dirty="0">
              <a:solidFill>
                <a:schemeClr val="bg1"/>
              </a:solidFill>
            </a:endParaRPr>
          </a:p>
        </p:txBody>
      </p:sp>
      <p:pic>
        <p:nvPicPr>
          <p:cNvPr id="9" name="圖片 8"/>
          <p:cNvPicPr/>
          <p:nvPr/>
        </p:nvPicPr>
        <p:blipFill>
          <a:blip r:embed="rId16" cstate="print"/>
          <a:srcRect/>
          <a:stretch>
            <a:fillRect/>
          </a:stretch>
        </p:blipFill>
        <p:spPr bwMode="auto">
          <a:xfrm>
            <a:off x="8083660" y="6454775"/>
            <a:ext cx="603140" cy="2047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7" r:id="rId1"/>
    <p:sldLayoutId id="2147483722" r:id="rId2"/>
    <p:sldLayoutId id="2147483668" r:id="rId3"/>
    <p:sldLayoutId id="2147483669" r:id="rId4"/>
    <p:sldLayoutId id="2147483670" r:id="rId5"/>
    <p:sldLayoutId id="2147483671" r:id="rId6"/>
    <p:sldLayoutId id="2147483672" r:id="rId7"/>
    <p:sldLayoutId id="2147483673" r:id="rId8"/>
    <p:sldLayoutId id="2147483674" r:id="rId9"/>
    <p:sldLayoutId id="2147483676" r:id="rId10"/>
    <p:sldLayoutId id="2147483726" r:id="rId11"/>
    <p:sldLayoutId id="2147483677" r:id="rId12"/>
    <p:sldLayoutId id="2147483678" r:id="rId13"/>
    <p:sldLayoutId id="2147483679" r:id="rId14"/>
  </p:sldLayoutIdLst>
  <p:hf sldNum="0" hdr="0" dt="0"/>
  <p:txStyles>
    <p:titleStyle>
      <a:lvl1pPr algn="l" defTabSz="914400" rtl="0" eaLnBrk="1" latinLnBrk="0" hangingPunct="1">
        <a:lnSpc>
          <a:spcPct val="85000"/>
        </a:lnSpc>
        <a:spcBef>
          <a:spcPct val="0"/>
        </a:spcBef>
        <a:buNone/>
        <a:defRPr sz="3000" b="1" kern="1200">
          <a:solidFill>
            <a:schemeClr val="bg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mn-cs"/>
        </a:defRPr>
      </a:lvl1pPr>
      <a:lvl2pPr marL="709613" indent="-354013"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77913" indent="-354013"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33513" indent="-355600"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7525" indent="-354013"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1600"/>
            <a:ext cx="8229600" cy="860400"/>
          </a:xfrm>
          <a:prstGeom prst="rect">
            <a:avLst/>
          </a:prstGeom>
        </p:spPr>
        <p:txBody>
          <a:bodyPr vert="horz" lIns="0" tIns="0" rIns="0" bIns="0" rtlCol="0" anchor="t" anchorCtr="0">
            <a:no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425600"/>
            <a:ext cx="8229600" cy="4698000"/>
          </a:xfrm>
          <a:prstGeom prst="rect">
            <a:avLst/>
          </a:prstGeom>
        </p:spPr>
        <p:txBody>
          <a:bodyPr vert="horz" lIns="0" tIns="0" rIns="0" bIns="0" rtlCol="0" anchor="t" anchorCtr="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Footer Placeholder 4"/>
          <p:cNvSpPr>
            <a:spLocks noGrp="1"/>
          </p:cNvSpPr>
          <p:nvPr>
            <p:ph type="ftr" sz="quarter" idx="3"/>
          </p:nvPr>
        </p:nvSpPr>
        <p:spPr>
          <a:xfrm>
            <a:off x="2588400" y="6415200"/>
            <a:ext cx="3434400" cy="201600"/>
          </a:xfrm>
          <a:prstGeom prst="rect">
            <a:avLst/>
          </a:prstGeom>
        </p:spPr>
        <p:txBody>
          <a:bodyPr vert="horz" lIns="0" tIns="0" rIns="0" bIns="0" rtlCol="0" anchor="t" anchorCtr="0">
            <a:noAutofit/>
          </a:bodyPr>
          <a:lstStyle>
            <a:lvl1pPr algn="l">
              <a:defRPr sz="1100">
                <a:solidFill>
                  <a:schemeClr val="bg1"/>
                </a:solidFill>
              </a:defRPr>
            </a:lvl1pPr>
          </a:lstStyle>
          <a:p>
            <a:r>
              <a:rPr lang="en-GB" smtClean="0"/>
              <a:t>Presentation title</a:t>
            </a:r>
            <a:endParaRPr lang="en-GB" dirty="0"/>
          </a:p>
        </p:txBody>
      </p:sp>
      <p:sp>
        <p:nvSpPr>
          <p:cNvPr id="7" name="TextBox 6"/>
          <p:cNvSpPr txBox="1"/>
          <p:nvPr/>
        </p:nvSpPr>
        <p:spPr>
          <a:xfrm>
            <a:off x="457200" y="6415200"/>
            <a:ext cx="720000" cy="198000"/>
          </a:xfrm>
          <a:prstGeom prst="rect">
            <a:avLst/>
          </a:prstGeom>
          <a:noFill/>
        </p:spPr>
        <p:txBody>
          <a:bodyPr wrap="square" lIns="0" tIns="0" rIns="0" bIns="0" rtlCol="0">
            <a:noAutofit/>
          </a:bodyPr>
          <a:lstStyle/>
          <a:p>
            <a:r>
              <a:rPr lang="en-GB" sz="1100" dirty="0" smtClean="0">
                <a:solidFill>
                  <a:srgbClr val="808080"/>
                </a:solidFill>
              </a:rPr>
              <a:t>Page </a:t>
            </a:r>
            <a:fld id="{9AE4D82F-B047-469B-AC52-A46321747EAF}" type="slidenum">
              <a:rPr lang="en-GB" sz="1100" smtClean="0">
                <a:solidFill>
                  <a:srgbClr val="808080"/>
                </a:solidFill>
              </a:rPr>
              <a:pPr/>
              <a:t>‹#›</a:t>
            </a:fld>
            <a:endParaRPr lang="en-GB" sz="1100" dirty="0">
              <a:solidFill>
                <a:srgbClr val="808080"/>
              </a:solidFill>
            </a:endParaRPr>
          </a:p>
        </p:txBody>
      </p:sp>
      <p:grpSp>
        <p:nvGrpSpPr>
          <p:cNvPr id="8" name="Group 7"/>
          <p:cNvGrpSpPr/>
          <p:nvPr/>
        </p:nvGrpSpPr>
        <p:grpSpPr bwMode="gray">
          <a:xfrm>
            <a:off x="8348663" y="6450013"/>
            <a:ext cx="338137" cy="204787"/>
            <a:chOff x="8348663" y="6450013"/>
            <a:chExt cx="338137" cy="204787"/>
          </a:xfrm>
          <a:solidFill>
            <a:srgbClr val="808080"/>
          </a:solidFill>
        </p:grpSpPr>
        <p:sp>
          <p:nvSpPr>
            <p:cNvPr id="10" name="Freeform 5"/>
            <p:cNvSpPr>
              <a:spLocks/>
            </p:cNvSpPr>
            <p:nvPr userDrawn="1"/>
          </p:nvSpPr>
          <p:spPr bwMode="gray">
            <a:xfrm>
              <a:off x="8348663" y="6450013"/>
              <a:ext cx="163512" cy="204787"/>
            </a:xfrm>
            <a:custGeom>
              <a:avLst/>
              <a:gdLst/>
              <a:ahLst/>
              <a:cxnLst>
                <a:cxn ang="0">
                  <a:pos x="39" y="78"/>
                </a:cxn>
                <a:cxn ang="0">
                  <a:pos x="85" y="78"/>
                </a:cxn>
                <a:cxn ang="0">
                  <a:pos x="85" y="51"/>
                </a:cxn>
                <a:cxn ang="0">
                  <a:pos x="39" y="51"/>
                </a:cxn>
                <a:cxn ang="0">
                  <a:pos x="39" y="30"/>
                </a:cxn>
                <a:cxn ang="0">
                  <a:pos x="90" y="30"/>
                </a:cxn>
                <a:cxn ang="0">
                  <a:pos x="73" y="0"/>
                </a:cxn>
                <a:cxn ang="0">
                  <a:pos x="0" y="0"/>
                </a:cxn>
                <a:cxn ang="0">
                  <a:pos x="0" y="129"/>
                </a:cxn>
                <a:cxn ang="0">
                  <a:pos x="103" y="129"/>
                </a:cxn>
                <a:cxn ang="0">
                  <a:pos x="103" y="99"/>
                </a:cxn>
                <a:cxn ang="0">
                  <a:pos x="39" y="99"/>
                </a:cxn>
                <a:cxn ang="0">
                  <a:pos x="39" y="78"/>
                </a:cxn>
              </a:cxnLst>
              <a:rect l="0" t="0" r="r" b="b"/>
              <a:pathLst>
                <a:path w="103" h="129">
                  <a:moveTo>
                    <a:pt x="39" y="78"/>
                  </a:moveTo>
                  <a:lnTo>
                    <a:pt x="85" y="78"/>
                  </a:lnTo>
                  <a:lnTo>
                    <a:pt x="85" y="51"/>
                  </a:lnTo>
                  <a:lnTo>
                    <a:pt x="39" y="51"/>
                  </a:lnTo>
                  <a:lnTo>
                    <a:pt x="39" y="30"/>
                  </a:lnTo>
                  <a:lnTo>
                    <a:pt x="90" y="30"/>
                  </a:lnTo>
                  <a:lnTo>
                    <a:pt x="73" y="0"/>
                  </a:lnTo>
                  <a:lnTo>
                    <a:pt x="0" y="0"/>
                  </a:lnTo>
                  <a:lnTo>
                    <a:pt x="0" y="129"/>
                  </a:lnTo>
                  <a:lnTo>
                    <a:pt x="103" y="129"/>
                  </a:lnTo>
                  <a:lnTo>
                    <a:pt x="103" y="99"/>
                  </a:lnTo>
                  <a:lnTo>
                    <a:pt x="39" y="99"/>
                  </a:lnTo>
                  <a:lnTo>
                    <a:pt x="39" y="7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6"/>
            <p:cNvSpPr>
              <a:spLocks/>
            </p:cNvSpPr>
            <p:nvPr userDrawn="1"/>
          </p:nvSpPr>
          <p:spPr bwMode="gray">
            <a:xfrm>
              <a:off x="8483600" y="6450013"/>
              <a:ext cx="203200" cy="204787"/>
            </a:xfrm>
            <a:custGeom>
              <a:avLst/>
              <a:gdLst/>
              <a:ahLst/>
              <a:cxnLst>
                <a:cxn ang="0">
                  <a:pos x="86" y="0"/>
                </a:cxn>
                <a:cxn ang="0">
                  <a:pos x="64" y="42"/>
                </a:cxn>
                <a:cxn ang="0">
                  <a:pos x="42" y="0"/>
                </a:cxn>
                <a:cxn ang="0">
                  <a:pos x="0" y="0"/>
                </a:cxn>
                <a:cxn ang="0">
                  <a:pos x="45" y="78"/>
                </a:cxn>
                <a:cxn ang="0">
                  <a:pos x="45" y="129"/>
                </a:cxn>
                <a:cxn ang="0">
                  <a:pos x="83" y="129"/>
                </a:cxn>
                <a:cxn ang="0">
                  <a:pos x="83" y="78"/>
                </a:cxn>
                <a:cxn ang="0">
                  <a:pos x="128" y="0"/>
                </a:cxn>
                <a:cxn ang="0">
                  <a:pos x="86" y="0"/>
                </a:cxn>
              </a:cxnLst>
              <a:rect l="0" t="0" r="r" b="b"/>
              <a:pathLst>
                <a:path w="128" h="129">
                  <a:moveTo>
                    <a:pt x="86" y="0"/>
                  </a:moveTo>
                  <a:lnTo>
                    <a:pt x="64" y="42"/>
                  </a:lnTo>
                  <a:lnTo>
                    <a:pt x="42" y="0"/>
                  </a:lnTo>
                  <a:lnTo>
                    <a:pt x="0" y="0"/>
                  </a:lnTo>
                  <a:lnTo>
                    <a:pt x="45" y="78"/>
                  </a:lnTo>
                  <a:lnTo>
                    <a:pt x="45" y="129"/>
                  </a:lnTo>
                  <a:lnTo>
                    <a:pt x="83" y="129"/>
                  </a:lnTo>
                  <a:lnTo>
                    <a:pt x="83" y="78"/>
                  </a:lnTo>
                  <a:lnTo>
                    <a:pt x="128" y="0"/>
                  </a:lnTo>
                  <a:lnTo>
                    <a:pt x="8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074791551"/>
      </p:ext>
    </p:extLst>
  </p:cSld>
  <p:clrMap bg1="lt1" tx1="dk1" bg2="lt2" tx2="dk2" accent1="accent1" accent2="accent2" accent3="accent3" accent4="accent4" accent5="accent5" accent6="accent6" hlink="hlink" folHlink="folHlink"/>
  <p:sldLayoutIdLst>
    <p:sldLayoutId id="2147483709" r:id="rId1"/>
    <p:sldLayoutId id="2147483723" r:id="rId2"/>
    <p:sldLayoutId id="2147483710" r:id="rId3"/>
    <p:sldLayoutId id="2147483711" r:id="rId4"/>
    <p:sldLayoutId id="2147483712" r:id="rId5"/>
    <p:sldLayoutId id="2147483713" r:id="rId6"/>
    <p:sldLayoutId id="2147483714" r:id="rId7"/>
    <p:sldLayoutId id="2147483715" r:id="rId8"/>
    <p:sldLayoutId id="2147483716" r:id="rId9"/>
    <p:sldLayoutId id="2147483718" r:id="rId10"/>
    <p:sldLayoutId id="2147483727" r:id="rId11"/>
    <p:sldLayoutId id="2147483719" r:id="rId12"/>
    <p:sldLayoutId id="2147483720" r:id="rId13"/>
    <p:sldLayoutId id="2147483721" r:id="rId14"/>
  </p:sldLayoutIdLst>
  <p:hf sldNum="0" hdr="0" dt="0"/>
  <p:txStyles>
    <p:titleStyle>
      <a:lvl1pPr algn="l" defTabSz="914400" rtl="0" eaLnBrk="1" latinLnBrk="0" hangingPunct="1">
        <a:lnSpc>
          <a:spcPct val="85000"/>
        </a:lnSpc>
        <a:spcBef>
          <a:spcPct val="0"/>
        </a:spcBef>
        <a:buNone/>
        <a:defRPr sz="3000" b="1" kern="1200">
          <a:solidFill>
            <a:srgbClr val="808080"/>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Clr>
          <a:schemeClr val="accent2"/>
        </a:buClr>
        <a:buSzPct val="70000"/>
        <a:buFont typeface="Arial" pitchFamily="34" charset="0"/>
        <a:buChar char="►"/>
        <a:defRPr sz="2400" kern="1200">
          <a:solidFill>
            <a:srgbClr val="808080"/>
          </a:solidFill>
          <a:latin typeface="+mn-lt"/>
          <a:ea typeface="+mn-ea"/>
          <a:cs typeface="+mn-cs"/>
        </a:defRPr>
      </a:lvl1pPr>
      <a:lvl2pPr marL="709613" indent="-354013" algn="l" defTabSz="914400" rtl="0" eaLnBrk="1" latinLnBrk="0" hangingPunct="1">
        <a:spcBef>
          <a:spcPct val="20000"/>
        </a:spcBef>
        <a:buClr>
          <a:schemeClr val="accent2"/>
        </a:buClr>
        <a:buSzPct val="70000"/>
        <a:buFont typeface="Arial" pitchFamily="34" charset="0"/>
        <a:buChar char="►"/>
        <a:defRPr sz="2000" kern="1200">
          <a:solidFill>
            <a:srgbClr val="808080"/>
          </a:solidFill>
          <a:latin typeface="+mn-lt"/>
          <a:ea typeface="+mn-ea"/>
          <a:cs typeface="+mn-cs"/>
        </a:defRPr>
      </a:lvl2pPr>
      <a:lvl3pPr marL="1077913" indent="-354013" algn="l" defTabSz="914400" rtl="0" eaLnBrk="1" latinLnBrk="0" hangingPunct="1">
        <a:spcBef>
          <a:spcPct val="20000"/>
        </a:spcBef>
        <a:buClr>
          <a:schemeClr val="accent2"/>
        </a:buClr>
        <a:buSzPct val="70000"/>
        <a:buFont typeface="Arial" pitchFamily="34" charset="0"/>
        <a:buChar char="►"/>
        <a:defRPr sz="1800" kern="1200">
          <a:solidFill>
            <a:srgbClr val="808080"/>
          </a:solidFill>
          <a:latin typeface="+mn-lt"/>
          <a:ea typeface="+mn-ea"/>
          <a:cs typeface="+mn-cs"/>
        </a:defRPr>
      </a:lvl3pPr>
      <a:lvl4pPr marL="1433513" indent="-355600" algn="l" defTabSz="914400" rtl="0" eaLnBrk="1" latinLnBrk="0" hangingPunct="1">
        <a:spcBef>
          <a:spcPct val="20000"/>
        </a:spcBef>
        <a:buClr>
          <a:schemeClr val="accent2"/>
        </a:buClr>
        <a:buSzPct val="70000"/>
        <a:buFont typeface="Arial" pitchFamily="34" charset="0"/>
        <a:buChar char="►"/>
        <a:defRPr sz="1600" kern="1200">
          <a:solidFill>
            <a:srgbClr val="808080"/>
          </a:solidFill>
          <a:latin typeface="+mn-lt"/>
          <a:ea typeface="+mn-ea"/>
          <a:cs typeface="+mn-cs"/>
        </a:defRPr>
      </a:lvl4pPr>
      <a:lvl5pPr marL="1787525" indent="-354013" algn="l" defTabSz="914400" rtl="0" eaLnBrk="1" latinLnBrk="0" hangingPunct="1">
        <a:spcBef>
          <a:spcPct val="20000"/>
        </a:spcBef>
        <a:buClr>
          <a:schemeClr val="accent2"/>
        </a:buClr>
        <a:buSzPct val="70000"/>
        <a:buFont typeface="Arial" pitchFamily="34" charset="0"/>
        <a:buChar char="►"/>
        <a:defRPr sz="1600" kern="1200">
          <a:solidFill>
            <a:srgbClr val="80808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1600"/>
            <a:ext cx="8229600" cy="860400"/>
          </a:xfrm>
          <a:prstGeom prst="rect">
            <a:avLst/>
          </a:prstGeom>
        </p:spPr>
        <p:txBody>
          <a:bodyPr vert="horz" lIns="0" tIns="0" rIns="0" bIns="0" rtlCol="0" anchor="t" anchorCtr="0">
            <a:no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374230"/>
            <a:ext cx="8229600" cy="4698000"/>
          </a:xfrm>
          <a:prstGeom prst="rect">
            <a:avLst/>
          </a:prstGeom>
        </p:spPr>
        <p:txBody>
          <a:bodyPr vert="horz" lIns="0" tIns="0" rIns="0" bIns="0" rtlCol="0" anchor="t" anchorCtr="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Footer Placeholder 4"/>
          <p:cNvSpPr>
            <a:spLocks noGrp="1"/>
          </p:cNvSpPr>
          <p:nvPr>
            <p:ph type="ftr" sz="quarter" idx="3"/>
          </p:nvPr>
        </p:nvSpPr>
        <p:spPr>
          <a:xfrm>
            <a:off x="2588400" y="6415200"/>
            <a:ext cx="3434400" cy="201600"/>
          </a:xfrm>
          <a:prstGeom prst="rect">
            <a:avLst/>
          </a:prstGeom>
        </p:spPr>
        <p:txBody>
          <a:bodyPr vert="horz" lIns="0" tIns="0" rIns="0" bIns="0" rtlCol="0" anchor="t" anchorCtr="0">
            <a:noAutofit/>
          </a:bodyPr>
          <a:lstStyle>
            <a:lvl1pPr algn="l">
              <a:defRPr sz="1100">
                <a:solidFill>
                  <a:schemeClr val="bg1"/>
                </a:solidFill>
              </a:defRPr>
            </a:lvl1pPr>
          </a:lstStyle>
          <a:p>
            <a:r>
              <a:rPr lang="en-GB" smtClean="0"/>
              <a:t>Presentation title</a:t>
            </a:r>
            <a:endParaRPr lang="en-GB" dirty="0"/>
          </a:p>
        </p:txBody>
      </p:sp>
      <p:sp>
        <p:nvSpPr>
          <p:cNvPr id="7" name="TextBox 6"/>
          <p:cNvSpPr txBox="1"/>
          <p:nvPr/>
        </p:nvSpPr>
        <p:spPr>
          <a:xfrm>
            <a:off x="457200" y="6415200"/>
            <a:ext cx="720000" cy="198000"/>
          </a:xfrm>
          <a:prstGeom prst="rect">
            <a:avLst/>
          </a:prstGeom>
          <a:noFill/>
        </p:spPr>
        <p:txBody>
          <a:bodyPr wrap="square" lIns="0" tIns="0" rIns="0" bIns="0" rtlCol="0">
            <a:noAutofit/>
          </a:bodyPr>
          <a:lstStyle/>
          <a:p>
            <a:r>
              <a:rPr lang="en-GB" sz="1100" dirty="0" smtClean="0">
                <a:solidFill>
                  <a:schemeClr val="bg1"/>
                </a:solidFill>
              </a:rPr>
              <a:t>Page </a:t>
            </a:r>
            <a:fld id="{9AE4D82F-B047-469B-AC52-A46321747EAF}" type="slidenum">
              <a:rPr lang="en-GB" sz="1100" smtClean="0">
                <a:solidFill>
                  <a:schemeClr val="bg1"/>
                </a:solidFill>
              </a:rPr>
              <a:pPr/>
              <a:t>‹#›</a:t>
            </a:fld>
            <a:endParaRPr lang="en-GB" sz="1100" dirty="0">
              <a:solidFill>
                <a:schemeClr val="bg1"/>
              </a:solidFill>
            </a:endParaRPr>
          </a:p>
        </p:txBody>
      </p:sp>
      <p:pic>
        <p:nvPicPr>
          <p:cNvPr id="12" name="圖片 8"/>
          <p:cNvPicPr/>
          <p:nvPr userDrawn="1"/>
        </p:nvPicPr>
        <p:blipFill>
          <a:blip r:embed="rId22" cstate="print">
            <a:biLevel thresh="25000"/>
          </a:blip>
          <a:srcRect/>
          <a:stretch>
            <a:fillRect/>
          </a:stretch>
        </p:blipFill>
        <p:spPr bwMode="auto">
          <a:xfrm>
            <a:off x="8083660" y="6454775"/>
            <a:ext cx="603140" cy="2047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1" r:id="rId1"/>
    <p:sldLayoutId id="2147483724" r:id="rId2"/>
    <p:sldLayoutId id="2147483682" r:id="rId3"/>
    <p:sldLayoutId id="2147483683" r:id="rId4"/>
    <p:sldLayoutId id="2147483684" r:id="rId5"/>
    <p:sldLayoutId id="2147483685" r:id="rId6"/>
    <p:sldLayoutId id="2147483686" r:id="rId7"/>
    <p:sldLayoutId id="2147483687" r:id="rId8"/>
    <p:sldLayoutId id="2147483688" r:id="rId9"/>
    <p:sldLayoutId id="2147483690" r:id="rId10"/>
    <p:sldLayoutId id="2147483728" r:id="rId11"/>
    <p:sldLayoutId id="2147483691" r:id="rId12"/>
    <p:sldLayoutId id="2147483692" r:id="rId13"/>
    <p:sldLayoutId id="2147483693" r:id="rId14"/>
    <p:sldLayoutId id="2147483730" r:id="rId15"/>
    <p:sldLayoutId id="2147483731" r:id="rId16"/>
    <p:sldLayoutId id="2147483736" r:id="rId17"/>
    <p:sldLayoutId id="2147483737" r:id="rId18"/>
    <p:sldLayoutId id="2147483739" r:id="rId19"/>
    <p:sldLayoutId id="2147483740" r:id="rId20"/>
  </p:sldLayoutIdLst>
  <p:hf sldNum="0" hdr="0" dt="0"/>
  <p:txStyles>
    <p:titleStyle>
      <a:lvl1pPr algn="l" defTabSz="914400" rtl="0" eaLnBrk="1" latinLnBrk="0" hangingPunct="1">
        <a:lnSpc>
          <a:spcPct val="85000"/>
        </a:lnSpc>
        <a:spcBef>
          <a:spcPct val="0"/>
        </a:spcBef>
        <a:buNone/>
        <a:defRPr sz="3000" b="1" kern="1200">
          <a:solidFill>
            <a:schemeClr val="bg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mn-cs"/>
        </a:defRPr>
      </a:lvl1pPr>
      <a:lvl2pPr marL="709613" indent="-354013"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77913" indent="-354013"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33513" indent="-355600"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7525" indent="-354013"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1600"/>
            <a:ext cx="8229600" cy="860400"/>
          </a:xfrm>
          <a:prstGeom prst="rect">
            <a:avLst/>
          </a:prstGeom>
        </p:spPr>
        <p:txBody>
          <a:bodyPr vert="horz" lIns="0" tIns="0" rIns="0" bIns="0" rtlCol="0" anchor="t" anchorCtr="0">
            <a:no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425600"/>
            <a:ext cx="8229600" cy="4698000"/>
          </a:xfrm>
          <a:prstGeom prst="rect">
            <a:avLst/>
          </a:prstGeom>
        </p:spPr>
        <p:txBody>
          <a:bodyPr vert="horz" lIns="0" tIns="0" rIns="0" bIns="0" rtlCol="0" anchor="t" anchorCtr="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Footer Placeholder 4"/>
          <p:cNvSpPr>
            <a:spLocks noGrp="1"/>
          </p:cNvSpPr>
          <p:nvPr>
            <p:ph type="ftr" sz="quarter" idx="3"/>
          </p:nvPr>
        </p:nvSpPr>
        <p:spPr>
          <a:xfrm>
            <a:off x="2588400" y="6415200"/>
            <a:ext cx="3434400" cy="201600"/>
          </a:xfrm>
          <a:prstGeom prst="rect">
            <a:avLst/>
          </a:prstGeom>
        </p:spPr>
        <p:txBody>
          <a:bodyPr vert="horz" lIns="0" tIns="0" rIns="0" bIns="0" rtlCol="0" anchor="t" anchorCtr="0">
            <a:noAutofit/>
          </a:bodyPr>
          <a:lstStyle>
            <a:lvl1pPr algn="l">
              <a:defRPr sz="1100">
                <a:solidFill>
                  <a:schemeClr val="bg1"/>
                </a:solidFill>
              </a:defRPr>
            </a:lvl1pPr>
          </a:lstStyle>
          <a:p>
            <a:r>
              <a:rPr lang="en-GB" smtClean="0"/>
              <a:t>Presentation title</a:t>
            </a:r>
            <a:endParaRPr lang="en-GB" dirty="0"/>
          </a:p>
        </p:txBody>
      </p:sp>
      <p:sp>
        <p:nvSpPr>
          <p:cNvPr id="7" name="TextBox 6"/>
          <p:cNvSpPr txBox="1"/>
          <p:nvPr/>
        </p:nvSpPr>
        <p:spPr>
          <a:xfrm>
            <a:off x="457200" y="6415200"/>
            <a:ext cx="720000" cy="198000"/>
          </a:xfrm>
          <a:prstGeom prst="rect">
            <a:avLst/>
          </a:prstGeom>
          <a:noFill/>
        </p:spPr>
        <p:txBody>
          <a:bodyPr wrap="square" lIns="0" tIns="0" rIns="0" bIns="0" rtlCol="0">
            <a:noAutofit/>
          </a:bodyPr>
          <a:lstStyle/>
          <a:p>
            <a:r>
              <a:rPr lang="en-GB" sz="1100" dirty="0" smtClean="0">
                <a:solidFill>
                  <a:schemeClr val="bg1"/>
                </a:solidFill>
              </a:rPr>
              <a:t>Page </a:t>
            </a:r>
            <a:fld id="{9AE4D82F-B047-469B-AC52-A46321747EAF}" type="slidenum">
              <a:rPr lang="en-GB" sz="1100" smtClean="0">
                <a:solidFill>
                  <a:schemeClr val="bg1"/>
                </a:solidFill>
              </a:rPr>
              <a:pPr/>
              <a:t>‹#›</a:t>
            </a:fld>
            <a:endParaRPr lang="en-GB" sz="1100" dirty="0">
              <a:solidFill>
                <a:schemeClr val="bg1"/>
              </a:solidFill>
            </a:endParaRPr>
          </a:p>
        </p:txBody>
      </p:sp>
      <p:grpSp>
        <p:nvGrpSpPr>
          <p:cNvPr id="9" name="Group 8"/>
          <p:cNvGrpSpPr/>
          <p:nvPr/>
        </p:nvGrpSpPr>
        <p:grpSpPr bwMode="black">
          <a:xfrm>
            <a:off x="8348663" y="6450013"/>
            <a:ext cx="338137" cy="204787"/>
            <a:chOff x="8348663" y="6450013"/>
            <a:chExt cx="338137" cy="204787"/>
          </a:xfrm>
          <a:solidFill>
            <a:srgbClr val="FFFFFF"/>
          </a:solidFill>
        </p:grpSpPr>
        <p:sp>
          <p:nvSpPr>
            <p:cNvPr id="10" name="Freeform 5"/>
            <p:cNvSpPr>
              <a:spLocks/>
            </p:cNvSpPr>
            <p:nvPr userDrawn="1"/>
          </p:nvSpPr>
          <p:spPr bwMode="black">
            <a:xfrm>
              <a:off x="8348663" y="6450013"/>
              <a:ext cx="163512" cy="204787"/>
            </a:xfrm>
            <a:custGeom>
              <a:avLst/>
              <a:gdLst/>
              <a:ahLst/>
              <a:cxnLst>
                <a:cxn ang="0">
                  <a:pos x="39" y="78"/>
                </a:cxn>
                <a:cxn ang="0">
                  <a:pos x="85" y="78"/>
                </a:cxn>
                <a:cxn ang="0">
                  <a:pos x="85" y="51"/>
                </a:cxn>
                <a:cxn ang="0">
                  <a:pos x="39" y="51"/>
                </a:cxn>
                <a:cxn ang="0">
                  <a:pos x="39" y="30"/>
                </a:cxn>
                <a:cxn ang="0">
                  <a:pos x="90" y="30"/>
                </a:cxn>
                <a:cxn ang="0">
                  <a:pos x="73" y="0"/>
                </a:cxn>
                <a:cxn ang="0">
                  <a:pos x="0" y="0"/>
                </a:cxn>
                <a:cxn ang="0">
                  <a:pos x="0" y="129"/>
                </a:cxn>
                <a:cxn ang="0">
                  <a:pos x="103" y="129"/>
                </a:cxn>
                <a:cxn ang="0">
                  <a:pos x="103" y="99"/>
                </a:cxn>
                <a:cxn ang="0">
                  <a:pos x="39" y="99"/>
                </a:cxn>
                <a:cxn ang="0">
                  <a:pos x="39" y="78"/>
                </a:cxn>
              </a:cxnLst>
              <a:rect l="0" t="0" r="r" b="b"/>
              <a:pathLst>
                <a:path w="103" h="129">
                  <a:moveTo>
                    <a:pt x="39" y="78"/>
                  </a:moveTo>
                  <a:lnTo>
                    <a:pt x="85" y="78"/>
                  </a:lnTo>
                  <a:lnTo>
                    <a:pt x="85" y="51"/>
                  </a:lnTo>
                  <a:lnTo>
                    <a:pt x="39" y="51"/>
                  </a:lnTo>
                  <a:lnTo>
                    <a:pt x="39" y="30"/>
                  </a:lnTo>
                  <a:lnTo>
                    <a:pt x="90" y="30"/>
                  </a:lnTo>
                  <a:lnTo>
                    <a:pt x="73" y="0"/>
                  </a:lnTo>
                  <a:lnTo>
                    <a:pt x="0" y="0"/>
                  </a:lnTo>
                  <a:lnTo>
                    <a:pt x="0" y="129"/>
                  </a:lnTo>
                  <a:lnTo>
                    <a:pt x="103" y="129"/>
                  </a:lnTo>
                  <a:lnTo>
                    <a:pt x="103" y="99"/>
                  </a:lnTo>
                  <a:lnTo>
                    <a:pt x="39" y="99"/>
                  </a:lnTo>
                  <a:lnTo>
                    <a:pt x="39" y="7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6"/>
            <p:cNvSpPr>
              <a:spLocks/>
            </p:cNvSpPr>
            <p:nvPr userDrawn="1"/>
          </p:nvSpPr>
          <p:spPr bwMode="black">
            <a:xfrm>
              <a:off x="8483600" y="6450013"/>
              <a:ext cx="203200" cy="204787"/>
            </a:xfrm>
            <a:custGeom>
              <a:avLst/>
              <a:gdLst/>
              <a:ahLst/>
              <a:cxnLst>
                <a:cxn ang="0">
                  <a:pos x="86" y="0"/>
                </a:cxn>
                <a:cxn ang="0">
                  <a:pos x="64" y="42"/>
                </a:cxn>
                <a:cxn ang="0">
                  <a:pos x="42" y="0"/>
                </a:cxn>
                <a:cxn ang="0">
                  <a:pos x="0" y="0"/>
                </a:cxn>
                <a:cxn ang="0">
                  <a:pos x="45" y="78"/>
                </a:cxn>
                <a:cxn ang="0">
                  <a:pos x="45" y="129"/>
                </a:cxn>
                <a:cxn ang="0">
                  <a:pos x="83" y="129"/>
                </a:cxn>
                <a:cxn ang="0">
                  <a:pos x="83" y="78"/>
                </a:cxn>
                <a:cxn ang="0">
                  <a:pos x="128" y="0"/>
                </a:cxn>
                <a:cxn ang="0">
                  <a:pos x="86" y="0"/>
                </a:cxn>
              </a:cxnLst>
              <a:rect l="0" t="0" r="r" b="b"/>
              <a:pathLst>
                <a:path w="128" h="129">
                  <a:moveTo>
                    <a:pt x="86" y="0"/>
                  </a:moveTo>
                  <a:lnTo>
                    <a:pt x="64" y="42"/>
                  </a:lnTo>
                  <a:lnTo>
                    <a:pt x="42" y="0"/>
                  </a:lnTo>
                  <a:lnTo>
                    <a:pt x="0" y="0"/>
                  </a:lnTo>
                  <a:lnTo>
                    <a:pt x="45" y="78"/>
                  </a:lnTo>
                  <a:lnTo>
                    <a:pt x="45" y="129"/>
                  </a:lnTo>
                  <a:lnTo>
                    <a:pt x="83" y="129"/>
                  </a:lnTo>
                  <a:lnTo>
                    <a:pt x="83" y="78"/>
                  </a:lnTo>
                  <a:lnTo>
                    <a:pt x="128" y="0"/>
                  </a:lnTo>
                  <a:lnTo>
                    <a:pt x="8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Tree>
  </p:cSld>
  <p:clrMap bg1="lt1" tx1="dk1" bg2="lt2" tx2="dk2" accent1="accent1" accent2="accent2" accent3="accent3" accent4="accent4" accent5="accent5" accent6="accent6" hlink="hlink" folHlink="folHlink"/>
  <p:sldLayoutIdLst>
    <p:sldLayoutId id="2147483695" r:id="rId1"/>
    <p:sldLayoutId id="2147483725" r:id="rId2"/>
    <p:sldLayoutId id="2147483696" r:id="rId3"/>
    <p:sldLayoutId id="2147483697" r:id="rId4"/>
    <p:sldLayoutId id="2147483698" r:id="rId5"/>
    <p:sldLayoutId id="2147483699" r:id="rId6"/>
    <p:sldLayoutId id="2147483700" r:id="rId7"/>
    <p:sldLayoutId id="2147483701" r:id="rId8"/>
    <p:sldLayoutId id="2147483702" r:id="rId9"/>
    <p:sldLayoutId id="2147483704" r:id="rId10"/>
    <p:sldLayoutId id="2147483729" r:id="rId11"/>
    <p:sldLayoutId id="2147483705" r:id="rId12"/>
    <p:sldLayoutId id="2147483706" r:id="rId13"/>
    <p:sldLayoutId id="2147483707" r:id="rId14"/>
  </p:sldLayoutIdLst>
  <p:hf sldNum="0" hdr="0" dt="0"/>
  <p:txStyles>
    <p:titleStyle>
      <a:lvl1pPr algn="l" defTabSz="914400" rtl="0" eaLnBrk="1" latinLnBrk="0" hangingPunct="1">
        <a:lnSpc>
          <a:spcPct val="85000"/>
        </a:lnSpc>
        <a:spcBef>
          <a:spcPct val="0"/>
        </a:spcBef>
        <a:buNone/>
        <a:defRPr sz="3000" b="1" kern="1200">
          <a:solidFill>
            <a:schemeClr val="bg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mn-cs"/>
        </a:defRPr>
      </a:lvl1pPr>
      <a:lvl2pPr marL="709613" indent="-354013"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77913" indent="-354013"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33513" indent="-355600"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7525" indent="-354013"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7.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3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31.xml"/><Relationship Id="rId5" Type="http://schemas.openxmlformats.org/officeDocument/2006/relationships/image" Target="../media/image30.jp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3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41.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40.xml"/><Relationship Id="rId5" Type="http://schemas.openxmlformats.org/officeDocument/2006/relationships/image" Target="../media/image46.jp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gif"/><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jpeg"/><Relationship Id="rId12" Type="http://schemas.openxmlformats.org/officeDocument/2006/relationships/image" Target="../media/image60.gif"/><Relationship Id="rId2" Type="http://schemas.openxmlformats.org/officeDocument/2006/relationships/notesSlide" Target="../notesSlides/notesSlide18.xml"/><Relationship Id="rId1" Type="http://schemas.openxmlformats.org/officeDocument/2006/relationships/slideLayout" Target="../slideLayouts/slideLayout35.xml"/><Relationship Id="rId6" Type="http://schemas.openxmlformats.org/officeDocument/2006/relationships/image" Target="../media/image54.png"/><Relationship Id="rId11" Type="http://schemas.openxmlformats.org/officeDocument/2006/relationships/image" Target="../media/image59.jpeg"/><Relationship Id="rId5" Type="http://schemas.openxmlformats.org/officeDocument/2006/relationships/image" Target="../media/image53.png"/><Relationship Id="rId10" Type="http://schemas.openxmlformats.org/officeDocument/2006/relationships/image" Target="../media/image58.jpeg"/><Relationship Id="rId4" Type="http://schemas.openxmlformats.org/officeDocument/2006/relationships/image" Target="../media/image52.png"/><Relationship Id="rId9" Type="http://schemas.openxmlformats.org/officeDocument/2006/relationships/image" Target="../media/image57.jpeg"/><Relationship Id="rId1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19.xml"/><Relationship Id="rId1" Type="http://schemas.openxmlformats.org/officeDocument/2006/relationships/slideLayout" Target="../slideLayouts/slideLayout35.xml"/><Relationship Id="rId4" Type="http://schemas.openxmlformats.org/officeDocument/2006/relationships/image" Target="../media/image64.gif"/></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20.xml"/><Relationship Id="rId1" Type="http://schemas.openxmlformats.org/officeDocument/2006/relationships/slideLayout" Target="../slideLayouts/slideLayout40.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9.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21.xml"/><Relationship Id="rId1" Type="http://schemas.openxmlformats.org/officeDocument/2006/relationships/slideLayout" Target="../slideLayouts/slideLayout40.xml"/><Relationship Id="rId6" Type="http://schemas.openxmlformats.org/officeDocument/2006/relationships/image" Target="../media/image73.jpeg"/><Relationship Id="rId11" Type="http://schemas.openxmlformats.org/officeDocument/2006/relationships/image" Target="../media/image78.jpe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2"/>
          <p:cNvSpPr txBox="1">
            <a:spLocks noChangeArrowheads="1"/>
          </p:cNvSpPr>
          <p:nvPr/>
        </p:nvSpPr>
        <p:spPr bwMode="auto">
          <a:xfrm>
            <a:off x="1939812" y="984050"/>
            <a:ext cx="6610396" cy="700933"/>
          </a:xfrm>
          <a:prstGeom prst="rect">
            <a:avLst/>
          </a:prstGeom>
          <a:noFill/>
          <a:ln w="9525">
            <a:noFill/>
            <a:miter lim="800000"/>
            <a:headEnd/>
            <a:tailEnd/>
          </a:ln>
        </p:spPr>
        <p:txBody>
          <a:bodyPr lIns="0" tIns="0" rIns="0" bIns="0"/>
          <a:lstStyle/>
          <a:p>
            <a:pPr algn="l">
              <a:lnSpc>
                <a:spcPct val="100000"/>
              </a:lnSpc>
            </a:pPr>
            <a:r>
              <a:rPr lang="en-US" altLang="zh-TW" sz="2800" b="1" dirty="0" smtClean="0">
                <a:solidFill>
                  <a:srgbClr val="FFD200"/>
                </a:solidFill>
                <a:latin typeface="Arial" panose="020B0604020202020204" pitchFamily="34" charset="0"/>
                <a:cs typeface="Arial" panose="020B0604020202020204" pitchFamily="34" charset="0"/>
              </a:rPr>
              <a:t>One decision, a lifetime of opportunity</a:t>
            </a:r>
          </a:p>
          <a:p>
            <a:r>
              <a:rPr lang="zh-TW" altLang="en-US" sz="2800" b="1" dirty="0" smtClean="0">
                <a:solidFill>
                  <a:srgbClr val="FFD200"/>
                </a:solidFill>
                <a:latin typeface="SimHei" panose="02010609060101010101" pitchFamily="49" charset="-122"/>
                <a:ea typeface="SimHei" panose="02010609060101010101" pitchFamily="49" charset="-122"/>
                <a:cs typeface="Arial" panose="020B0604020202020204" pitchFamily="34" charset="0"/>
              </a:rPr>
              <a:t>選擇安永 成就</a:t>
            </a:r>
            <a:r>
              <a:rPr lang="zh-TW" altLang="en-US" sz="2800" b="1" dirty="0">
                <a:solidFill>
                  <a:srgbClr val="FFD200"/>
                </a:solidFill>
                <a:latin typeface="SimHei" panose="02010609060101010101" pitchFamily="49" charset="-122"/>
                <a:ea typeface="SimHei" panose="02010609060101010101" pitchFamily="49" charset="-122"/>
                <a:cs typeface="Arial" panose="020B0604020202020204" pitchFamily="34" charset="0"/>
              </a:rPr>
              <a:t>人生</a:t>
            </a:r>
          </a:p>
          <a:p>
            <a:pPr algn="l">
              <a:lnSpc>
                <a:spcPct val="100000"/>
              </a:lnSpc>
            </a:pPr>
            <a:endParaRPr lang="en-US" altLang="zh-TW" sz="2800" b="1" dirty="0">
              <a:solidFill>
                <a:srgbClr val="FFD200"/>
              </a:solidFill>
              <a:latin typeface="Arial" panose="020B0604020202020204" pitchFamily="34" charset="0"/>
              <a:cs typeface="Arial" panose="020B0604020202020204" pitchFamily="34" charset="0"/>
            </a:endParaRPr>
          </a:p>
        </p:txBody>
      </p:sp>
      <p:sp>
        <p:nvSpPr>
          <p:cNvPr id="4" name="矩形 3"/>
          <p:cNvSpPr/>
          <p:nvPr/>
        </p:nvSpPr>
        <p:spPr>
          <a:xfrm>
            <a:off x="1832937" y="2163687"/>
            <a:ext cx="184731" cy="1200329"/>
          </a:xfrm>
          <a:prstGeom prst="rect">
            <a:avLst/>
          </a:prstGeom>
        </p:spPr>
        <p:txBody>
          <a:bodyPr wrap="none">
            <a:spAutoFit/>
          </a:bodyPr>
          <a:lstStyle/>
          <a:p>
            <a:endParaRPr lang="en-US" altLang="zh-TW" sz="2400" dirty="0" smtClean="0">
              <a:latin typeface="SimHei" panose="02010609060101010101" pitchFamily="49" charset="-122"/>
              <a:ea typeface="SimHei" panose="02010609060101010101" pitchFamily="49" charset="-122"/>
            </a:endParaRPr>
          </a:p>
          <a:p>
            <a:pPr marL="0" lvl="1"/>
            <a:endParaRPr lang="en-GB" altLang="zh-TW" sz="2400" dirty="0">
              <a:solidFill>
                <a:schemeClr val="bg1"/>
              </a:solidFill>
              <a:latin typeface="+mn-ea"/>
            </a:endParaRPr>
          </a:p>
          <a:p>
            <a:endParaRPr lang="zh-TW" altLang="en-US" sz="2400" dirty="0">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1511419147"/>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p:cNvGrpSpPr/>
          <p:nvPr/>
        </p:nvGrpSpPr>
        <p:grpSpPr>
          <a:xfrm>
            <a:off x="173840" y="98366"/>
            <a:ext cx="8804309" cy="6624360"/>
            <a:chOff x="128986" y="142842"/>
            <a:chExt cx="8879944" cy="6375014"/>
          </a:xfrm>
        </p:grpSpPr>
        <p:pic>
          <p:nvPicPr>
            <p:cNvPr id="6" name="Picture 2" descr="C:\Users\Public\Documents\SametimeFileTransfer\WEOY insert-A4-land-20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986" y="142842"/>
              <a:ext cx="8869497" cy="6375014"/>
            </a:xfrm>
            <a:prstGeom prst="rect">
              <a:avLst/>
            </a:prstGeom>
            <a:noFill/>
            <a:extLst>
              <a:ext uri="{909E8E84-426E-40DD-AFC4-6F175D3DCCD1}">
                <a14:hiddenFill xmlns:a14="http://schemas.microsoft.com/office/drawing/2010/main">
                  <a:solidFill>
                    <a:srgbClr val="FFFFFF"/>
                  </a:solidFill>
                </a14:hiddenFill>
              </a:ext>
            </a:extLst>
          </p:spPr>
        </p:pic>
        <p:pic>
          <p:nvPicPr>
            <p:cNvPr id="8" name="圖片 7" descr="WEOY-01.jpg"/>
            <p:cNvPicPr>
              <a:picLocks noChangeAspect="1"/>
            </p:cNvPicPr>
            <p:nvPr/>
          </p:nvPicPr>
          <p:blipFill>
            <a:blip r:embed="rId3" cstate="print"/>
            <a:stretch>
              <a:fillRect/>
            </a:stretch>
          </p:blipFill>
          <p:spPr>
            <a:xfrm>
              <a:off x="5605187" y="5100779"/>
              <a:ext cx="3403743" cy="968429"/>
            </a:xfrm>
            <a:prstGeom prst="rect">
              <a:avLst/>
            </a:prstGeom>
          </p:spPr>
        </p:pic>
      </p:gr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2681" y="2854212"/>
            <a:ext cx="3395468" cy="2396011"/>
          </a:xfrm>
          <a:prstGeom prst="rect">
            <a:avLst/>
          </a:prstGeom>
        </p:spPr>
      </p:pic>
    </p:spTree>
    <p:extLst>
      <p:ext uri="{BB962C8B-B14F-4D97-AF65-F5344CB8AC3E}">
        <p14:creationId xmlns:p14="http://schemas.microsoft.com/office/powerpoint/2010/main" val="23602731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文字方塊 4"/>
          <p:cNvSpPr txBox="1">
            <a:spLocks noChangeArrowheads="1"/>
          </p:cNvSpPr>
          <p:nvPr/>
        </p:nvSpPr>
        <p:spPr bwMode="auto">
          <a:xfrm>
            <a:off x="1940920" y="1215449"/>
            <a:ext cx="2695575" cy="829829"/>
          </a:xfrm>
          <a:prstGeom prst="rect">
            <a:avLst/>
          </a:prstGeom>
          <a:noFill/>
          <a:ln w="9525">
            <a:noFill/>
            <a:miter lim="800000"/>
            <a:headEnd/>
            <a:tailEnd/>
          </a:ln>
        </p:spPr>
        <p:txBody>
          <a:bodyPr lIns="80121" tIns="40062" rIns="80121" bIns="40062">
            <a:spAutoFit/>
          </a:bodyPr>
          <a:lstStyle/>
          <a:p>
            <a:pPr defTabSz="800060">
              <a:spcAft>
                <a:spcPts val="438"/>
              </a:spcAft>
            </a:pPr>
            <a:r>
              <a:rPr lang="zh-TW" altLang="en-US" sz="2100" baseline="30000" dirty="0">
                <a:solidFill>
                  <a:schemeClr val="bg1"/>
                </a:solidFill>
                <a:latin typeface="SimHei" pitchFamily="2" charset="-122"/>
                <a:ea typeface="SimHei" pitchFamily="2" charset="-122"/>
                <a:cs typeface="Arial" pitchFamily="34" charset="0"/>
              </a:rPr>
              <a:t>卓越標竿企業家獎</a:t>
            </a:r>
            <a:endParaRPr lang="en-US" altLang="zh-TW" sz="2100" baseline="30000" dirty="0">
              <a:solidFill>
                <a:schemeClr val="bg1"/>
              </a:solidFill>
              <a:latin typeface="SimHei" pitchFamily="2" charset="-122"/>
              <a:ea typeface="SimHei" pitchFamily="2" charset="-122"/>
              <a:cs typeface="Arial" pitchFamily="34" charset="0"/>
            </a:endParaRPr>
          </a:p>
          <a:p>
            <a:pPr defTabSz="800060">
              <a:spcAft>
                <a:spcPts val="438"/>
              </a:spcAft>
            </a:pPr>
            <a:r>
              <a:rPr lang="zh-TW" altLang="en-US" sz="2100" baseline="30000" dirty="0">
                <a:solidFill>
                  <a:schemeClr val="bg1"/>
                </a:solidFill>
                <a:latin typeface="SimHei" pitchFamily="2" charset="-122"/>
                <a:ea typeface="SimHei" pitchFamily="2" charset="-122"/>
                <a:cs typeface="Arial" pitchFamily="34" charset="0"/>
              </a:rPr>
              <a:t>許明珠董事長</a:t>
            </a:r>
          </a:p>
          <a:p>
            <a:pPr defTabSz="800060">
              <a:spcAft>
                <a:spcPts val="438"/>
              </a:spcAft>
            </a:pPr>
            <a:r>
              <a:rPr lang="zh-TW" altLang="en-US" sz="2100" baseline="30000" dirty="0">
                <a:solidFill>
                  <a:schemeClr val="bg1"/>
                </a:solidFill>
                <a:latin typeface="SimHei" pitchFamily="2" charset="-122"/>
                <a:ea typeface="SimHei" pitchFamily="2" charset="-122"/>
                <a:cs typeface="Arial" pitchFamily="34" charset="0"/>
              </a:rPr>
              <a:t>太景生物科技股份有限公司</a:t>
            </a:r>
          </a:p>
        </p:txBody>
      </p:sp>
      <p:sp>
        <p:nvSpPr>
          <p:cNvPr id="38916" name="文字方塊 6"/>
          <p:cNvSpPr txBox="1">
            <a:spLocks noChangeArrowheads="1"/>
          </p:cNvSpPr>
          <p:nvPr/>
        </p:nvSpPr>
        <p:spPr bwMode="auto">
          <a:xfrm>
            <a:off x="1940918" y="2404482"/>
            <a:ext cx="2697162" cy="829829"/>
          </a:xfrm>
          <a:prstGeom prst="rect">
            <a:avLst/>
          </a:prstGeom>
          <a:noFill/>
          <a:ln w="9525">
            <a:noFill/>
            <a:miter lim="800000"/>
            <a:headEnd/>
            <a:tailEnd/>
          </a:ln>
        </p:spPr>
        <p:txBody>
          <a:bodyPr lIns="80121" tIns="40062" rIns="80121" bIns="40062">
            <a:spAutoFit/>
          </a:bodyPr>
          <a:lstStyle/>
          <a:p>
            <a:pPr defTabSz="800060">
              <a:spcAft>
                <a:spcPts val="438"/>
              </a:spcAft>
            </a:pPr>
            <a:r>
              <a:rPr lang="zh-TW" altLang="en-US" sz="2100" baseline="30000" dirty="0">
                <a:solidFill>
                  <a:schemeClr val="bg1"/>
                </a:solidFill>
                <a:ea typeface="SimHei" pitchFamily="2" charset="-122"/>
                <a:cs typeface="Arial" pitchFamily="34" charset="0"/>
              </a:rPr>
              <a:t>新銳標竿企業家獎</a:t>
            </a:r>
            <a:endParaRPr lang="en-US" altLang="zh-TW" sz="2100" baseline="30000" dirty="0">
              <a:solidFill>
                <a:schemeClr val="bg1"/>
              </a:solidFill>
              <a:ea typeface="SimHei" pitchFamily="2" charset="-122"/>
              <a:cs typeface="Arial" pitchFamily="34" charset="0"/>
            </a:endParaRPr>
          </a:p>
          <a:p>
            <a:pPr defTabSz="800060">
              <a:spcAft>
                <a:spcPts val="438"/>
              </a:spcAft>
            </a:pPr>
            <a:r>
              <a:rPr lang="zh-TW" altLang="en-US" sz="2100" baseline="30000" dirty="0">
                <a:solidFill>
                  <a:schemeClr val="bg1"/>
                </a:solidFill>
                <a:ea typeface="SimHei" pitchFamily="2" charset="-122"/>
                <a:cs typeface="Arial" pitchFamily="34" charset="0"/>
              </a:rPr>
              <a:t>林明昇董事長</a:t>
            </a:r>
          </a:p>
          <a:p>
            <a:pPr defTabSz="800060">
              <a:spcAft>
                <a:spcPts val="438"/>
              </a:spcAft>
            </a:pPr>
            <a:r>
              <a:rPr lang="zh-TW" altLang="en-US" sz="2100" baseline="30000" dirty="0">
                <a:solidFill>
                  <a:schemeClr val="bg1"/>
                </a:solidFill>
                <a:ea typeface="SimHei" pitchFamily="2" charset="-122"/>
                <a:cs typeface="Arial" pitchFamily="34" charset="0"/>
              </a:rPr>
              <a:t>復興航空運輸股份有限公司</a:t>
            </a:r>
          </a:p>
        </p:txBody>
      </p:sp>
      <p:sp>
        <p:nvSpPr>
          <p:cNvPr id="38917" name="文字方塊 14"/>
          <p:cNvSpPr txBox="1">
            <a:spLocks noChangeArrowheads="1"/>
          </p:cNvSpPr>
          <p:nvPr/>
        </p:nvSpPr>
        <p:spPr bwMode="auto">
          <a:xfrm>
            <a:off x="1971498" y="3780937"/>
            <a:ext cx="2695575" cy="829829"/>
          </a:xfrm>
          <a:prstGeom prst="rect">
            <a:avLst/>
          </a:prstGeom>
          <a:noFill/>
          <a:ln w="9525">
            <a:noFill/>
            <a:miter lim="800000"/>
            <a:headEnd/>
            <a:tailEnd/>
          </a:ln>
        </p:spPr>
        <p:txBody>
          <a:bodyPr lIns="80121" tIns="40062" rIns="80121" bIns="40062">
            <a:spAutoFit/>
          </a:bodyPr>
          <a:lstStyle/>
          <a:p>
            <a:pPr defTabSz="800060">
              <a:spcAft>
                <a:spcPts val="438"/>
              </a:spcAft>
            </a:pPr>
            <a:r>
              <a:rPr lang="zh-TW" altLang="en-US" sz="2100" baseline="30000" dirty="0">
                <a:solidFill>
                  <a:schemeClr val="bg1"/>
                </a:solidFill>
                <a:ea typeface="SimHei" pitchFamily="2" charset="-122"/>
                <a:cs typeface="Arial" pitchFamily="34" charset="0"/>
              </a:rPr>
              <a:t>轉型標竿企業家獎</a:t>
            </a:r>
            <a:endParaRPr lang="en-US" altLang="zh-TW" sz="2100" baseline="30000" dirty="0">
              <a:solidFill>
                <a:schemeClr val="bg1"/>
              </a:solidFill>
              <a:ea typeface="SimHei" pitchFamily="2" charset="-122"/>
              <a:cs typeface="Arial" pitchFamily="34" charset="0"/>
            </a:endParaRPr>
          </a:p>
          <a:p>
            <a:pPr defTabSz="800060">
              <a:spcAft>
                <a:spcPts val="438"/>
              </a:spcAft>
            </a:pPr>
            <a:r>
              <a:rPr lang="zh-TW" altLang="en-US" sz="2100" baseline="30000" dirty="0">
                <a:solidFill>
                  <a:schemeClr val="bg1"/>
                </a:solidFill>
                <a:ea typeface="SimHei" pitchFamily="2" charset="-122"/>
                <a:cs typeface="Arial" pitchFamily="34" charset="0"/>
              </a:rPr>
              <a:t>曾盛麟執行副總經理</a:t>
            </a:r>
            <a:endParaRPr lang="en-US" altLang="zh-TW" sz="2100" baseline="30000" dirty="0">
              <a:solidFill>
                <a:schemeClr val="bg1"/>
              </a:solidFill>
              <a:ea typeface="SimHei" pitchFamily="2" charset="-122"/>
              <a:cs typeface="Arial" pitchFamily="34" charset="0"/>
            </a:endParaRPr>
          </a:p>
          <a:p>
            <a:pPr defTabSz="800060">
              <a:spcAft>
                <a:spcPts val="438"/>
              </a:spcAft>
            </a:pPr>
            <a:r>
              <a:rPr lang="zh-TW" altLang="en-US" sz="2100" baseline="30000" dirty="0">
                <a:solidFill>
                  <a:schemeClr val="bg1"/>
                </a:solidFill>
                <a:ea typeface="SimHei" pitchFamily="2" charset="-122"/>
                <a:cs typeface="Arial" pitchFamily="34" charset="0"/>
              </a:rPr>
              <a:t>葡萄王生技股份有限公司</a:t>
            </a:r>
            <a:endParaRPr lang="en-US" altLang="zh-TW" sz="2100" baseline="30000" dirty="0">
              <a:solidFill>
                <a:schemeClr val="bg1"/>
              </a:solidFill>
              <a:ea typeface="SimHei" pitchFamily="2" charset="-122"/>
              <a:cs typeface="Arial" pitchFamily="34" charset="0"/>
            </a:endParaRPr>
          </a:p>
        </p:txBody>
      </p:sp>
      <p:sp>
        <p:nvSpPr>
          <p:cNvPr id="38918" name="文字方塊 15"/>
          <p:cNvSpPr txBox="1">
            <a:spLocks noChangeArrowheads="1"/>
          </p:cNvSpPr>
          <p:nvPr/>
        </p:nvSpPr>
        <p:spPr bwMode="auto">
          <a:xfrm>
            <a:off x="5986115" y="1215449"/>
            <a:ext cx="2697163" cy="829829"/>
          </a:xfrm>
          <a:prstGeom prst="rect">
            <a:avLst/>
          </a:prstGeom>
          <a:noFill/>
          <a:ln w="9525">
            <a:noFill/>
            <a:miter lim="800000"/>
            <a:headEnd/>
            <a:tailEnd/>
          </a:ln>
        </p:spPr>
        <p:txBody>
          <a:bodyPr lIns="80121" tIns="40062" rIns="80121" bIns="40062">
            <a:spAutoFit/>
          </a:bodyPr>
          <a:lstStyle/>
          <a:p>
            <a:pPr defTabSz="800060">
              <a:spcAft>
                <a:spcPts val="438"/>
              </a:spcAft>
            </a:pPr>
            <a:r>
              <a:rPr lang="zh-TW" altLang="en-US" sz="2100" baseline="30000" dirty="0">
                <a:solidFill>
                  <a:schemeClr val="bg1"/>
                </a:solidFill>
                <a:ea typeface="SimHei" pitchFamily="2" charset="-122"/>
                <a:cs typeface="Arial" pitchFamily="34" charset="0"/>
              </a:rPr>
              <a:t>青創標竿企業家獎</a:t>
            </a:r>
            <a:endParaRPr lang="en-US" altLang="zh-TW" sz="2100" baseline="30000" dirty="0">
              <a:solidFill>
                <a:schemeClr val="bg1"/>
              </a:solidFill>
              <a:ea typeface="SimHei" pitchFamily="2" charset="-122"/>
              <a:cs typeface="Arial" pitchFamily="34" charset="0"/>
            </a:endParaRPr>
          </a:p>
          <a:p>
            <a:pPr defTabSz="800060">
              <a:spcAft>
                <a:spcPts val="438"/>
              </a:spcAft>
            </a:pPr>
            <a:r>
              <a:rPr lang="zh-TW" altLang="en-US" sz="2100" baseline="30000" dirty="0">
                <a:solidFill>
                  <a:schemeClr val="bg1"/>
                </a:solidFill>
                <a:ea typeface="SimHei" pitchFamily="2" charset="-122"/>
                <a:cs typeface="Arial" pitchFamily="34" charset="0"/>
              </a:rPr>
              <a:t>徐承義董事長</a:t>
            </a:r>
          </a:p>
          <a:p>
            <a:pPr defTabSz="800060">
              <a:spcAft>
                <a:spcPts val="438"/>
              </a:spcAft>
            </a:pPr>
            <a:r>
              <a:rPr lang="zh-TW" altLang="en-US" sz="2100" baseline="30000" dirty="0">
                <a:solidFill>
                  <a:schemeClr val="bg1"/>
                </a:solidFill>
                <a:ea typeface="SimHei" pitchFamily="2" charset="-122"/>
                <a:cs typeface="Arial" pitchFamily="34" charset="0"/>
              </a:rPr>
              <a:t>瓦城泰統股份有限公司</a:t>
            </a:r>
          </a:p>
        </p:txBody>
      </p:sp>
      <p:sp>
        <p:nvSpPr>
          <p:cNvPr id="38919" name="文字方塊 16"/>
          <p:cNvSpPr txBox="1">
            <a:spLocks noChangeArrowheads="1"/>
          </p:cNvSpPr>
          <p:nvPr/>
        </p:nvSpPr>
        <p:spPr bwMode="auto">
          <a:xfrm>
            <a:off x="6035934" y="2416465"/>
            <a:ext cx="2597520" cy="829829"/>
          </a:xfrm>
          <a:prstGeom prst="rect">
            <a:avLst/>
          </a:prstGeom>
          <a:noFill/>
          <a:ln w="9525">
            <a:noFill/>
            <a:miter lim="800000"/>
            <a:headEnd/>
            <a:tailEnd/>
          </a:ln>
        </p:spPr>
        <p:txBody>
          <a:bodyPr wrap="square" lIns="80121" tIns="40062" rIns="80121" bIns="40062">
            <a:spAutoFit/>
          </a:bodyPr>
          <a:lstStyle/>
          <a:p>
            <a:pPr defTabSz="800060">
              <a:spcAft>
                <a:spcPts val="438"/>
              </a:spcAft>
            </a:pPr>
            <a:r>
              <a:rPr lang="zh-TW" altLang="en-US" sz="2100" baseline="30000" dirty="0">
                <a:solidFill>
                  <a:schemeClr val="bg1"/>
                </a:solidFill>
                <a:ea typeface="SimHei" pitchFamily="2" charset="-122"/>
                <a:cs typeface="Arial" pitchFamily="34" charset="0"/>
              </a:rPr>
              <a:t>縱橫標竿企業家獎</a:t>
            </a:r>
            <a:endParaRPr lang="en-US" altLang="zh-TW" sz="2100" baseline="30000" dirty="0">
              <a:solidFill>
                <a:schemeClr val="bg1"/>
              </a:solidFill>
              <a:ea typeface="SimHei" pitchFamily="2" charset="-122"/>
              <a:cs typeface="Arial" pitchFamily="34" charset="0"/>
            </a:endParaRPr>
          </a:p>
          <a:p>
            <a:pPr defTabSz="800060">
              <a:spcAft>
                <a:spcPts val="438"/>
              </a:spcAft>
            </a:pPr>
            <a:r>
              <a:rPr lang="zh-TW" altLang="en-US" sz="2100" baseline="30000" dirty="0">
                <a:solidFill>
                  <a:schemeClr val="bg1"/>
                </a:solidFill>
                <a:ea typeface="SimHei" pitchFamily="2" charset="-122"/>
                <a:cs typeface="Arial" pitchFamily="34" charset="0"/>
              </a:rPr>
              <a:t>高啓全董事長</a:t>
            </a:r>
          </a:p>
          <a:p>
            <a:pPr defTabSz="800060">
              <a:spcAft>
                <a:spcPts val="438"/>
              </a:spcAft>
            </a:pPr>
            <a:r>
              <a:rPr lang="zh-TW" altLang="en-US" sz="2100" baseline="30000" dirty="0">
                <a:solidFill>
                  <a:schemeClr val="bg1"/>
                </a:solidFill>
                <a:ea typeface="SimHei" pitchFamily="2" charset="-122"/>
                <a:cs typeface="Arial" pitchFamily="34" charset="0"/>
              </a:rPr>
              <a:t>華亞科技股份有限公司</a:t>
            </a:r>
          </a:p>
        </p:txBody>
      </p:sp>
      <p:sp>
        <p:nvSpPr>
          <p:cNvPr id="38920" name="文字方塊 17"/>
          <p:cNvSpPr txBox="1">
            <a:spLocks noChangeArrowheads="1"/>
          </p:cNvSpPr>
          <p:nvPr/>
        </p:nvSpPr>
        <p:spPr bwMode="auto">
          <a:xfrm>
            <a:off x="6084170" y="3822917"/>
            <a:ext cx="2697163" cy="829829"/>
          </a:xfrm>
          <a:prstGeom prst="rect">
            <a:avLst/>
          </a:prstGeom>
          <a:noFill/>
          <a:ln w="9525">
            <a:noFill/>
            <a:miter lim="800000"/>
            <a:headEnd/>
            <a:tailEnd/>
          </a:ln>
        </p:spPr>
        <p:txBody>
          <a:bodyPr lIns="80121" tIns="40062" rIns="80121" bIns="40062">
            <a:spAutoFit/>
          </a:bodyPr>
          <a:lstStyle/>
          <a:p>
            <a:pPr defTabSz="800060">
              <a:spcAft>
                <a:spcPts val="438"/>
              </a:spcAft>
            </a:pPr>
            <a:r>
              <a:rPr lang="zh-TW" altLang="en-US" sz="2100" baseline="30000" dirty="0">
                <a:solidFill>
                  <a:schemeClr val="bg1"/>
                </a:solidFill>
                <a:ea typeface="SimHei" pitchFamily="2" charset="-122"/>
                <a:cs typeface="Arial" pitchFamily="34" charset="0"/>
              </a:rPr>
              <a:t>領袖標竿企業家獎</a:t>
            </a:r>
            <a:endParaRPr lang="en-US" altLang="zh-TW" sz="2100" baseline="30000" dirty="0">
              <a:solidFill>
                <a:schemeClr val="bg1"/>
              </a:solidFill>
              <a:ea typeface="SimHei" pitchFamily="2" charset="-122"/>
              <a:cs typeface="Arial" pitchFamily="34" charset="0"/>
            </a:endParaRPr>
          </a:p>
          <a:p>
            <a:pPr defTabSz="800060">
              <a:spcAft>
                <a:spcPts val="438"/>
              </a:spcAft>
            </a:pPr>
            <a:r>
              <a:rPr lang="zh-TW" altLang="en-US" sz="2100" baseline="30000" dirty="0">
                <a:solidFill>
                  <a:schemeClr val="bg1"/>
                </a:solidFill>
                <a:ea typeface="SimHei" pitchFamily="2" charset="-122"/>
                <a:cs typeface="Arial" pitchFamily="34" charset="0"/>
              </a:rPr>
              <a:t>徐旭東董事長</a:t>
            </a:r>
          </a:p>
          <a:p>
            <a:pPr defTabSz="800060">
              <a:spcAft>
                <a:spcPts val="438"/>
              </a:spcAft>
            </a:pPr>
            <a:r>
              <a:rPr lang="zh-TW" altLang="en-US" sz="2100" baseline="30000" dirty="0">
                <a:solidFill>
                  <a:schemeClr val="bg1"/>
                </a:solidFill>
                <a:ea typeface="SimHei" pitchFamily="2" charset="-122"/>
                <a:cs typeface="Arial" pitchFamily="34" charset="0"/>
              </a:rPr>
              <a:t>遠東集團</a:t>
            </a:r>
            <a:r>
              <a:rPr lang="en-US" altLang="zh-TW" sz="2100" baseline="30000" dirty="0">
                <a:solidFill>
                  <a:schemeClr val="bg1"/>
                </a:solidFill>
                <a:ea typeface="SimHei" pitchFamily="2" charset="-122"/>
                <a:cs typeface="Arial" pitchFamily="34" charset="0"/>
              </a:rPr>
              <a:t>-City</a:t>
            </a:r>
            <a:r>
              <a:rPr lang="zh-TW" altLang="en-US" sz="2100" baseline="30000" dirty="0">
                <a:solidFill>
                  <a:schemeClr val="bg1"/>
                </a:solidFill>
                <a:ea typeface="SimHei" pitchFamily="2" charset="-122"/>
                <a:cs typeface="Arial" pitchFamily="34" charset="0"/>
              </a:rPr>
              <a:t>	</a:t>
            </a:r>
          </a:p>
        </p:txBody>
      </p:sp>
      <p:sp>
        <p:nvSpPr>
          <p:cNvPr id="15" name="標題 1"/>
          <p:cNvSpPr txBox="1">
            <a:spLocks/>
          </p:cNvSpPr>
          <p:nvPr/>
        </p:nvSpPr>
        <p:spPr>
          <a:xfrm>
            <a:off x="446608" y="260650"/>
            <a:ext cx="8037689" cy="809069"/>
          </a:xfrm>
          <a:prstGeom prst="rect">
            <a:avLst/>
          </a:prstGeom>
        </p:spPr>
        <p:txBody>
          <a:bodyPr vert="horz" lIns="0" tIns="0" rIns="0" bIns="0" rtlCol="0" anchor="ctr" anchorCtr="0">
            <a:noAutofit/>
          </a:bodyPr>
          <a:lstStyle/>
          <a:p>
            <a:pPr defTabSz="800060">
              <a:lnSpc>
                <a:spcPct val="85000"/>
              </a:lnSpc>
              <a:defRPr/>
            </a:pPr>
            <a:r>
              <a:rPr lang="zh-TW" altLang="en-US" sz="3200" b="1" dirty="0">
                <a:solidFill>
                  <a:schemeClr val="bg1"/>
                </a:solidFill>
                <a:ea typeface="SimHei" pitchFamily="2" charset="-122"/>
                <a:cs typeface="Arial" pitchFamily="34" charset="0"/>
              </a:rPr>
              <a:t>安永企業家獎－</a:t>
            </a:r>
            <a:r>
              <a:rPr lang="en-US" altLang="zh-TW" sz="3200" b="1" dirty="0">
                <a:solidFill>
                  <a:schemeClr val="bg1"/>
                </a:solidFill>
                <a:ea typeface="SimHei" pitchFamily="2" charset="-122"/>
                <a:cs typeface="Arial" pitchFamily="34" charset="0"/>
              </a:rPr>
              <a:t>2013</a:t>
            </a:r>
            <a:r>
              <a:rPr lang="zh-TW" altLang="en-US" sz="3200" b="1" dirty="0">
                <a:solidFill>
                  <a:schemeClr val="bg1"/>
                </a:solidFill>
                <a:ea typeface="SimHei" pitchFamily="2" charset="-122"/>
                <a:cs typeface="Arial" pitchFamily="34" charset="0"/>
              </a:rPr>
              <a:t>台灣獎項類別</a:t>
            </a:r>
          </a:p>
        </p:txBody>
      </p:sp>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90881" y="1069719"/>
            <a:ext cx="908417" cy="11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946" y="1069719"/>
            <a:ext cx="952119" cy="11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541" y="2344929"/>
            <a:ext cx="1011749" cy="1200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20277" y="2325154"/>
            <a:ext cx="885825" cy="1251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4948" y="3626566"/>
            <a:ext cx="10572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30952" y="3694266"/>
            <a:ext cx="918972" cy="1148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7306" y="4941168"/>
            <a:ext cx="1041819" cy="1283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文字方塊 14"/>
          <p:cNvSpPr txBox="1">
            <a:spLocks noChangeArrowheads="1"/>
          </p:cNvSpPr>
          <p:nvPr/>
        </p:nvSpPr>
        <p:spPr bwMode="auto">
          <a:xfrm>
            <a:off x="1971498" y="5137447"/>
            <a:ext cx="2695575" cy="829829"/>
          </a:xfrm>
          <a:prstGeom prst="rect">
            <a:avLst/>
          </a:prstGeom>
          <a:noFill/>
          <a:ln w="9525">
            <a:noFill/>
            <a:miter lim="800000"/>
            <a:headEnd/>
            <a:tailEnd/>
          </a:ln>
        </p:spPr>
        <p:txBody>
          <a:bodyPr lIns="80121" tIns="40062" rIns="80121" bIns="40062">
            <a:spAutoFit/>
          </a:bodyPr>
          <a:lstStyle/>
          <a:p>
            <a:pPr defTabSz="800060">
              <a:spcAft>
                <a:spcPts val="438"/>
              </a:spcAft>
            </a:pPr>
            <a:r>
              <a:rPr lang="zh-TW" altLang="en-US" sz="2100" baseline="30000" dirty="0">
                <a:solidFill>
                  <a:schemeClr val="bg1"/>
                </a:solidFill>
                <a:ea typeface="SimHei" pitchFamily="2" charset="-122"/>
                <a:cs typeface="Arial" pitchFamily="34" charset="0"/>
              </a:rPr>
              <a:t>數位文創標竿企業家獎</a:t>
            </a:r>
            <a:endParaRPr lang="en-US" altLang="zh-TW" sz="2100" baseline="30000" dirty="0">
              <a:solidFill>
                <a:schemeClr val="bg1"/>
              </a:solidFill>
              <a:ea typeface="SimHei" pitchFamily="2" charset="-122"/>
              <a:cs typeface="Arial" pitchFamily="34" charset="0"/>
            </a:endParaRPr>
          </a:p>
          <a:p>
            <a:pPr defTabSz="800060">
              <a:spcAft>
                <a:spcPts val="438"/>
              </a:spcAft>
            </a:pPr>
            <a:r>
              <a:rPr lang="zh-TW" altLang="en-US" sz="2100" baseline="30000" dirty="0">
                <a:solidFill>
                  <a:schemeClr val="bg1"/>
                </a:solidFill>
                <a:ea typeface="SimHei" pitchFamily="2" charset="-122"/>
                <a:cs typeface="Arial" pitchFamily="34" charset="0"/>
              </a:rPr>
              <a:t>許金龍董事長</a:t>
            </a:r>
            <a:endParaRPr lang="en-US" altLang="zh-TW" sz="2100" baseline="30000" dirty="0">
              <a:solidFill>
                <a:schemeClr val="bg1"/>
              </a:solidFill>
              <a:ea typeface="SimHei" pitchFamily="2" charset="-122"/>
              <a:cs typeface="Arial" pitchFamily="34" charset="0"/>
            </a:endParaRPr>
          </a:p>
          <a:p>
            <a:pPr defTabSz="800060">
              <a:spcAft>
                <a:spcPts val="438"/>
              </a:spcAft>
            </a:pPr>
            <a:r>
              <a:rPr lang="zh-TW" altLang="en-US" sz="2100" baseline="30000" dirty="0">
                <a:solidFill>
                  <a:schemeClr val="bg1"/>
                </a:solidFill>
                <a:ea typeface="SimHei" pitchFamily="2" charset="-122"/>
                <a:cs typeface="Arial" pitchFamily="34" charset="0"/>
              </a:rPr>
              <a:t>樂陞科技股份有限公司</a:t>
            </a:r>
            <a:endParaRPr lang="en-US" altLang="zh-TW" sz="2100" baseline="30000" dirty="0">
              <a:solidFill>
                <a:schemeClr val="bg1"/>
              </a:solidFill>
              <a:ea typeface="SimHei" pitchFamily="2" charset="-122"/>
              <a:cs typeface="Arial" pitchFamily="34" charset="0"/>
            </a:endParaRPr>
          </a:p>
        </p:txBody>
      </p:sp>
    </p:spTree>
    <p:extLst>
      <p:ext uri="{BB962C8B-B14F-4D97-AF65-F5344CB8AC3E}">
        <p14:creationId xmlns:p14="http://schemas.microsoft.com/office/powerpoint/2010/main" val="388242318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GB" sz="2800" dirty="0">
                <a:solidFill>
                  <a:srgbClr val="666666"/>
                </a:solidFill>
                <a:latin typeface="黑体" pitchFamily="2" charset="-122"/>
                <a:ea typeface="黑体" pitchFamily="2" charset="-122"/>
              </a:rPr>
              <a:t>混合格式</a:t>
            </a:r>
            <a:endParaRPr lang="en-US" altLang="zh-CN" sz="2800" dirty="0">
              <a:solidFill>
                <a:srgbClr val="666666"/>
              </a:solidFill>
              <a:latin typeface="黑体" pitchFamily="2" charset="-122"/>
              <a:ea typeface="黑体" pitchFamily="2" charset="-122"/>
            </a:endParaRPr>
          </a:p>
        </p:txBody>
      </p:sp>
      <p:pic>
        <p:nvPicPr>
          <p:cNvPr id="9" name="圖片 8" descr="8994186082_824a45d134_b.jpg"/>
          <p:cNvPicPr>
            <a:picLocks noChangeAspect="1"/>
          </p:cNvPicPr>
          <p:nvPr/>
        </p:nvPicPr>
        <p:blipFill>
          <a:blip r:embed="rId2" cstate="print"/>
          <a:stretch>
            <a:fillRect/>
          </a:stretch>
        </p:blipFill>
        <p:spPr>
          <a:xfrm>
            <a:off x="4445072" y="1"/>
            <a:ext cx="4698928" cy="3407319"/>
          </a:xfrm>
          <a:prstGeom prst="rect">
            <a:avLst/>
          </a:prstGeom>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33728"/>
            <a:ext cx="4445072" cy="3130981"/>
          </a:xfrm>
          <a:prstGeom prst="rect">
            <a:avLst/>
          </a:prstGeom>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445072" cy="3133727"/>
          </a:xfrm>
          <a:prstGeom prst="rect">
            <a:avLst/>
          </a:prstGeom>
        </p:spPr>
      </p:pic>
      <p:pic>
        <p:nvPicPr>
          <p:cNvPr id="10" name="圖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5072" y="3133728"/>
            <a:ext cx="4698928" cy="3130981"/>
          </a:xfrm>
          <a:prstGeom prst="rect">
            <a:avLst/>
          </a:prstGeom>
        </p:spPr>
      </p:pic>
    </p:spTree>
    <p:extLst>
      <p:ext uri="{BB962C8B-B14F-4D97-AF65-F5344CB8AC3E}">
        <p14:creationId xmlns:p14="http://schemas.microsoft.com/office/powerpoint/2010/main" val="32823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6"/>
          <p:cNvSpPr>
            <a:spLocks noGrp="1" noChangeArrowheads="1"/>
          </p:cNvSpPr>
          <p:nvPr>
            <p:ph type="title"/>
          </p:nvPr>
        </p:nvSpPr>
        <p:spPr>
          <a:xfrm>
            <a:off x="457200" y="271463"/>
            <a:ext cx="8229600" cy="811212"/>
          </a:xfrm>
        </p:spPr>
        <p:txBody>
          <a:bodyPr/>
          <a:lstStyle/>
          <a:p>
            <a:pPr defTabSz="800060">
              <a:defRPr/>
            </a:pPr>
            <a:r>
              <a:rPr lang="zh-TW" altLang="en-US" sz="3200" dirty="0">
                <a:ea typeface="SimHei" pitchFamily="2" charset="-122"/>
              </a:rPr>
              <a:t>安永企業家獎－</a:t>
            </a:r>
            <a:r>
              <a:rPr lang="en-US" altLang="zh-TW" sz="3200" dirty="0" smtClean="0">
                <a:ea typeface="SimHei" pitchFamily="2" charset="-122"/>
              </a:rPr>
              <a:t>2012</a:t>
            </a:r>
            <a:r>
              <a:rPr lang="zh-TW" altLang="en-US" sz="3200" dirty="0" smtClean="0">
                <a:ea typeface="SimHei" pitchFamily="2" charset="-122"/>
              </a:rPr>
              <a:t>台灣</a:t>
            </a:r>
            <a:r>
              <a:rPr lang="zh-TW" altLang="en-US" sz="3200" dirty="0">
                <a:ea typeface="SimHei" pitchFamily="2" charset="-122"/>
              </a:rPr>
              <a:t>獎項類別</a:t>
            </a:r>
          </a:p>
        </p:txBody>
      </p:sp>
      <p:sp>
        <p:nvSpPr>
          <p:cNvPr id="45" name="投影片編號版面配置區 1"/>
          <p:cNvSpPr txBox="1">
            <a:spLocks/>
          </p:cNvSpPr>
          <p:nvPr/>
        </p:nvSpPr>
        <p:spPr>
          <a:xfrm>
            <a:off x="484188" y="6381750"/>
            <a:ext cx="736600" cy="260350"/>
          </a:xfrm>
          <a:prstGeom prst="rect">
            <a:avLst/>
          </a:prstGeom>
        </p:spPr>
        <p:txBody>
          <a:bodyPr/>
          <a:lstStyle/>
          <a:p>
            <a:pPr>
              <a:defRPr/>
            </a:pPr>
            <a:endParaRPr kumimoji="1" lang="en-US" altLang="zh-TW" sz="1200" dirty="0">
              <a:latin typeface="+mn-lt"/>
              <a:ea typeface="新細明體" charset="-120"/>
            </a:endParaRPr>
          </a:p>
        </p:txBody>
      </p:sp>
      <p:sp>
        <p:nvSpPr>
          <p:cNvPr id="33798" name="文字方塊 4"/>
          <p:cNvSpPr txBox="1">
            <a:spLocks noChangeArrowheads="1"/>
          </p:cNvSpPr>
          <p:nvPr/>
        </p:nvSpPr>
        <p:spPr bwMode="auto">
          <a:xfrm>
            <a:off x="1952625" y="1649588"/>
            <a:ext cx="2695575" cy="1563388"/>
          </a:xfrm>
          <a:prstGeom prst="rect">
            <a:avLst/>
          </a:prstGeom>
          <a:noFill/>
          <a:ln w="9525">
            <a:noFill/>
            <a:miter lim="800000"/>
            <a:headEnd/>
            <a:tailEnd/>
          </a:ln>
        </p:spPr>
        <p:txBody>
          <a:bodyPr lIns="80147" tIns="40074" rIns="80147" bIns="40074">
            <a:spAutoFit/>
          </a:bodyPr>
          <a:lstStyle/>
          <a:p>
            <a:pPr>
              <a:spcAft>
                <a:spcPts val="438"/>
              </a:spcAft>
            </a:pPr>
            <a:r>
              <a:rPr lang="zh-TW" altLang="en-US" sz="2800" baseline="30000" dirty="0" smtClean="0">
                <a:latin typeface="SimHei" pitchFamily="2" charset="-122"/>
                <a:ea typeface="SimHei" pitchFamily="2" charset="-122"/>
              </a:rPr>
              <a:t>縱橫前瞻企業家獎</a:t>
            </a:r>
            <a:endParaRPr lang="en-US" altLang="zh-TW" sz="2800" baseline="30000" dirty="0" smtClean="0">
              <a:latin typeface="SimHei" pitchFamily="2" charset="-122"/>
              <a:ea typeface="SimHei" pitchFamily="2" charset="-122"/>
            </a:endParaRPr>
          </a:p>
          <a:p>
            <a:r>
              <a:rPr lang="zh-TW" altLang="en-US" sz="2800" baseline="30000" dirty="0" smtClean="0">
                <a:latin typeface="SimHei" pitchFamily="2" charset="-122"/>
                <a:ea typeface="SimHei" pitchFamily="2" charset="-122"/>
              </a:rPr>
              <a:t>詹啟賢  董事長　　</a:t>
            </a:r>
            <a:endParaRPr lang="en-US" altLang="zh-TW" sz="2800" baseline="30000" dirty="0" smtClean="0">
              <a:latin typeface="SimHei" pitchFamily="2" charset="-122"/>
              <a:ea typeface="SimHei" pitchFamily="2" charset="-122"/>
            </a:endParaRPr>
          </a:p>
          <a:p>
            <a:r>
              <a:rPr lang="zh-TW" altLang="en-US" sz="2800" baseline="30000" dirty="0" smtClean="0">
                <a:latin typeface="SimHei" pitchFamily="2" charset="-122"/>
                <a:ea typeface="SimHei" pitchFamily="2" charset="-122"/>
              </a:rPr>
              <a:t>國光生技股份有限公司</a:t>
            </a:r>
            <a:endParaRPr lang="en-US" altLang="zh-TW" sz="2800" baseline="30000" dirty="0" smtClean="0">
              <a:latin typeface="SimHei" pitchFamily="2" charset="-122"/>
              <a:ea typeface="SimHei" pitchFamily="2" charset="-122"/>
            </a:endParaRPr>
          </a:p>
          <a:p>
            <a:pPr marL="177800" indent="-177800">
              <a:spcAft>
                <a:spcPts val="438"/>
              </a:spcAft>
            </a:pPr>
            <a:endParaRPr lang="en-US" altLang="zh-TW" sz="2800" baseline="30000" dirty="0">
              <a:latin typeface="EYInterstate" pitchFamily="2" charset="0"/>
              <a:ea typeface="新細明體" pitchFamily="18" charset="-120"/>
            </a:endParaRPr>
          </a:p>
          <a:p>
            <a:pPr marL="177800" indent="-177800">
              <a:lnSpc>
                <a:spcPts val="1750"/>
              </a:lnSpc>
            </a:pPr>
            <a:endParaRPr lang="zh-TW" altLang="en-US" sz="2800" baseline="30000" dirty="0">
              <a:latin typeface="EYInterstate" pitchFamily="2" charset="0"/>
              <a:ea typeface="SimHei" pitchFamily="2" charset="-122"/>
            </a:endParaRPr>
          </a:p>
        </p:txBody>
      </p:sp>
      <p:sp>
        <p:nvSpPr>
          <p:cNvPr id="54" name="文字方塊 14"/>
          <p:cNvSpPr txBox="1">
            <a:spLocks noChangeArrowheads="1"/>
          </p:cNvSpPr>
          <p:nvPr/>
        </p:nvSpPr>
        <p:spPr bwMode="auto">
          <a:xfrm>
            <a:off x="2020441" y="3024745"/>
            <a:ext cx="2695575" cy="994001"/>
          </a:xfrm>
          <a:prstGeom prst="rect">
            <a:avLst/>
          </a:prstGeom>
          <a:noFill/>
          <a:ln w="9525">
            <a:noFill/>
            <a:miter lim="800000"/>
            <a:headEnd/>
            <a:tailEnd/>
          </a:ln>
        </p:spPr>
        <p:txBody>
          <a:bodyPr lIns="80147" tIns="40074" rIns="80147" bIns="40074">
            <a:spAutoFit/>
          </a:bodyPr>
          <a:lstStyle/>
          <a:p>
            <a:pPr>
              <a:spcAft>
                <a:spcPts val="438"/>
              </a:spcAft>
            </a:pPr>
            <a:r>
              <a:rPr lang="zh-TW" altLang="en-US" sz="2800" baseline="30000" dirty="0" smtClean="0">
                <a:latin typeface="SimHei" pitchFamily="2" charset="-122"/>
                <a:ea typeface="SimHei" pitchFamily="2" charset="-122"/>
              </a:rPr>
              <a:t>數位前瞻企業家獎</a:t>
            </a:r>
            <a:endParaRPr lang="en-US" altLang="zh-TW" sz="2800" baseline="30000" dirty="0" smtClean="0">
              <a:latin typeface="SimHei" pitchFamily="2" charset="-122"/>
              <a:ea typeface="SimHei" pitchFamily="2" charset="-122"/>
            </a:endParaRPr>
          </a:p>
          <a:p>
            <a:r>
              <a:rPr lang="zh-TW" altLang="en-US" sz="2800" baseline="30000" dirty="0" smtClean="0">
                <a:latin typeface="SimHei" pitchFamily="2" charset="-122"/>
                <a:ea typeface="SimHei" pitchFamily="2" charset="-122"/>
              </a:rPr>
              <a:t>許承強  執行長</a:t>
            </a:r>
            <a:endParaRPr lang="en-US" altLang="zh-TW" sz="2800" baseline="30000" dirty="0" smtClean="0">
              <a:latin typeface="SimHei" pitchFamily="2" charset="-122"/>
              <a:ea typeface="SimHei" pitchFamily="2" charset="-122"/>
            </a:endParaRPr>
          </a:p>
          <a:p>
            <a:r>
              <a:rPr lang="zh-TW" altLang="en-US" sz="2800" baseline="30000" dirty="0" smtClean="0">
                <a:latin typeface="SimHei" pitchFamily="2" charset="-122"/>
                <a:ea typeface="SimHei" pitchFamily="2" charset="-122"/>
              </a:rPr>
              <a:t>上奇科技股份有限公司</a:t>
            </a:r>
            <a:endParaRPr lang="zh-TW" altLang="en-US" sz="2800" baseline="30000" dirty="0">
              <a:latin typeface="EYInterstate" pitchFamily="2" charset="0"/>
              <a:ea typeface="SimHei" pitchFamily="2" charset="-122"/>
            </a:endParaRPr>
          </a:p>
        </p:txBody>
      </p:sp>
      <p:sp>
        <p:nvSpPr>
          <p:cNvPr id="55" name="文字方塊 15"/>
          <p:cNvSpPr txBox="1">
            <a:spLocks noChangeArrowheads="1"/>
          </p:cNvSpPr>
          <p:nvPr/>
        </p:nvSpPr>
        <p:spPr bwMode="auto">
          <a:xfrm>
            <a:off x="6123309" y="1599356"/>
            <a:ext cx="2697163" cy="2009664"/>
          </a:xfrm>
          <a:prstGeom prst="rect">
            <a:avLst/>
          </a:prstGeom>
          <a:noFill/>
          <a:ln w="9525">
            <a:noFill/>
            <a:miter lim="800000"/>
            <a:headEnd/>
            <a:tailEnd/>
          </a:ln>
        </p:spPr>
        <p:txBody>
          <a:bodyPr lIns="80147" tIns="40074" rIns="80147" bIns="40074">
            <a:spAutoFit/>
          </a:bodyPr>
          <a:lstStyle/>
          <a:p>
            <a:pPr>
              <a:spcAft>
                <a:spcPts val="438"/>
              </a:spcAft>
            </a:pPr>
            <a:r>
              <a:rPr lang="zh-TW" altLang="en-US" sz="2800" baseline="30000" dirty="0" smtClean="0">
                <a:latin typeface="SimHei" pitchFamily="2" charset="-122"/>
                <a:ea typeface="SimHei" pitchFamily="2" charset="-122"/>
              </a:rPr>
              <a:t>文創前瞻企業家獎</a:t>
            </a:r>
            <a:endParaRPr lang="en-US" altLang="zh-TW" sz="2800" baseline="30000" dirty="0" smtClean="0">
              <a:latin typeface="SimHei" pitchFamily="2" charset="-122"/>
              <a:ea typeface="SimHei" pitchFamily="2" charset="-122"/>
            </a:endParaRPr>
          </a:p>
          <a:p>
            <a:pPr>
              <a:spcAft>
                <a:spcPts val="438"/>
              </a:spcAft>
            </a:pPr>
            <a:r>
              <a:rPr lang="zh-TW" altLang="en-US" sz="2800" baseline="30000" dirty="0" smtClean="0">
                <a:latin typeface="SimHei" pitchFamily="2" charset="-122"/>
                <a:ea typeface="SimHei" pitchFamily="2" charset="-122"/>
              </a:rPr>
              <a:t>陳立恆 創辦人</a:t>
            </a:r>
            <a:endParaRPr lang="en-US" altLang="zh-TW" sz="2800" baseline="30000" dirty="0" smtClean="0">
              <a:latin typeface="SimHei" pitchFamily="2" charset="-122"/>
              <a:ea typeface="SimHei" pitchFamily="2" charset="-122"/>
            </a:endParaRPr>
          </a:p>
          <a:p>
            <a:pPr>
              <a:spcAft>
                <a:spcPts val="438"/>
              </a:spcAft>
            </a:pPr>
            <a:r>
              <a:rPr lang="zh-TW" altLang="en-US" sz="2800" baseline="30000" dirty="0" smtClean="0">
                <a:latin typeface="SimHei" pitchFamily="2" charset="-122"/>
                <a:ea typeface="SimHei" pitchFamily="2" charset="-122"/>
              </a:rPr>
              <a:t>法藍瓷有限公司</a:t>
            </a:r>
            <a:endParaRPr lang="en-US" altLang="zh-TW" sz="2800" baseline="30000" dirty="0" smtClean="0">
              <a:latin typeface="SimHei" pitchFamily="2" charset="-122"/>
              <a:ea typeface="SimHei" pitchFamily="2" charset="-122"/>
            </a:endParaRPr>
          </a:p>
          <a:p>
            <a:pPr marL="177800" indent="-177800">
              <a:spcAft>
                <a:spcPts val="438"/>
              </a:spcAft>
              <a:buClr>
                <a:srgbClr val="FFD200"/>
              </a:buClr>
              <a:buSzPct val="75000"/>
              <a:defRPr/>
            </a:pPr>
            <a:r>
              <a:rPr lang="en-US" altLang="zh-TW" sz="2800" dirty="0" smtClean="0">
                <a:latin typeface="EYInterstate" pitchFamily="2" charset="0"/>
                <a:ea typeface="SimHei" pitchFamily="2" charset="-122"/>
              </a:rPr>
              <a:t>    </a:t>
            </a:r>
            <a:endParaRPr lang="en-US" altLang="zh-TW" sz="2800" dirty="0">
              <a:latin typeface="EYInterstate" pitchFamily="2" charset="0"/>
              <a:ea typeface="SimHei" pitchFamily="2" charset="-122"/>
            </a:endParaRPr>
          </a:p>
          <a:p>
            <a:pPr marL="177800">
              <a:spcAft>
                <a:spcPts val="438"/>
              </a:spcAft>
              <a:defRPr/>
            </a:pPr>
            <a:endParaRPr lang="en-US" altLang="zh-TW" sz="2800" dirty="0">
              <a:latin typeface="EYInterstate" pitchFamily="2" charset="0"/>
              <a:ea typeface="SimHei" pitchFamily="2" charset="-122"/>
            </a:endParaRPr>
          </a:p>
        </p:txBody>
      </p:sp>
      <p:sp>
        <p:nvSpPr>
          <p:cNvPr id="56" name="文字方塊 16"/>
          <p:cNvSpPr txBox="1">
            <a:spLocks noChangeArrowheads="1"/>
          </p:cNvSpPr>
          <p:nvPr/>
        </p:nvSpPr>
        <p:spPr bwMode="auto">
          <a:xfrm>
            <a:off x="6160901" y="2996254"/>
            <a:ext cx="2695575" cy="1224834"/>
          </a:xfrm>
          <a:prstGeom prst="rect">
            <a:avLst/>
          </a:prstGeom>
          <a:noFill/>
          <a:ln w="9525">
            <a:noFill/>
            <a:miter lim="800000"/>
            <a:headEnd/>
            <a:tailEnd/>
          </a:ln>
        </p:spPr>
        <p:txBody>
          <a:bodyPr lIns="80147" tIns="40074" rIns="80147" bIns="40074">
            <a:spAutoFit/>
          </a:bodyPr>
          <a:lstStyle/>
          <a:p>
            <a:pPr>
              <a:spcAft>
                <a:spcPts val="438"/>
              </a:spcAft>
            </a:pPr>
            <a:r>
              <a:rPr lang="zh-TW" altLang="en-US" sz="2800" baseline="30000" dirty="0" smtClean="0">
                <a:latin typeface="SimHei" pitchFamily="2" charset="-122"/>
                <a:ea typeface="SimHei" pitchFamily="2" charset="-122"/>
              </a:rPr>
              <a:t>新銳前瞻企業家獎</a:t>
            </a:r>
            <a:endParaRPr lang="en-US" altLang="zh-TW" sz="2800" baseline="30000" dirty="0" smtClean="0">
              <a:latin typeface="SimHei" pitchFamily="2" charset="-122"/>
              <a:ea typeface="SimHei" pitchFamily="2" charset="-122"/>
            </a:endParaRPr>
          </a:p>
          <a:p>
            <a:r>
              <a:rPr lang="zh-TW" altLang="en-US" sz="2800" baseline="30000" dirty="0" smtClean="0">
                <a:latin typeface="SimHei" pitchFamily="2" charset="-122"/>
                <a:ea typeface="SimHei" pitchFamily="2" charset="-122"/>
              </a:rPr>
              <a:t>賴育儒  總經理　　</a:t>
            </a:r>
            <a:endParaRPr lang="en-US" altLang="zh-TW" sz="2800" baseline="30000" dirty="0" smtClean="0">
              <a:latin typeface="SimHei" pitchFamily="2" charset="-122"/>
              <a:ea typeface="SimHei" pitchFamily="2" charset="-122"/>
            </a:endParaRPr>
          </a:p>
          <a:p>
            <a:r>
              <a:rPr lang="zh-TW" altLang="en-US" sz="2800" baseline="30000" dirty="0" smtClean="0">
                <a:latin typeface="SimHei" pitchFamily="2" charset="-122"/>
                <a:ea typeface="SimHei" pitchFamily="2" charset="-122"/>
              </a:rPr>
              <a:t>美吾華股份有限公司</a:t>
            </a:r>
            <a:endParaRPr lang="en-US" altLang="zh-TW" sz="2800" baseline="30000" dirty="0" smtClean="0">
              <a:latin typeface="SimHei" pitchFamily="2" charset="-122"/>
              <a:ea typeface="SimHei" pitchFamily="2" charset="-122"/>
            </a:endParaRPr>
          </a:p>
          <a:p>
            <a:pPr marL="177800" indent="-177800">
              <a:lnSpc>
                <a:spcPts val="1750"/>
              </a:lnSpc>
              <a:spcAft>
                <a:spcPts val="438"/>
              </a:spcAft>
              <a:buClr>
                <a:srgbClr val="FFD200"/>
              </a:buClr>
              <a:buSzPct val="75000"/>
              <a:defRPr/>
            </a:pPr>
            <a:endParaRPr lang="zh-TW" altLang="en-US" sz="2800" dirty="0">
              <a:latin typeface="EYInterstate" pitchFamily="2" charset="0"/>
              <a:ea typeface="SimHei" pitchFamily="2" charset="-122"/>
            </a:endParaRPr>
          </a:p>
        </p:txBody>
      </p:sp>
      <p:sp>
        <p:nvSpPr>
          <p:cNvPr id="57" name="文字方塊 17"/>
          <p:cNvSpPr txBox="1">
            <a:spLocks noChangeArrowheads="1"/>
          </p:cNvSpPr>
          <p:nvPr/>
        </p:nvSpPr>
        <p:spPr bwMode="auto">
          <a:xfrm>
            <a:off x="2020441" y="4565749"/>
            <a:ext cx="2697163" cy="994001"/>
          </a:xfrm>
          <a:prstGeom prst="rect">
            <a:avLst/>
          </a:prstGeom>
          <a:noFill/>
          <a:ln w="9525">
            <a:noFill/>
            <a:miter lim="800000"/>
            <a:headEnd/>
            <a:tailEnd/>
          </a:ln>
        </p:spPr>
        <p:txBody>
          <a:bodyPr lIns="80147" tIns="40074" rIns="80147" bIns="40074">
            <a:spAutoFit/>
          </a:bodyPr>
          <a:lstStyle/>
          <a:p>
            <a:pPr>
              <a:spcAft>
                <a:spcPts val="438"/>
              </a:spcAft>
            </a:pPr>
            <a:r>
              <a:rPr lang="zh-TW" altLang="en-US" sz="2800" baseline="30000" dirty="0" smtClean="0">
                <a:latin typeface="SimHei" pitchFamily="2" charset="-122"/>
                <a:ea typeface="SimHei" pitchFamily="2" charset="-122"/>
              </a:rPr>
              <a:t>兩岸前瞻企業家獎</a:t>
            </a:r>
            <a:endParaRPr lang="en-US" altLang="zh-TW" sz="2800" baseline="30000" dirty="0" smtClean="0">
              <a:latin typeface="SimHei" pitchFamily="2" charset="-122"/>
              <a:ea typeface="SimHei" pitchFamily="2" charset="-122"/>
            </a:endParaRPr>
          </a:p>
          <a:p>
            <a:r>
              <a:rPr lang="zh-TW" altLang="en-US" sz="2800" baseline="30000" dirty="0" smtClean="0">
                <a:latin typeface="SimHei" pitchFamily="2" charset="-122"/>
                <a:ea typeface="SimHei" pitchFamily="2" charset="-122"/>
              </a:rPr>
              <a:t>李  欣 創辦人</a:t>
            </a:r>
            <a:endParaRPr lang="en-US" altLang="zh-TW" sz="2800" baseline="30000" dirty="0" smtClean="0">
              <a:latin typeface="SimHei" pitchFamily="2" charset="-122"/>
              <a:ea typeface="SimHei" pitchFamily="2" charset="-122"/>
            </a:endParaRPr>
          </a:p>
          <a:p>
            <a:r>
              <a:rPr lang="zh-TW" altLang="en-US" sz="2800" baseline="30000" dirty="0" smtClean="0">
                <a:latin typeface="SimHei" pitchFamily="2" charset="-122"/>
                <a:ea typeface="SimHei" pitchFamily="2" charset="-122"/>
              </a:rPr>
              <a:t>康聯控股有限公司</a:t>
            </a:r>
            <a:endParaRPr lang="zh-TW" altLang="en-US" sz="2800" baseline="30000" dirty="0">
              <a:latin typeface="SimHei" pitchFamily="2" charset="-122"/>
              <a:ea typeface="SimHei" pitchFamily="2" charset="-122"/>
            </a:endParaRPr>
          </a:p>
        </p:txBody>
      </p:sp>
      <p:pic>
        <p:nvPicPr>
          <p:cNvPr id="16" name="圖片 15" descr="照片-新書封面.jpg"/>
          <p:cNvPicPr>
            <a:picLocks noChangeAspect="1"/>
          </p:cNvPicPr>
          <p:nvPr/>
        </p:nvPicPr>
        <p:blipFill>
          <a:blip r:embed="rId3" cstate="print"/>
          <a:stretch>
            <a:fillRect/>
          </a:stretch>
        </p:blipFill>
        <p:spPr>
          <a:xfrm>
            <a:off x="790669" y="1526580"/>
            <a:ext cx="1061223" cy="1365242"/>
          </a:xfrm>
          <a:prstGeom prst="rect">
            <a:avLst/>
          </a:prstGeom>
        </p:spPr>
      </p:pic>
      <p:pic>
        <p:nvPicPr>
          <p:cNvPr id="18" name="圖片 17" descr="上奇科技_許承強_4x6半身照.jpg"/>
          <p:cNvPicPr>
            <a:picLocks noChangeAspect="1"/>
          </p:cNvPicPr>
          <p:nvPr/>
        </p:nvPicPr>
        <p:blipFill>
          <a:blip r:embed="rId4" cstate="print"/>
          <a:srcRect l="29243" r="10722"/>
          <a:stretch>
            <a:fillRect/>
          </a:stretch>
        </p:blipFill>
        <p:spPr>
          <a:xfrm>
            <a:off x="791580" y="3012491"/>
            <a:ext cx="1070058" cy="1291692"/>
          </a:xfrm>
          <a:prstGeom prst="rect">
            <a:avLst/>
          </a:prstGeom>
        </p:spPr>
      </p:pic>
      <p:pic>
        <p:nvPicPr>
          <p:cNvPr id="19" name="圖片 18" descr="陳立恆先生--照片-2.jpg"/>
          <p:cNvPicPr>
            <a:picLocks noChangeAspect="1"/>
          </p:cNvPicPr>
          <p:nvPr/>
        </p:nvPicPr>
        <p:blipFill>
          <a:blip r:embed="rId5" cstate="print"/>
          <a:stretch>
            <a:fillRect/>
          </a:stretch>
        </p:blipFill>
        <p:spPr>
          <a:xfrm>
            <a:off x="4978248" y="1522507"/>
            <a:ext cx="947805" cy="1325666"/>
          </a:xfrm>
          <a:prstGeom prst="rect">
            <a:avLst/>
          </a:prstGeom>
        </p:spPr>
      </p:pic>
      <p:pic>
        <p:nvPicPr>
          <p:cNvPr id="20" name="圖片 19" descr="美吾華賴育儒(GMP廠前).jpg"/>
          <p:cNvPicPr>
            <a:picLocks noChangeAspect="1"/>
          </p:cNvPicPr>
          <p:nvPr/>
        </p:nvPicPr>
        <p:blipFill>
          <a:blip r:embed="rId6" cstate="print"/>
          <a:stretch>
            <a:fillRect/>
          </a:stretch>
        </p:blipFill>
        <p:spPr>
          <a:xfrm>
            <a:off x="5004048" y="2954120"/>
            <a:ext cx="978698" cy="1374980"/>
          </a:xfrm>
          <a:prstGeom prst="rect">
            <a:avLst/>
          </a:prstGeom>
        </p:spPr>
      </p:pic>
      <p:pic>
        <p:nvPicPr>
          <p:cNvPr id="21" name="圖片 20" descr="李欣拷貝.jpg"/>
          <p:cNvPicPr>
            <a:picLocks noChangeAspect="1"/>
          </p:cNvPicPr>
          <p:nvPr/>
        </p:nvPicPr>
        <p:blipFill>
          <a:blip r:embed="rId7" cstate="print"/>
          <a:srcRect l="6145" r="5313"/>
          <a:stretch>
            <a:fillRect/>
          </a:stretch>
        </p:blipFill>
        <p:spPr>
          <a:xfrm>
            <a:off x="790669" y="4545124"/>
            <a:ext cx="1028829" cy="1222204"/>
          </a:xfrm>
          <a:prstGeom prst="rect">
            <a:avLst/>
          </a:prstGeom>
        </p:spPr>
      </p:pic>
    </p:spTree>
    <p:extLst>
      <p:ext uri="{BB962C8B-B14F-4D97-AF65-F5344CB8AC3E}">
        <p14:creationId xmlns:p14="http://schemas.microsoft.com/office/powerpoint/2010/main" val="258426647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474" name="Rectangle 2"/>
          <p:cNvSpPr>
            <a:spLocks noGrp="1" noChangeArrowheads="1"/>
          </p:cNvSpPr>
          <p:nvPr>
            <p:ph type="title"/>
          </p:nvPr>
        </p:nvSpPr>
        <p:spPr>
          <a:xfrm>
            <a:off x="457475" y="1929401"/>
            <a:ext cx="8229057" cy="476590"/>
          </a:xfrm>
        </p:spPr>
        <p:txBody>
          <a:bodyPr/>
          <a:lstStyle/>
          <a:p>
            <a:pPr algn="ctr"/>
            <a:endParaRPr lang="zh-TW" altLang="en-US" sz="4900" dirty="0">
              <a:ea typeface="PMingLiU" pitchFamily="18" charset="-120"/>
            </a:endParaRPr>
          </a:p>
        </p:txBody>
      </p:sp>
      <p:pic>
        <p:nvPicPr>
          <p:cNvPr id="7" name="圖片 6" descr="7168380959_a624dd0287_o.jpg"/>
          <p:cNvPicPr>
            <a:picLocks noChangeAspect="1"/>
          </p:cNvPicPr>
          <p:nvPr/>
        </p:nvPicPr>
        <p:blipFill>
          <a:blip r:embed="rId3" cstate="print"/>
          <a:srcRect t="23584" b="11344"/>
          <a:stretch>
            <a:fillRect/>
          </a:stretch>
        </p:blipFill>
        <p:spPr>
          <a:xfrm>
            <a:off x="4198233" y="3705923"/>
            <a:ext cx="5051133" cy="3152077"/>
          </a:xfrm>
          <a:prstGeom prst="rect">
            <a:avLst/>
          </a:prstGeom>
        </p:spPr>
      </p:pic>
      <p:pic>
        <p:nvPicPr>
          <p:cNvPr id="873486" name="Picture 14"/>
          <p:cNvPicPr>
            <a:picLocks noChangeAspect="1" noChangeArrowheads="1"/>
          </p:cNvPicPr>
          <p:nvPr/>
        </p:nvPicPr>
        <p:blipFill>
          <a:blip r:embed="rId4" cstate="print"/>
          <a:stretch>
            <a:fillRect/>
          </a:stretch>
        </p:blipFill>
        <p:spPr bwMode="auto">
          <a:xfrm>
            <a:off x="4134464" y="-105127"/>
            <a:ext cx="5017254" cy="3808812"/>
          </a:xfrm>
          <a:prstGeom prst="rect">
            <a:avLst/>
          </a:prstGeom>
          <a:noFill/>
          <a:ln>
            <a:noFill/>
          </a:ln>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703685"/>
            <a:ext cx="4543989" cy="3154315"/>
          </a:xfrm>
          <a:prstGeom prst="rect">
            <a:avLst/>
          </a:prstGeom>
        </p:spPr>
      </p:pic>
      <p:pic>
        <p:nvPicPr>
          <p:cNvPr id="2" name="圖片 1"/>
          <p:cNvPicPr>
            <a:picLocks noChangeAspect="1"/>
          </p:cNvPicPr>
          <p:nvPr/>
        </p:nvPicPr>
        <p:blipFill rotWithShape="1">
          <a:blip r:embed="rId6">
            <a:extLst>
              <a:ext uri="{28A0092B-C50C-407E-A947-70E740481C1C}">
                <a14:useLocalDpi xmlns:a14="http://schemas.microsoft.com/office/drawing/2010/main" val="0"/>
              </a:ext>
            </a:extLst>
          </a:blip>
          <a:srcRect l="20649" t="12722" r="13667" b="4259"/>
          <a:stretch/>
        </p:blipFill>
        <p:spPr>
          <a:xfrm>
            <a:off x="1" y="-105127"/>
            <a:ext cx="4548688" cy="3808812"/>
          </a:xfrm>
          <a:prstGeom prst="rect">
            <a:avLst/>
          </a:prstGeom>
        </p:spPr>
      </p:pic>
    </p:spTree>
    <p:extLst>
      <p:ext uri="{BB962C8B-B14F-4D97-AF65-F5344CB8AC3E}">
        <p14:creationId xmlns:p14="http://schemas.microsoft.com/office/powerpoint/2010/main" val="142048392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6"/>
          <p:cNvSpPr>
            <a:spLocks noGrp="1" noChangeArrowheads="1"/>
          </p:cNvSpPr>
          <p:nvPr>
            <p:ph type="title"/>
          </p:nvPr>
        </p:nvSpPr>
        <p:spPr>
          <a:xfrm>
            <a:off x="457200" y="271463"/>
            <a:ext cx="8229600" cy="811212"/>
          </a:xfrm>
        </p:spPr>
        <p:txBody>
          <a:bodyPr/>
          <a:lstStyle/>
          <a:p>
            <a:pPr defTabSz="800060">
              <a:defRPr/>
            </a:pPr>
            <a:r>
              <a:rPr lang="zh-TW" altLang="en-US" sz="3200" dirty="0">
                <a:ea typeface="SimHei" pitchFamily="2" charset="-122"/>
              </a:rPr>
              <a:t>安永企業家獎</a:t>
            </a:r>
            <a:r>
              <a:rPr lang="zh-TW" altLang="en-US" sz="3200" dirty="0" smtClean="0">
                <a:ea typeface="SimHei" pitchFamily="2" charset="-122"/>
              </a:rPr>
              <a:t>－</a:t>
            </a:r>
            <a:r>
              <a:rPr lang="en-US" altLang="zh-TW" sz="3200" dirty="0" smtClean="0"/>
              <a:t>2011</a:t>
            </a:r>
            <a:r>
              <a:rPr lang="zh-TW" altLang="en-US" sz="3200" dirty="0">
                <a:ea typeface="SimHei" pitchFamily="2" charset="-122"/>
              </a:rPr>
              <a:t>年安永企業家</a:t>
            </a:r>
            <a:r>
              <a:rPr lang="zh-TW" altLang="en-US" sz="3200" dirty="0" smtClean="0">
                <a:ea typeface="SimHei" pitchFamily="2" charset="-122"/>
              </a:rPr>
              <a:t>獎年度得主</a:t>
            </a:r>
            <a:endParaRPr lang="zh-TW" altLang="en-US" sz="3200" dirty="0">
              <a:ea typeface="SimHei" pitchFamily="2" charset="-122"/>
            </a:endParaRPr>
          </a:p>
        </p:txBody>
      </p:sp>
      <p:sp>
        <p:nvSpPr>
          <p:cNvPr id="45" name="投影片編號版面配置區 1"/>
          <p:cNvSpPr txBox="1">
            <a:spLocks/>
          </p:cNvSpPr>
          <p:nvPr/>
        </p:nvSpPr>
        <p:spPr>
          <a:xfrm>
            <a:off x="484188" y="6381750"/>
            <a:ext cx="736600" cy="260350"/>
          </a:xfrm>
          <a:prstGeom prst="rect">
            <a:avLst/>
          </a:prstGeom>
        </p:spPr>
        <p:txBody>
          <a:bodyPr/>
          <a:lstStyle/>
          <a:p>
            <a:pPr>
              <a:defRPr/>
            </a:pPr>
            <a:endParaRPr kumimoji="1" lang="en-US" altLang="zh-TW" sz="1200" dirty="0">
              <a:latin typeface="+mn-lt"/>
              <a:ea typeface="新細明體" charset="-120"/>
            </a:endParaRPr>
          </a:p>
        </p:txBody>
      </p:sp>
      <p:sp>
        <p:nvSpPr>
          <p:cNvPr id="33798" name="文字方塊 4"/>
          <p:cNvSpPr txBox="1">
            <a:spLocks noChangeArrowheads="1"/>
          </p:cNvSpPr>
          <p:nvPr/>
        </p:nvSpPr>
        <p:spPr bwMode="auto">
          <a:xfrm>
            <a:off x="472663" y="1305202"/>
            <a:ext cx="3628778" cy="870891"/>
          </a:xfrm>
          <a:prstGeom prst="rect">
            <a:avLst/>
          </a:prstGeom>
          <a:noFill/>
          <a:ln w="9525">
            <a:noFill/>
            <a:miter lim="800000"/>
            <a:headEnd/>
            <a:tailEnd/>
          </a:ln>
        </p:spPr>
        <p:txBody>
          <a:bodyPr wrap="square" lIns="80147" tIns="40074" rIns="80147" bIns="40074">
            <a:spAutoFit/>
          </a:bodyPr>
          <a:lstStyle/>
          <a:p>
            <a:pPr marL="177800" indent="-177800">
              <a:spcAft>
                <a:spcPts val="438"/>
              </a:spcAft>
            </a:pPr>
            <a:r>
              <a:rPr lang="zh-TW" altLang="en-US" sz="3600" baseline="30000" dirty="0" smtClean="0">
                <a:latin typeface="SimHei" pitchFamily="2" charset="-122"/>
                <a:ea typeface="SimHei" pitchFamily="2" charset="-122"/>
              </a:rPr>
              <a:t>潘思亮 董事長</a:t>
            </a:r>
            <a:endParaRPr lang="en-US" altLang="zh-TW" sz="3600" baseline="30000" dirty="0" smtClean="0">
              <a:latin typeface="SimHei" pitchFamily="2" charset="-122"/>
              <a:ea typeface="SimHei" pitchFamily="2" charset="-122"/>
            </a:endParaRPr>
          </a:p>
          <a:p>
            <a:pPr marL="177800" indent="-177800">
              <a:spcAft>
                <a:spcPts val="438"/>
              </a:spcAft>
            </a:pPr>
            <a:r>
              <a:rPr lang="zh-TW" altLang="en-US" sz="3600" baseline="30000" dirty="0" smtClean="0">
                <a:latin typeface="SimHei" pitchFamily="2" charset="-122"/>
                <a:ea typeface="SimHei" pitchFamily="2" charset="-122"/>
              </a:rPr>
              <a:t>晶</a:t>
            </a:r>
            <a:r>
              <a:rPr lang="zh-TW" altLang="en-US" sz="3600" baseline="30000" dirty="0">
                <a:latin typeface="SimHei" pitchFamily="2" charset="-122"/>
                <a:ea typeface="SimHei" pitchFamily="2" charset="-122"/>
              </a:rPr>
              <a:t>華</a:t>
            </a:r>
            <a:r>
              <a:rPr lang="zh-TW" altLang="en-US" sz="3600" baseline="30000" dirty="0" smtClean="0">
                <a:latin typeface="SimHei" pitchFamily="2" charset="-122"/>
                <a:ea typeface="SimHei" pitchFamily="2" charset="-122"/>
              </a:rPr>
              <a:t>酒店</a:t>
            </a:r>
            <a:endParaRPr lang="zh-TW" altLang="en-US" sz="3600" baseline="30000" dirty="0">
              <a:latin typeface="EYInterstate" pitchFamily="2" charset="0"/>
              <a:ea typeface="SimHei" pitchFamily="2" charset="-122"/>
            </a:endParaRPr>
          </a:p>
        </p:txBody>
      </p:sp>
      <p:pic>
        <p:nvPicPr>
          <p:cNvPr id="22" name="圖片 21" descr="7173825243_826a356f21_o.jpg"/>
          <p:cNvPicPr>
            <a:picLocks noChangeAspect="1"/>
          </p:cNvPicPr>
          <p:nvPr/>
        </p:nvPicPr>
        <p:blipFill>
          <a:blip r:embed="rId3" cstate="print"/>
          <a:srcRect t="6388"/>
          <a:stretch>
            <a:fillRect/>
          </a:stretch>
        </p:blipFill>
        <p:spPr>
          <a:xfrm>
            <a:off x="-1" y="2425605"/>
            <a:ext cx="4595751" cy="3886803"/>
          </a:xfrm>
          <a:prstGeom prst="rect">
            <a:avLst/>
          </a:prstGeom>
        </p:spPr>
      </p:pic>
      <p:pic>
        <p:nvPicPr>
          <p:cNvPr id="2" name="圖片 1"/>
          <p:cNvPicPr>
            <a:picLocks noChangeAspect="1"/>
          </p:cNvPicPr>
          <p:nvPr/>
        </p:nvPicPr>
        <p:blipFill rotWithShape="1">
          <a:blip r:embed="rId4">
            <a:extLst>
              <a:ext uri="{28A0092B-C50C-407E-A947-70E740481C1C}">
                <a14:useLocalDpi xmlns:a14="http://schemas.microsoft.com/office/drawing/2010/main" val="0"/>
              </a:ext>
            </a:extLst>
          </a:blip>
          <a:srcRect l="13486" t="2804" r="17152" b="7722"/>
          <a:stretch/>
        </p:blipFill>
        <p:spPr>
          <a:xfrm>
            <a:off x="4595769" y="2425605"/>
            <a:ext cx="4548231" cy="3886802"/>
          </a:xfrm>
          <a:prstGeom prst="rect">
            <a:avLst/>
          </a:prstGeom>
        </p:spPr>
      </p:pic>
    </p:spTree>
    <p:extLst>
      <p:ext uri="{BB962C8B-B14F-4D97-AF65-F5344CB8AC3E}">
        <p14:creationId xmlns:p14="http://schemas.microsoft.com/office/powerpoint/2010/main" val="168430665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a:xfrm>
            <a:off x="2090044" y="1074475"/>
            <a:ext cx="6231506" cy="2713754"/>
          </a:xfrm>
        </p:spPr>
        <p:txBody>
          <a:bodyPr/>
          <a:lstStyle/>
          <a:p>
            <a:r>
              <a:rPr lang="zh-TW" altLang="en-US" sz="3200" dirty="0" smtClean="0">
                <a:latin typeface="SimHei" pitchFamily="2" charset="-122"/>
                <a:ea typeface="SimHei" pitchFamily="2" charset="-122"/>
                <a:cs typeface="Arial" charset="0"/>
              </a:rPr>
              <a:t>安永與眾不同之處</a:t>
            </a:r>
            <a:r>
              <a:rPr lang="en-US" altLang="zh-TW" sz="3200" dirty="0" smtClean="0">
                <a:solidFill>
                  <a:srgbClr val="FFC000"/>
                </a:solidFill>
                <a:latin typeface="EYInterstate" pitchFamily="2" charset="0"/>
                <a:ea typeface="SimHei" pitchFamily="2" charset="-122"/>
              </a:rPr>
              <a:t/>
            </a:r>
            <a:br>
              <a:rPr lang="en-US" altLang="zh-TW" sz="3200" dirty="0" smtClean="0">
                <a:solidFill>
                  <a:srgbClr val="FFC000"/>
                </a:solidFill>
                <a:latin typeface="EYInterstate" pitchFamily="2" charset="0"/>
                <a:ea typeface="SimHei" pitchFamily="2" charset="-122"/>
              </a:rPr>
            </a:br>
            <a:r>
              <a:rPr lang="zh-TW" altLang="en-US" sz="3200" dirty="0" smtClean="0">
                <a:solidFill>
                  <a:srgbClr val="FFC000"/>
                </a:solidFill>
                <a:latin typeface="EYInterstate" pitchFamily="2" charset="0"/>
                <a:ea typeface="SimHei" pitchFamily="2" charset="-122"/>
              </a:rPr>
              <a:t>獨一無二</a:t>
            </a:r>
            <a:r>
              <a:rPr lang="zh-TW" altLang="en-US" sz="3200" dirty="0">
                <a:solidFill>
                  <a:srgbClr val="FFC000"/>
                </a:solidFill>
                <a:latin typeface="EYInterstate" pitchFamily="2" charset="0"/>
                <a:ea typeface="SimHei" pitchFamily="2" charset="-122"/>
              </a:rPr>
              <a:t>的安永人文化</a:t>
            </a:r>
            <a:r>
              <a:rPr lang="en-US" altLang="zh-TW" sz="3200" dirty="0" smtClean="0">
                <a:solidFill>
                  <a:srgbClr val="FFC000"/>
                </a:solidFill>
                <a:latin typeface="EYInterstate" pitchFamily="2" charset="0"/>
                <a:ea typeface="SimHei" pitchFamily="2" charset="-122"/>
              </a:rPr>
              <a:t/>
            </a:r>
            <a:br>
              <a:rPr lang="en-US" altLang="zh-TW" sz="3200" dirty="0" smtClean="0">
                <a:solidFill>
                  <a:srgbClr val="FFC000"/>
                </a:solidFill>
                <a:latin typeface="EYInterstate" pitchFamily="2" charset="0"/>
                <a:ea typeface="SimHei" pitchFamily="2" charset="-122"/>
              </a:rPr>
            </a:br>
            <a:endParaRPr lang="en-US" sz="2600" dirty="0">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33839567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2"/>
          <p:cNvSpPr>
            <a:spLocks noChangeArrowheads="1"/>
          </p:cNvSpPr>
          <p:nvPr/>
        </p:nvSpPr>
        <p:spPr bwMode="auto">
          <a:xfrm>
            <a:off x="193353" y="216407"/>
            <a:ext cx="8221159" cy="850392"/>
          </a:xfrm>
          <a:prstGeom prst="rect">
            <a:avLst/>
          </a:prstGeom>
          <a:noFill/>
          <a:ln w="9525">
            <a:noFill/>
            <a:miter lim="800000"/>
            <a:headEnd/>
            <a:tailEnd/>
          </a:ln>
          <a:effectLst/>
        </p:spPr>
        <p:txBody>
          <a:bodyPr lIns="0" tIns="36000" rIns="0" bIns="0" anchor="ctr" anchorCtr="0"/>
          <a:lstStyle/>
          <a:p>
            <a:pPr>
              <a:lnSpc>
                <a:spcPct val="85000"/>
              </a:lnSpc>
            </a:pPr>
            <a:endParaRPr lang="en-US" altLang="zh-CN" sz="3200" b="1" dirty="0">
              <a:solidFill>
                <a:schemeClr val="bg2"/>
              </a:solidFill>
            </a:endParaRPr>
          </a:p>
        </p:txBody>
      </p:sp>
      <p:pic>
        <p:nvPicPr>
          <p:cNvPr id="2050" name="Picture 2" descr="C:\USERS\SELINA~1.ZHA\APPDATA\LOCAL\TEMP\wz17fa\14H04921_R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6577"/>
            <a:ext cx="9144000" cy="68214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5741" y="392259"/>
            <a:ext cx="4970949" cy="978729"/>
          </a:xfrm>
          <a:prstGeom prst="rect">
            <a:avLst/>
          </a:prstGeom>
          <a:noFill/>
        </p:spPr>
        <p:txBody>
          <a:bodyPr wrap="square" lIns="0" tIns="36576" rIns="0" bIns="0" rtlCol="0">
            <a:spAutoFit/>
          </a:bodyPr>
          <a:lstStyle/>
          <a:p>
            <a:pPr>
              <a:lnSpc>
                <a:spcPct val="85000"/>
              </a:lnSpc>
            </a:pPr>
            <a:r>
              <a:rPr lang="en-US" sz="3600" b="1" dirty="0">
                <a:solidFill>
                  <a:schemeClr val="tx2"/>
                </a:solidFill>
              </a:rPr>
              <a:t>Building your </a:t>
            </a:r>
            <a:r>
              <a:rPr lang="en-US" sz="3600" b="1" dirty="0" smtClean="0">
                <a:solidFill>
                  <a:schemeClr val="tx2"/>
                </a:solidFill>
              </a:rPr>
              <a:t>future</a:t>
            </a:r>
          </a:p>
          <a:p>
            <a:pPr>
              <a:lnSpc>
                <a:spcPct val="85000"/>
              </a:lnSpc>
            </a:pPr>
            <a:r>
              <a:rPr lang="zh-TW" altLang="en-US" sz="3600" b="1" dirty="0">
                <a:solidFill>
                  <a:schemeClr val="tx2"/>
                </a:solidFill>
                <a:latin typeface="SimHei" panose="02010609060101010101" pitchFamily="49" charset="-122"/>
                <a:ea typeface="SimHei" panose="02010609060101010101" pitchFamily="49" charset="-122"/>
              </a:rPr>
              <a:t>打造您的未來</a:t>
            </a:r>
            <a:r>
              <a:rPr lang="en-US" sz="3600" b="1" dirty="0" smtClean="0">
                <a:solidFill>
                  <a:schemeClr val="tx2"/>
                </a:solidFill>
                <a:latin typeface="SimHei" panose="02010609060101010101" pitchFamily="49" charset="-122"/>
                <a:ea typeface="SimHei" panose="02010609060101010101" pitchFamily="49" charset="-122"/>
              </a:rPr>
              <a:t> </a:t>
            </a:r>
            <a:endParaRPr lang="en-US" altLang="zh-CN" sz="3600" b="1" dirty="0">
              <a:solidFill>
                <a:schemeClr val="tx2"/>
              </a:solidFill>
              <a:latin typeface="SimHei" panose="02010609060101010101" pitchFamily="49" charset="-122"/>
              <a:ea typeface="SimHei" panose="02010609060101010101" pitchFamily="49" charset="-122"/>
            </a:endParaRPr>
          </a:p>
        </p:txBody>
      </p:sp>
      <p:sp>
        <p:nvSpPr>
          <p:cNvPr id="3" name="TextBox 2"/>
          <p:cNvSpPr txBox="1"/>
          <p:nvPr/>
        </p:nvSpPr>
        <p:spPr>
          <a:xfrm>
            <a:off x="385741" y="5862084"/>
            <a:ext cx="8372518" cy="529376"/>
          </a:xfrm>
          <a:prstGeom prst="rect">
            <a:avLst/>
          </a:prstGeom>
          <a:solidFill>
            <a:srgbClr val="FFC000"/>
          </a:solidFill>
        </p:spPr>
        <p:txBody>
          <a:bodyPr wrap="square" lIns="0" tIns="36576" rIns="0" bIns="0" rtlCol="0">
            <a:spAutoFit/>
          </a:bodyPr>
          <a:lstStyle/>
          <a:p>
            <a:r>
              <a:rPr lang="en-GB" sz="3200" b="1" dirty="0" smtClean="0">
                <a:solidFill>
                  <a:srgbClr val="333333"/>
                </a:solidFill>
              </a:rPr>
              <a:t> </a:t>
            </a:r>
            <a:r>
              <a:rPr lang="zh-TW" altLang="en-US" sz="3200" b="1" dirty="0" smtClean="0">
                <a:solidFill>
                  <a:srgbClr val="333333"/>
                </a:solidFill>
                <a:latin typeface="SimHei" panose="02010609060101010101" pitchFamily="49" charset="-122"/>
                <a:ea typeface="SimHei" panose="02010609060101010101" pitchFamily="49" charset="-122"/>
              </a:rPr>
              <a:t>安永學習發展架構</a:t>
            </a:r>
            <a:r>
              <a:rPr lang="en-US" altLang="zh-TW" sz="3200" b="1" dirty="0" smtClean="0">
                <a:solidFill>
                  <a:srgbClr val="333333"/>
                </a:solidFill>
                <a:latin typeface="SimHei" panose="02010609060101010101" pitchFamily="49" charset="-122"/>
                <a:ea typeface="SimHei" panose="02010609060101010101" pitchFamily="49" charset="-122"/>
              </a:rPr>
              <a:t>(</a:t>
            </a:r>
            <a:r>
              <a:rPr lang="en-US" altLang="zh-TW" sz="3200" b="1" dirty="0" smtClean="0">
                <a:solidFill>
                  <a:srgbClr val="333333"/>
                </a:solidFill>
                <a:latin typeface="EYInterstate" panose="02000503020000020004" pitchFamily="2" charset="0"/>
                <a:ea typeface="SimHei" panose="02010609060101010101" pitchFamily="49" charset="-122"/>
              </a:rPr>
              <a:t>EYU</a:t>
            </a:r>
            <a:r>
              <a:rPr lang="en-US" altLang="zh-TW" sz="3200" b="1" dirty="0" smtClean="0">
                <a:solidFill>
                  <a:srgbClr val="333333"/>
                </a:solidFill>
                <a:latin typeface="SimHei" panose="02010609060101010101" pitchFamily="49" charset="-122"/>
                <a:ea typeface="SimHei" panose="02010609060101010101" pitchFamily="49" charset="-122"/>
              </a:rPr>
              <a:t>)</a:t>
            </a:r>
            <a:r>
              <a:rPr lang="zh-TW" altLang="en-US" sz="3200" b="1" dirty="0" smtClean="0">
                <a:solidFill>
                  <a:srgbClr val="333333"/>
                </a:solidFill>
                <a:latin typeface="SimHei" panose="02010609060101010101" pitchFamily="49" charset="-122"/>
                <a:ea typeface="SimHei" panose="02010609060101010101" pitchFamily="49" charset="-122"/>
              </a:rPr>
              <a:t>協助您的職涯發展</a:t>
            </a:r>
            <a:endParaRPr lang="en-US" altLang="zh-CN" sz="3200" b="1" dirty="0">
              <a:solidFill>
                <a:srgbClr val="333333"/>
              </a:solidFill>
              <a:latin typeface="SimHei" panose="02010609060101010101" pitchFamily="49" charset="-122"/>
              <a:ea typeface="SimHei" panose="02010609060101010101" pitchFamily="49" charset="-122"/>
              <a:cs typeface="Arial" pitchFamily="34" charset="0"/>
            </a:endParaRPr>
          </a:p>
        </p:txBody>
      </p:sp>
    </p:spTree>
    <p:extLst>
      <p:ext uri="{BB962C8B-B14F-4D97-AF65-F5344CB8AC3E}">
        <p14:creationId xmlns:p14="http://schemas.microsoft.com/office/powerpoint/2010/main" val="36320340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1"/>
          <p:cNvGrpSpPr/>
          <p:nvPr/>
        </p:nvGrpSpPr>
        <p:grpSpPr>
          <a:xfrm>
            <a:off x="381000" y="1143000"/>
            <a:ext cx="8610600" cy="4806744"/>
            <a:chOff x="457200" y="870204"/>
            <a:chExt cx="8610600" cy="4806744"/>
          </a:xfrm>
        </p:grpSpPr>
        <p:pic>
          <p:nvPicPr>
            <p:cNvPr id="5" name="Picture 4" descr="EYU_model_2010.emf"/>
            <p:cNvPicPr>
              <a:picLocks noChangeAspect="1"/>
            </p:cNvPicPr>
            <p:nvPr/>
          </p:nvPicPr>
          <p:blipFill>
            <a:blip r:embed="rId2" cstate="print"/>
            <a:stretch>
              <a:fillRect/>
            </a:stretch>
          </p:blipFill>
          <p:spPr>
            <a:xfrm>
              <a:off x="3352800" y="870204"/>
              <a:ext cx="3048000" cy="3009570"/>
            </a:xfrm>
            <a:prstGeom prst="rect">
              <a:avLst/>
            </a:prstGeom>
          </p:spPr>
        </p:pic>
        <p:sp>
          <p:nvSpPr>
            <p:cNvPr id="6" name="Text Box 4"/>
            <p:cNvSpPr txBox="1">
              <a:spLocks noChangeArrowheads="1"/>
            </p:cNvSpPr>
            <p:nvPr/>
          </p:nvSpPr>
          <p:spPr bwMode="auto">
            <a:xfrm>
              <a:off x="457200" y="946404"/>
              <a:ext cx="2438400" cy="1409748"/>
            </a:xfrm>
            <a:prstGeom prst="wedgeRoundRectCallout">
              <a:avLst>
                <a:gd name="adj1" fmla="val 62289"/>
                <a:gd name="adj2" fmla="val 30506"/>
                <a:gd name="adj3" fmla="val 16667"/>
              </a:avLst>
            </a:prstGeom>
            <a:solidFill>
              <a:srgbClr val="FFC000"/>
            </a:solidFill>
            <a:ln w="19050">
              <a:solidFill>
                <a:schemeClr val="tx1"/>
              </a:solidFill>
              <a:miter lim="800000"/>
              <a:headEnd/>
              <a:tailEnd/>
            </a:ln>
          </p:spPr>
          <p:txBody>
            <a:bodyPr wrap="square">
              <a:spAutoFit/>
            </a:bodyPr>
            <a:lstStyle/>
            <a:p>
              <a:pPr marL="342900" indent="-342900">
                <a:lnSpc>
                  <a:spcPct val="120000"/>
                </a:lnSpc>
                <a:buClr>
                  <a:srgbClr val="E52E1B"/>
                </a:buClr>
              </a:pPr>
              <a:r>
                <a:rPr lang="zh-TW" altLang="en-US" sz="1600" b="1" u="sng" dirty="0" smtClean="0">
                  <a:solidFill>
                    <a:schemeClr val="bg1"/>
                  </a:solidFill>
                  <a:latin typeface="EYInterstate" pitchFamily="2" charset="0"/>
                  <a:ea typeface="SimHei" pitchFamily="2" charset="-122"/>
                  <a:cs typeface="Arial" pitchFamily="34" charset="0"/>
                </a:rPr>
                <a:t>學習</a:t>
              </a:r>
              <a:r>
                <a:rPr lang="en-US" altLang="zh-TW" sz="1600" b="1" u="sng" dirty="0" smtClean="0">
                  <a:solidFill>
                    <a:schemeClr val="bg1"/>
                  </a:solidFill>
                  <a:latin typeface="EYInterstate" pitchFamily="2" charset="0"/>
                  <a:ea typeface="SimHei" pitchFamily="2" charset="-122"/>
                  <a:cs typeface="Arial" pitchFamily="34" charset="0"/>
                </a:rPr>
                <a:t> (</a:t>
              </a:r>
              <a:r>
                <a:rPr lang="en-GB" altLang="zh-CN" sz="1600" b="1" u="sng" dirty="0" smtClean="0">
                  <a:solidFill>
                    <a:schemeClr val="bg1"/>
                  </a:solidFill>
                  <a:latin typeface="EYInterstate" pitchFamily="2" charset="0"/>
                  <a:ea typeface="SimHei" pitchFamily="2" charset="-122"/>
                  <a:cs typeface="Arial" pitchFamily="34" charset="0"/>
                </a:rPr>
                <a:t>Learning</a:t>
              </a:r>
              <a:r>
                <a:rPr lang="en-US" altLang="zh-TW" sz="1600" b="1" u="sng" dirty="0" smtClean="0">
                  <a:solidFill>
                    <a:schemeClr val="bg1"/>
                  </a:solidFill>
                  <a:latin typeface="EYInterstate" pitchFamily="2" charset="0"/>
                  <a:ea typeface="SimHei" pitchFamily="2" charset="-122"/>
                  <a:cs typeface="Arial" pitchFamily="34" charset="0"/>
                </a:rPr>
                <a:t>)</a:t>
              </a:r>
              <a:endParaRPr lang="en-GB" altLang="zh-CN" sz="1600" b="1" u="sng" dirty="0">
                <a:solidFill>
                  <a:schemeClr val="bg1"/>
                </a:solidFill>
                <a:latin typeface="EYInterstate" pitchFamily="2" charset="0"/>
                <a:ea typeface="SimHei" pitchFamily="2" charset="-122"/>
                <a:cs typeface="Arial" pitchFamily="34" charset="0"/>
              </a:endParaRPr>
            </a:p>
            <a:p>
              <a:pPr marL="342900" indent="-342900">
                <a:lnSpc>
                  <a:spcPct val="120000"/>
                </a:lnSpc>
                <a:buClr>
                  <a:srgbClr val="FFD200"/>
                </a:buClr>
                <a:buSzPct val="75000"/>
                <a:buFont typeface="Arial" charset="0"/>
                <a:buChar char="►"/>
              </a:pPr>
              <a:r>
                <a:rPr lang="zh-TW" altLang="en-US" sz="1600" b="0" dirty="0" smtClean="0">
                  <a:solidFill>
                    <a:schemeClr val="tx2"/>
                  </a:solidFill>
                  <a:latin typeface="EYInterstate" pitchFamily="2" charset="0"/>
                  <a:ea typeface="SimHei" pitchFamily="2" charset="-122"/>
                  <a:cs typeface="Arial" pitchFamily="34" charset="0"/>
                </a:rPr>
                <a:t>清楚定義學習地圖</a:t>
              </a:r>
              <a:endParaRPr lang="en-US" altLang="zh-CN" sz="1600" b="0" dirty="0" smtClean="0">
                <a:solidFill>
                  <a:schemeClr val="tx2"/>
                </a:solidFill>
                <a:latin typeface="EYInterstate" pitchFamily="2" charset="0"/>
                <a:ea typeface="SimHei" pitchFamily="2" charset="-122"/>
                <a:cs typeface="Arial" pitchFamily="34" charset="0"/>
              </a:endParaRPr>
            </a:p>
            <a:p>
              <a:pPr marL="342900" indent="-342900">
                <a:lnSpc>
                  <a:spcPct val="120000"/>
                </a:lnSpc>
                <a:buClr>
                  <a:srgbClr val="FFD200"/>
                </a:buClr>
                <a:buSzPct val="75000"/>
                <a:buFont typeface="Arial" charset="0"/>
                <a:buChar char="►"/>
              </a:pPr>
              <a:r>
                <a:rPr lang="zh-TW" altLang="en-US" sz="1600" b="0" dirty="0" smtClean="0">
                  <a:solidFill>
                    <a:schemeClr val="bg1"/>
                  </a:solidFill>
                  <a:latin typeface="EYInterstate" pitchFamily="2" charset="0"/>
                  <a:ea typeface="SimHei" pitchFamily="2" charset="-122"/>
                  <a:cs typeface="Arial" pitchFamily="34" charset="0"/>
                </a:rPr>
                <a:t>最好的課程</a:t>
              </a:r>
              <a:endParaRPr lang="en-US" altLang="zh-TW" sz="1600" b="0" dirty="0" smtClean="0">
                <a:solidFill>
                  <a:schemeClr val="bg1"/>
                </a:solidFill>
                <a:latin typeface="EYInterstate" pitchFamily="2" charset="0"/>
                <a:ea typeface="SimHei" pitchFamily="2" charset="-122"/>
                <a:cs typeface="Arial" pitchFamily="34" charset="0"/>
              </a:endParaRPr>
            </a:p>
            <a:p>
              <a:pPr marL="342900" indent="-342900">
                <a:lnSpc>
                  <a:spcPct val="120000"/>
                </a:lnSpc>
                <a:buClr>
                  <a:srgbClr val="FFD200"/>
                </a:buClr>
                <a:buSzPct val="75000"/>
                <a:buFont typeface="Arial" charset="0"/>
                <a:buChar char="►"/>
              </a:pPr>
              <a:r>
                <a:rPr lang="zh-TW" altLang="en-US" sz="1600" b="0" dirty="0" smtClean="0">
                  <a:solidFill>
                    <a:schemeClr val="tx2"/>
                  </a:solidFill>
                  <a:latin typeface="EYInterstate" pitchFamily="2" charset="0"/>
                  <a:ea typeface="SimHei" pitchFamily="2" charset="-122"/>
                  <a:cs typeface="Arial" pitchFamily="34" charset="0"/>
                </a:rPr>
                <a:t>提供先進的設備</a:t>
              </a:r>
              <a:endParaRPr lang="en-US" altLang="zh-CN" sz="1600" b="0" dirty="0" smtClean="0">
                <a:solidFill>
                  <a:schemeClr val="tx2"/>
                </a:solidFill>
                <a:latin typeface="EYInterstate" pitchFamily="2" charset="0"/>
                <a:ea typeface="SimHei" pitchFamily="2" charset="-122"/>
                <a:cs typeface="Arial" pitchFamily="34" charset="0"/>
              </a:endParaRPr>
            </a:p>
          </p:txBody>
        </p:sp>
        <p:sp>
          <p:nvSpPr>
            <p:cNvPr id="7" name="Text Box 4"/>
            <p:cNvSpPr txBox="1">
              <a:spLocks noChangeArrowheads="1"/>
            </p:cNvSpPr>
            <p:nvPr/>
          </p:nvSpPr>
          <p:spPr bwMode="auto">
            <a:xfrm>
              <a:off x="6248400" y="3003804"/>
              <a:ext cx="2819400" cy="2063544"/>
            </a:xfrm>
            <a:prstGeom prst="wedgeRoundRectCallout">
              <a:avLst>
                <a:gd name="adj1" fmla="val -34076"/>
                <a:gd name="adj2" fmla="val -66085"/>
                <a:gd name="adj3" fmla="val 16667"/>
              </a:avLst>
            </a:prstGeom>
            <a:solidFill>
              <a:schemeClr val="bg1">
                <a:lumMod val="60000"/>
                <a:lumOff val="40000"/>
              </a:schemeClr>
            </a:solidFill>
            <a:ln w="19050">
              <a:solidFill>
                <a:srgbClr val="FFD200"/>
              </a:solidFill>
              <a:miter lim="800000"/>
              <a:headEnd/>
              <a:tailEnd/>
            </a:ln>
          </p:spPr>
          <p:txBody>
            <a:bodyPr wrap="square">
              <a:spAutoFit/>
            </a:bodyPr>
            <a:lstStyle/>
            <a:p>
              <a:pPr marL="342900" indent="-342900">
                <a:lnSpc>
                  <a:spcPct val="120000"/>
                </a:lnSpc>
                <a:buClr>
                  <a:srgbClr val="FFD200"/>
                </a:buClr>
                <a:buSzPct val="75000"/>
                <a:buFont typeface="Arial" charset="0"/>
                <a:buNone/>
              </a:pPr>
              <a:r>
                <a:rPr lang="zh-TW" altLang="en-US" sz="1600" b="1" u="sng" dirty="0" smtClean="0">
                  <a:solidFill>
                    <a:srgbClr val="FFC000"/>
                  </a:solidFill>
                  <a:latin typeface="EYInterstate" pitchFamily="2" charset="0"/>
                  <a:ea typeface="SimHei" pitchFamily="2" charset="-122"/>
                  <a:cs typeface="Arial" pitchFamily="34" charset="0"/>
                </a:rPr>
                <a:t>經驗 </a:t>
              </a:r>
              <a:r>
                <a:rPr lang="en-US" altLang="zh-TW" sz="1600" b="1" u="sng" dirty="0" smtClean="0">
                  <a:solidFill>
                    <a:srgbClr val="FFC000"/>
                  </a:solidFill>
                  <a:latin typeface="EYInterstate" pitchFamily="2" charset="0"/>
                  <a:ea typeface="SimHei" pitchFamily="2" charset="-122"/>
                  <a:cs typeface="Arial" pitchFamily="34" charset="0"/>
                </a:rPr>
                <a:t>(</a:t>
              </a:r>
              <a:r>
                <a:rPr lang="en-US" altLang="zh-CN" sz="1600" b="1" u="sng" dirty="0" smtClean="0">
                  <a:solidFill>
                    <a:srgbClr val="FFC000"/>
                  </a:solidFill>
                  <a:latin typeface="EYInterstate" pitchFamily="2" charset="0"/>
                  <a:ea typeface="SimHei" pitchFamily="2" charset="-122"/>
                  <a:cs typeface="Arial" pitchFamily="34" charset="0"/>
                </a:rPr>
                <a:t>Experience</a:t>
              </a:r>
              <a:r>
                <a:rPr lang="en-US" altLang="zh-TW" sz="1600" b="1" u="sng" dirty="0" smtClean="0">
                  <a:solidFill>
                    <a:srgbClr val="FFC000"/>
                  </a:solidFill>
                  <a:latin typeface="EYInterstate" pitchFamily="2" charset="0"/>
                  <a:ea typeface="SimHei" pitchFamily="2" charset="-122"/>
                  <a:cs typeface="Arial" pitchFamily="34" charset="0"/>
                </a:rPr>
                <a:t>)</a:t>
              </a:r>
              <a:endParaRPr lang="en-US" altLang="zh-CN" sz="1600" b="1" u="sng" dirty="0" smtClean="0">
                <a:solidFill>
                  <a:srgbClr val="FFC000"/>
                </a:solidFill>
                <a:latin typeface="EYInterstate" pitchFamily="2" charset="0"/>
                <a:ea typeface="SimHei" pitchFamily="2" charset="-122"/>
                <a:cs typeface="Arial" pitchFamily="34" charset="0"/>
              </a:endParaRPr>
            </a:p>
            <a:p>
              <a:pPr marL="342900" indent="-342900">
                <a:lnSpc>
                  <a:spcPct val="120000"/>
                </a:lnSpc>
                <a:buClr>
                  <a:srgbClr val="FFD200"/>
                </a:buClr>
                <a:buSzPct val="75000"/>
                <a:buFont typeface="Arial" charset="0"/>
                <a:buChar char="►"/>
              </a:pPr>
              <a:r>
                <a:rPr lang="zh-TW" altLang="en-US" sz="1600" b="0" dirty="0" smtClean="0">
                  <a:solidFill>
                    <a:srgbClr val="FFC000"/>
                  </a:solidFill>
                  <a:latin typeface="EYInterstate" pitchFamily="2" charset="0"/>
                  <a:ea typeface="SimHei" pitchFamily="2" charset="-122"/>
                  <a:cs typeface="Arial" pitchFamily="34" charset="0"/>
                </a:rPr>
                <a:t>策略性的工作安排</a:t>
              </a:r>
              <a:endParaRPr lang="en-GB" altLang="zh-CN" sz="1600" b="0" dirty="0" smtClean="0">
                <a:solidFill>
                  <a:srgbClr val="FFC000"/>
                </a:solidFill>
                <a:latin typeface="EYInterstate" pitchFamily="2" charset="0"/>
                <a:ea typeface="SimHei" pitchFamily="2" charset="-122"/>
                <a:cs typeface="Arial" pitchFamily="34" charset="0"/>
              </a:endParaRPr>
            </a:p>
            <a:p>
              <a:pPr marL="342900" indent="-342900">
                <a:lnSpc>
                  <a:spcPct val="120000"/>
                </a:lnSpc>
                <a:buClr>
                  <a:srgbClr val="FFD200"/>
                </a:buClr>
                <a:buSzPct val="75000"/>
                <a:buFont typeface="Arial" charset="0"/>
                <a:buChar char="►"/>
              </a:pPr>
              <a:r>
                <a:rPr lang="zh-TW" altLang="en-US" sz="1600" b="0" dirty="0" smtClean="0">
                  <a:solidFill>
                    <a:schemeClr val="tx2"/>
                  </a:solidFill>
                  <a:latin typeface="EYInterstate" pitchFamily="2" charset="0"/>
                  <a:ea typeface="SimHei" pitchFamily="2" charset="-122"/>
                  <a:cs typeface="Arial" pitchFamily="34" charset="0"/>
                </a:rPr>
                <a:t>擬定協助你成為未來領袖的經驗地圖</a:t>
              </a:r>
              <a:endParaRPr lang="en-GB" altLang="zh-CN" sz="1600" b="0" dirty="0" smtClean="0">
                <a:solidFill>
                  <a:schemeClr val="tx2"/>
                </a:solidFill>
                <a:latin typeface="EYInterstate" pitchFamily="2" charset="0"/>
                <a:ea typeface="SimHei" pitchFamily="2" charset="-122"/>
                <a:cs typeface="Arial" pitchFamily="34" charset="0"/>
              </a:endParaRPr>
            </a:p>
            <a:p>
              <a:pPr marL="342900" indent="-342900">
                <a:lnSpc>
                  <a:spcPct val="120000"/>
                </a:lnSpc>
                <a:buClr>
                  <a:srgbClr val="FFD200"/>
                </a:buClr>
                <a:buSzPct val="75000"/>
                <a:buFont typeface="Arial" charset="0"/>
                <a:buChar char="►"/>
              </a:pPr>
              <a:r>
                <a:rPr lang="zh-TW" altLang="en-US" sz="1600" b="0" dirty="0" smtClean="0">
                  <a:solidFill>
                    <a:srgbClr val="FFC000"/>
                  </a:solidFill>
                  <a:latin typeface="EYInterstate" pitchFamily="2" charset="0"/>
                  <a:ea typeface="SimHei" pitchFamily="2" charset="-122"/>
                  <a:cs typeface="Arial" pitchFamily="34" charset="0"/>
                </a:rPr>
                <a:t>全球交換計畫 </a:t>
              </a:r>
              <a:r>
                <a:rPr lang="en-US" altLang="zh-TW" sz="1600" b="0" dirty="0" smtClean="0">
                  <a:solidFill>
                    <a:srgbClr val="FFC000"/>
                  </a:solidFill>
                  <a:latin typeface="EYInterstate" pitchFamily="2" charset="0"/>
                  <a:ea typeface="SimHei" pitchFamily="2" charset="-122"/>
                  <a:cs typeface="Arial" pitchFamily="34" charset="0"/>
                </a:rPr>
                <a:t>(Global Exchange Program)</a:t>
              </a:r>
              <a:endParaRPr lang="en-US" altLang="zh-CN" sz="1600" b="0" dirty="0">
                <a:solidFill>
                  <a:srgbClr val="FFC000"/>
                </a:solidFill>
                <a:latin typeface="EYInterstate" pitchFamily="2" charset="0"/>
                <a:ea typeface="SimHei" pitchFamily="2" charset="-122"/>
                <a:cs typeface="Arial" pitchFamily="34" charset="0"/>
              </a:endParaRPr>
            </a:p>
          </p:txBody>
        </p:sp>
        <p:sp>
          <p:nvSpPr>
            <p:cNvPr id="8" name="Text Box 4"/>
            <p:cNvSpPr txBox="1">
              <a:spLocks noChangeArrowheads="1"/>
            </p:cNvSpPr>
            <p:nvPr/>
          </p:nvSpPr>
          <p:spPr bwMode="auto">
            <a:xfrm>
              <a:off x="990600" y="3613404"/>
              <a:ext cx="2895600" cy="2063544"/>
            </a:xfrm>
            <a:prstGeom prst="wedgeRoundRectCallout">
              <a:avLst>
                <a:gd name="adj1" fmla="val 61619"/>
                <a:gd name="adj2" fmla="val -34596"/>
                <a:gd name="adj3" fmla="val 16667"/>
              </a:avLst>
            </a:prstGeom>
            <a:solidFill>
              <a:srgbClr val="B4B4B4"/>
            </a:solidFill>
            <a:ln w="19050">
              <a:solidFill>
                <a:srgbClr val="B4B4B4"/>
              </a:solidFill>
              <a:miter lim="800000"/>
              <a:headEnd/>
              <a:tailEnd/>
            </a:ln>
          </p:spPr>
          <p:txBody>
            <a:bodyPr wrap="square">
              <a:spAutoFit/>
            </a:bodyPr>
            <a:lstStyle/>
            <a:p>
              <a:pPr marL="342900" indent="-342900">
                <a:lnSpc>
                  <a:spcPct val="120000"/>
                </a:lnSpc>
                <a:buClr>
                  <a:srgbClr val="E52E1B"/>
                </a:buClr>
                <a:buFont typeface="Wingdings" pitchFamily="2" charset="2"/>
                <a:buNone/>
              </a:pPr>
              <a:r>
                <a:rPr lang="zh-TW" altLang="en-US" sz="1600" b="1" u="sng" dirty="0" smtClean="0">
                  <a:latin typeface="EYInterstate" pitchFamily="2" charset="0"/>
                  <a:ea typeface="SimHei" pitchFamily="2" charset="-122"/>
                  <a:cs typeface="Arial" pitchFamily="34" charset="0"/>
                </a:rPr>
                <a:t>指導 </a:t>
              </a:r>
              <a:r>
                <a:rPr lang="en-US" altLang="zh-TW" sz="1600" b="1" u="sng" dirty="0" smtClean="0">
                  <a:latin typeface="EYInterstate" pitchFamily="2" charset="0"/>
                  <a:ea typeface="SimHei" pitchFamily="2" charset="-122"/>
                  <a:cs typeface="Arial" pitchFamily="34" charset="0"/>
                </a:rPr>
                <a:t>(</a:t>
              </a:r>
              <a:r>
                <a:rPr lang="en-US" altLang="zh-CN" sz="1600" b="1" u="sng" dirty="0" smtClean="0">
                  <a:latin typeface="EYInterstate" pitchFamily="2" charset="0"/>
                  <a:ea typeface="SimHei" pitchFamily="2" charset="-122"/>
                  <a:cs typeface="Arial" pitchFamily="34" charset="0"/>
                </a:rPr>
                <a:t>Coaching</a:t>
              </a:r>
              <a:r>
                <a:rPr lang="en-US" altLang="zh-TW" sz="1600" b="1" u="sng" dirty="0" smtClean="0">
                  <a:latin typeface="EYInterstate" pitchFamily="2" charset="0"/>
                  <a:ea typeface="SimHei" pitchFamily="2" charset="-122"/>
                  <a:cs typeface="Arial" pitchFamily="34" charset="0"/>
                </a:rPr>
                <a:t>)</a:t>
              </a:r>
              <a:endParaRPr lang="en-US" altLang="zh-CN" sz="1600" b="1" u="sng" dirty="0" smtClean="0">
                <a:latin typeface="EYInterstate" pitchFamily="2" charset="0"/>
                <a:ea typeface="SimHei" pitchFamily="2" charset="-122"/>
                <a:cs typeface="Arial" pitchFamily="34" charset="0"/>
              </a:endParaRPr>
            </a:p>
            <a:p>
              <a:pPr marL="342900" indent="-342900">
                <a:lnSpc>
                  <a:spcPct val="120000"/>
                </a:lnSpc>
                <a:buClr>
                  <a:srgbClr val="FFD200"/>
                </a:buClr>
                <a:buSzPct val="75000"/>
                <a:buFont typeface="Arial" charset="0"/>
                <a:buChar char="►"/>
              </a:pPr>
              <a:r>
                <a:rPr lang="zh-TW" altLang="en-US" sz="1600" b="0" dirty="0" smtClean="0">
                  <a:solidFill>
                    <a:schemeClr val="tx2"/>
                  </a:solidFill>
                  <a:latin typeface="EYInterstate" pitchFamily="2" charset="0"/>
                  <a:ea typeface="SimHei" pitchFamily="2" charset="-122"/>
                  <a:cs typeface="Arial" pitchFamily="34" charset="0"/>
                </a:rPr>
                <a:t>績效管理與發展</a:t>
              </a:r>
              <a:endParaRPr lang="en-US" altLang="zh-CN" sz="1600" b="0" dirty="0" smtClean="0">
                <a:solidFill>
                  <a:schemeClr val="tx2"/>
                </a:solidFill>
                <a:latin typeface="EYInterstate" pitchFamily="2" charset="0"/>
                <a:ea typeface="SimHei" pitchFamily="2" charset="-122"/>
                <a:cs typeface="Arial" pitchFamily="34" charset="0"/>
              </a:endParaRPr>
            </a:p>
            <a:p>
              <a:pPr marL="342900" indent="-342900">
                <a:lnSpc>
                  <a:spcPct val="120000"/>
                </a:lnSpc>
                <a:buClr>
                  <a:srgbClr val="FFD200"/>
                </a:buClr>
                <a:buSzPct val="75000"/>
                <a:buFont typeface="Arial" charset="0"/>
                <a:buChar char="►"/>
              </a:pPr>
              <a:r>
                <a:rPr lang="zh-TW" altLang="en-US" sz="1600" b="0" dirty="0" smtClean="0">
                  <a:latin typeface="EYInterstate" pitchFamily="2" charset="0"/>
                  <a:ea typeface="SimHei" pitchFamily="2" charset="-122"/>
                  <a:cs typeface="Arial" pitchFamily="34" charset="0"/>
                </a:rPr>
                <a:t>參與各項專案後的正式書面回饋</a:t>
              </a:r>
              <a:endParaRPr lang="en-US" altLang="zh-CN" sz="1600" b="0" dirty="0" smtClean="0">
                <a:latin typeface="EYInterstate" pitchFamily="2" charset="0"/>
                <a:ea typeface="SimHei" pitchFamily="2" charset="-122"/>
                <a:cs typeface="Arial" pitchFamily="34" charset="0"/>
              </a:endParaRPr>
            </a:p>
            <a:p>
              <a:pPr marL="342900" indent="-342900">
                <a:lnSpc>
                  <a:spcPct val="120000"/>
                </a:lnSpc>
                <a:buClr>
                  <a:srgbClr val="FFD200"/>
                </a:buClr>
                <a:buSzPct val="75000"/>
                <a:buFont typeface="Arial" charset="0"/>
                <a:buChar char="►"/>
              </a:pPr>
              <a:r>
                <a:rPr lang="zh-TW" altLang="en-US" sz="1600" b="0" dirty="0" smtClean="0">
                  <a:solidFill>
                    <a:schemeClr val="tx2"/>
                  </a:solidFill>
                  <a:latin typeface="EYInterstate" pitchFamily="2" charset="0"/>
                  <a:ea typeface="SimHei" pitchFamily="2" charset="-122"/>
                  <a:cs typeface="Arial" pitchFamily="34" charset="0"/>
                </a:rPr>
                <a:t>資深專業同仁在工作品質上的教導與諮詢</a:t>
              </a:r>
              <a:endParaRPr lang="zh-CN" altLang="en-US" sz="1600" b="0" dirty="0">
                <a:solidFill>
                  <a:schemeClr val="tx2"/>
                </a:solidFill>
                <a:latin typeface="EYInterstate" pitchFamily="2" charset="0"/>
                <a:ea typeface="SimHei" pitchFamily="2" charset="-122"/>
                <a:cs typeface="Arial" pitchFamily="34" charset="0"/>
              </a:endParaRPr>
            </a:p>
          </p:txBody>
        </p:sp>
      </p:grpSp>
      <p:sp>
        <p:nvSpPr>
          <p:cNvPr id="11" name="Rectangle 5"/>
          <p:cNvSpPr>
            <a:spLocks noGrp="1" noChangeArrowheads="1"/>
          </p:cNvSpPr>
          <p:nvPr>
            <p:ph type="title"/>
          </p:nvPr>
        </p:nvSpPr>
        <p:spPr bwMode="black">
          <a:xfrm>
            <a:off x="457200" y="103187"/>
            <a:ext cx="8323262" cy="735013"/>
          </a:xfrm>
        </p:spPr>
        <p:txBody>
          <a:bodyPr anchor="ctr"/>
          <a:lstStyle/>
          <a:p>
            <a:r>
              <a:rPr lang="zh-TW" altLang="en-US" dirty="0" smtClean="0">
                <a:solidFill>
                  <a:schemeClr val="tx1">
                    <a:lumMod val="65000"/>
                    <a:lumOff val="35000"/>
                  </a:schemeClr>
                </a:solidFill>
                <a:latin typeface="SimHei" pitchFamily="2" charset="-122"/>
                <a:ea typeface="SimHei" pitchFamily="2" charset="-122"/>
              </a:rPr>
              <a:t>務實有效的學習發展架構</a:t>
            </a:r>
            <a:r>
              <a:rPr lang="zh-TW" altLang="en-US" dirty="0" smtClean="0">
                <a:solidFill>
                  <a:schemeClr val="tx1">
                    <a:lumMod val="65000"/>
                    <a:lumOff val="35000"/>
                  </a:schemeClr>
                </a:solidFill>
                <a:latin typeface="+mn-ea"/>
                <a:ea typeface="+mn-ea"/>
              </a:rPr>
              <a:t> </a:t>
            </a:r>
            <a:r>
              <a:rPr lang="en-US" altLang="zh-TW" dirty="0" smtClean="0">
                <a:solidFill>
                  <a:schemeClr val="tx1">
                    <a:lumMod val="65000"/>
                    <a:lumOff val="35000"/>
                  </a:schemeClr>
                </a:solidFill>
                <a:latin typeface="+mn-ea"/>
                <a:ea typeface="+mn-ea"/>
                <a:cs typeface="Arial" pitchFamily="34" charset="0"/>
              </a:rPr>
              <a:t>- </a:t>
            </a:r>
            <a:r>
              <a:rPr lang="en-US" altLang="zh-TW" dirty="0" smtClean="0">
                <a:solidFill>
                  <a:schemeClr val="tx1">
                    <a:lumMod val="65000"/>
                    <a:lumOff val="35000"/>
                  </a:schemeClr>
                </a:solidFill>
                <a:latin typeface="Arial" pitchFamily="34" charset="0"/>
                <a:ea typeface="+mn-ea"/>
                <a:cs typeface="Arial" pitchFamily="34" charset="0"/>
              </a:rPr>
              <a:t>EYU</a:t>
            </a:r>
            <a:endParaRPr lang="en-US" altLang="zh-CN" dirty="0" smtClean="0">
              <a:latin typeface="Arial" pitchFamily="34" charset="0"/>
              <a:ea typeface="+mn-ea"/>
              <a:cs typeface="Arial" pitchFamily="34" charset="0"/>
            </a:endParaRPr>
          </a:p>
        </p:txBody>
      </p:sp>
    </p:spTree>
    <p:extLst>
      <p:ext uri="{BB962C8B-B14F-4D97-AF65-F5344CB8AC3E}">
        <p14:creationId xmlns:p14="http://schemas.microsoft.com/office/powerpoint/2010/main" val="6814272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52138" y="1"/>
            <a:ext cx="2819400" cy="4773879"/>
            <a:chOff x="152138" y="0"/>
            <a:chExt cx="2819400" cy="4391025"/>
          </a:xfrm>
        </p:grpSpPr>
        <p:sp>
          <p:nvSpPr>
            <p:cNvPr id="14" name="Freeform 13"/>
            <p:cNvSpPr/>
            <p:nvPr/>
          </p:nvSpPr>
          <p:spPr>
            <a:xfrm>
              <a:off x="238125" y="0"/>
              <a:ext cx="2598738" cy="4391025"/>
            </a:xfrm>
            <a:custGeom>
              <a:avLst/>
              <a:gdLst>
                <a:gd name="connsiteX0" fmla="*/ 9525 w 3105150"/>
                <a:gd name="connsiteY0" fmla="*/ 19050 h 5257800"/>
                <a:gd name="connsiteX1" fmla="*/ 0 w 3105150"/>
                <a:gd name="connsiteY1" fmla="*/ 5257800 h 5257800"/>
                <a:gd name="connsiteX2" fmla="*/ 3105150 w 3105150"/>
                <a:gd name="connsiteY2" fmla="*/ 4714875 h 5257800"/>
                <a:gd name="connsiteX3" fmla="*/ 3095625 w 3105150"/>
                <a:gd name="connsiteY3" fmla="*/ 0 h 5257800"/>
                <a:gd name="connsiteX4" fmla="*/ 9525 w 3105150"/>
                <a:gd name="connsiteY4" fmla="*/ 19050 h 5257800"/>
                <a:gd name="connsiteX0" fmla="*/ 9525 w 3105150"/>
                <a:gd name="connsiteY0" fmla="*/ 9525 h 5257800"/>
                <a:gd name="connsiteX1" fmla="*/ 0 w 3105150"/>
                <a:gd name="connsiteY1" fmla="*/ 5257800 h 5257800"/>
                <a:gd name="connsiteX2" fmla="*/ 3105150 w 3105150"/>
                <a:gd name="connsiteY2" fmla="*/ 4714875 h 5257800"/>
                <a:gd name="connsiteX3" fmla="*/ 3095625 w 3105150"/>
                <a:gd name="connsiteY3" fmla="*/ 0 h 5257800"/>
                <a:gd name="connsiteX4" fmla="*/ 9525 w 3105150"/>
                <a:gd name="connsiteY4" fmla="*/ 9525 h 5257800"/>
                <a:gd name="connsiteX0" fmla="*/ 4812 w 3105150"/>
                <a:gd name="connsiteY0" fmla="*/ 9525 h 5257800"/>
                <a:gd name="connsiteX1" fmla="*/ 0 w 3105150"/>
                <a:gd name="connsiteY1" fmla="*/ 5257800 h 5257800"/>
                <a:gd name="connsiteX2" fmla="*/ 3105150 w 3105150"/>
                <a:gd name="connsiteY2" fmla="*/ 4714875 h 5257800"/>
                <a:gd name="connsiteX3" fmla="*/ 3095625 w 3105150"/>
                <a:gd name="connsiteY3" fmla="*/ 0 h 5257800"/>
                <a:gd name="connsiteX4" fmla="*/ 4812 w 3105150"/>
                <a:gd name="connsiteY4" fmla="*/ 9525 h 5257800"/>
                <a:gd name="connsiteX0" fmla="*/ 4812 w 3105150"/>
                <a:gd name="connsiteY0" fmla="*/ 0 h 5248275"/>
                <a:gd name="connsiteX1" fmla="*/ 0 w 3105150"/>
                <a:gd name="connsiteY1" fmla="*/ 5248275 h 5248275"/>
                <a:gd name="connsiteX2" fmla="*/ 3105150 w 3105150"/>
                <a:gd name="connsiteY2" fmla="*/ 4705350 h 5248275"/>
                <a:gd name="connsiteX3" fmla="*/ 3105052 w 3105150"/>
                <a:gd name="connsiteY3" fmla="*/ 0 h 5248275"/>
                <a:gd name="connsiteX4" fmla="*/ 4812 w 3105150"/>
                <a:gd name="connsiteY4" fmla="*/ 0 h 5248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150" h="5248275">
                  <a:moveTo>
                    <a:pt x="4812" y="0"/>
                  </a:moveTo>
                  <a:lnTo>
                    <a:pt x="0" y="5248275"/>
                  </a:lnTo>
                  <a:lnTo>
                    <a:pt x="3105150" y="4705350"/>
                  </a:lnTo>
                  <a:cubicBezTo>
                    <a:pt x="3105117" y="3136900"/>
                    <a:pt x="3105085" y="1568450"/>
                    <a:pt x="3105052" y="0"/>
                  </a:cubicBezTo>
                  <a:lnTo>
                    <a:pt x="4812"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00000"/>
                </a:lnSpc>
                <a:defRPr/>
              </a:pPr>
              <a:endParaRPr lang="en-GB">
                <a:solidFill>
                  <a:srgbClr val="808080"/>
                </a:solidFill>
                <a:latin typeface="EYInterstate" panose="02000503020000020004" pitchFamily="2" charset="0"/>
              </a:endParaRPr>
            </a:p>
          </p:txBody>
        </p:sp>
        <p:sp>
          <p:nvSpPr>
            <p:cNvPr id="15" name="Rectangle 14"/>
            <p:cNvSpPr/>
            <p:nvPr/>
          </p:nvSpPr>
          <p:spPr>
            <a:xfrm>
              <a:off x="152138" y="237500"/>
              <a:ext cx="2819400" cy="1760482"/>
            </a:xfrm>
            <a:prstGeom prst="rect">
              <a:avLst/>
            </a:prstGeom>
          </p:spPr>
          <p:txBody>
            <a:bodyPr lIns="274320" tIns="457200">
              <a:spAutoFit/>
            </a:bodyPr>
            <a:lstStyle/>
            <a:p>
              <a:pPr>
                <a:lnSpc>
                  <a:spcPct val="85000"/>
                </a:lnSpc>
                <a:spcAft>
                  <a:spcPts val="600"/>
                </a:spcAft>
                <a:buClr>
                  <a:srgbClr val="FFE600"/>
                </a:buClr>
                <a:buSzPct val="70000"/>
              </a:pPr>
              <a:r>
                <a:rPr lang="zh-TW" altLang="en-US" sz="2800" b="1" dirty="0" smtClean="0">
                  <a:solidFill>
                    <a:srgbClr val="000000"/>
                  </a:solidFill>
                  <a:latin typeface="SimHei" panose="02010609060101010101" pitchFamily="49" charset="-122"/>
                  <a:ea typeface="SimHei" panose="02010609060101010101" pitchFamily="49" charset="-122"/>
                  <a:cs typeface="Calibri" pitchFamily="34" charset="0"/>
                </a:rPr>
                <a:t>職涯發展</a:t>
              </a:r>
              <a:r>
                <a:rPr lang="en-US" altLang="zh-CN" sz="2800" b="1" dirty="0" smtClean="0">
                  <a:solidFill>
                    <a:srgbClr val="000000"/>
                  </a:solidFill>
                  <a:latin typeface="SimHei" panose="02010609060101010101" pitchFamily="49" charset="-122"/>
                  <a:ea typeface="SimHei" panose="02010609060101010101" pitchFamily="49" charset="-122"/>
                  <a:cs typeface="Calibri" pitchFamily="34" charset="0"/>
                </a:rPr>
                <a:t>: </a:t>
              </a:r>
              <a:endParaRPr lang="en-US" altLang="zh-CN" sz="2800" b="1" dirty="0">
                <a:solidFill>
                  <a:srgbClr val="000000"/>
                </a:solidFill>
                <a:latin typeface="SimHei" panose="02010609060101010101" pitchFamily="49" charset="-122"/>
                <a:ea typeface="SimHei" panose="02010609060101010101" pitchFamily="49" charset="-122"/>
                <a:cs typeface="Calibri" pitchFamily="34" charset="0"/>
              </a:endParaRPr>
            </a:p>
            <a:p>
              <a:pPr>
                <a:lnSpc>
                  <a:spcPct val="85000"/>
                </a:lnSpc>
                <a:spcAft>
                  <a:spcPts val="600"/>
                </a:spcAft>
                <a:buClr>
                  <a:srgbClr val="FFE600"/>
                </a:buClr>
                <a:buSzPct val="70000"/>
              </a:pPr>
              <a:endParaRPr lang="en-US" altLang="zh-CN" sz="2800" b="1" dirty="0">
                <a:solidFill>
                  <a:srgbClr val="000000"/>
                </a:solidFill>
                <a:latin typeface="SimHei" panose="02010609060101010101" pitchFamily="49" charset="-122"/>
                <a:ea typeface="SimHei" panose="02010609060101010101" pitchFamily="49" charset="-122"/>
                <a:cs typeface="Calibri" pitchFamily="34" charset="0"/>
              </a:endParaRPr>
            </a:p>
            <a:p>
              <a:pPr>
                <a:lnSpc>
                  <a:spcPct val="85000"/>
                </a:lnSpc>
                <a:spcAft>
                  <a:spcPts val="600"/>
                </a:spcAft>
                <a:buClr>
                  <a:srgbClr val="FFE600"/>
                </a:buClr>
                <a:buSzPct val="70000"/>
              </a:pPr>
              <a:r>
                <a:rPr lang="zh-TW" altLang="en-US" sz="2800" b="1" dirty="0" smtClean="0">
                  <a:solidFill>
                    <a:srgbClr val="000000"/>
                  </a:solidFill>
                  <a:latin typeface="SimHei" panose="02010609060101010101" pitchFamily="49" charset="-122"/>
                  <a:ea typeface="SimHei" panose="02010609060101010101" pitchFamily="49" charset="-122"/>
                  <a:cs typeface="Calibri" pitchFamily="34" charset="0"/>
                </a:rPr>
                <a:t>型塑你的未來</a:t>
              </a:r>
              <a:endParaRPr lang="en-US" altLang="zh-CN" sz="2800" b="1" dirty="0">
                <a:solidFill>
                  <a:srgbClr val="000000"/>
                </a:solidFill>
                <a:latin typeface="SimHei" panose="02010609060101010101" pitchFamily="49" charset="-122"/>
                <a:ea typeface="SimHei" panose="02010609060101010101" pitchFamily="49" charset="-122"/>
                <a:cs typeface="Calibri" pitchFamily="34" charset="0"/>
              </a:endParaRPr>
            </a:p>
          </p:txBody>
        </p:sp>
      </p:grpSp>
      <p:sp>
        <p:nvSpPr>
          <p:cNvPr id="11" name="Content Placeholder 6"/>
          <p:cNvSpPr txBox="1">
            <a:spLocks/>
          </p:cNvSpPr>
          <p:nvPr/>
        </p:nvSpPr>
        <p:spPr bwMode="auto">
          <a:xfrm>
            <a:off x="2971538" y="408522"/>
            <a:ext cx="6041831" cy="495443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fontAlgn="base">
              <a:spcBef>
                <a:spcPct val="20000"/>
              </a:spcBef>
              <a:spcAft>
                <a:spcPct val="0"/>
              </a:spcAft>
              <a:buClr>
                <a:schemeClr val="accent2"/>
              </a:buClr>
              <a:buSzPct val="70000"/>
              <a:buFont typeface="Arial" charset="0"/>
              <a:buChar char="►"/>
              <a:defRPr sz="2400" kern="1200">
                <a:solidFill>
                  <a:schemeClr val="bg1"/>
                </a:solidFill>
                <a:latin typeface="+mn-lt"/>
                <a:ea typeface="+mn-ea"/>
                <a:cs typeface="+mn-cs"/>
              </a:defRPr>
            </a:lvl1pPr>
            <a:lvl2pPr marL="709613" indent="-354013" algn="l" rtl="0" fontAlgn="base">
              <a:spcBef>
                <a:spcPct val="20000"/>
              </a:spcBef>
              <a:spcAft>
                <a:spcPct val="0"/>
              </a:spcAft>
              <a:buClr>
                <a:schemeClr val="accent2"/>
              </a:buClr>
              <a:buSzPct val="70000"/>
              <a:buFont typeface="Arial" charset="0"/>
              <a:buChar char="►"/>
              <a:defRPr sz="2000" kern="1200">
                <a:solidFill>
                  <a:schemeClr val="bg1"/>
                </a:solidFill>
                <a:latin typeface="+mn-lt"/>
                <a:ea typeface="+mn-ea"/>
                <a:cs typeface="+mn-cs"/>
              </a:defRPr>
            </a:lvl2pPr>
            <a:lvl3pPr marL="1077913" indent="-354013" algn="l" rtl="0" fontAlgn="base">
              <a:spcBef>
                <a:spcPct val="20000"/>
              </a:spcBef>
              <a:spcAft>
                <a:spcPct val="0"/>
              </a:spcAft>
              <a:buClr>
                <a:schemeClr val="accent2"/>
              </a:buClr>
              <a:buSzPct val="70000"/>
              <a:buFont typeface="Arial" charset="0"/>
              <a:buChar char="►"/>
              <a:defRPr kern="1200">
                <a:solidFill>
                  <a:schemeClr val="bg1"/>
                </a:solidFill>
                <a:latin typeface="+mn-lt"/>
                <a:ea typeface="+mn-ea"/>
                <a:cs typeface="+mn-cs"/>
              </a:defRPr>
            </a:lvl3pPr>
            <a:lvl4pPr marL="1433513" indent="-355600" algn="l" rtl="0" fontAlgn="base">
              <a:spcBef>
                <a:spcPct val="20000"/>
              </a:spcBef>
              <a:spcAft>
                <a:spcPct val="0"/>
              </a:spcAft>
              <a:buClr>
                <a:schemeClr val="accent2"/>
              </a:buClr>
              <a:buSzPct val="70000"/>
              <a:buFont typeface="Arial" charset="0"/>
              <a:buChar char="►"/>
              <a:defRPr sz="1600" kern="1200">
                <a:solidFill>
                  <a:schemeClr val="bg1"/>
                </a:solidFill>
                <a:latin typeface="+mn-lt"/>
                <a:ea typeface="+mn-ea"/>
                <a:cs typeface="+mn-cs"/>
              </a:defRPr>
            </a:lvl4pPr>
            <a:lvl5pPr marL="1787525" indent="-354013" algn="l" rtl="0" fontAlgn="base">
              <a:spcBef>
                <a:spcPct val="20000"/>
              </a:spcBef>
              <a:spcAft>
                <a:spcPct val="0"/>
              </a:spcAft>
              <a:buClr>
                <a:schemeClr val="accent2"/>
              </a:buClr>
              <a:buSzPct val="70000"/>
              <a:buFont typeface="Arial"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buClr>
                <a:srgbClr val="FFE600"/>
              </a:buClr>
            </a:pPr>
            <a:r>
              <a:rPr lang="en-US" sz="1800" b="1" dirty="0" smtClean="0">
                <a:solidFill>
                  <a:schemeClr val="tx1"/>
                </a:solidFill>
                <a:latin typeface="EYInterstate" panose="02000503020000020004" pitchFamily="2" charset="0"/>
                <a:ea typeface="SimHei" panose="02010609060101010101" pitchFamily="49" charset="-122"/>
                <a:cs typeface="Calibri" pitchFamily="34" charset="0"/>
              </a:rPr>
              <a:t>2014</a:t>
            </a:r>
            <a:r>
              <a:rPr lang="zh-TW" altLang="en-US" sz="1800" b="1" dirty="0" smtClean="0">
                <a:solidFill>
                  <a:schemeClr val="tx1"/>
                </a:solidFill>
                <a:latin typeface="SimHei" panose="02010609060101010101" pitchFamily="49" charset="-122"/>
                <a:ea typeface="SimHei" panose="02010609060101010101" pitchFamily="49" charset="-122"/>
                <a:cs typeface="Calibri" pitchFamily="34" charset="0"/>
              </a:rPr>
              <a:t>年共有</a:t>
            </a:r>
            <a:r>
              <a:rPr lang="en-US" altLang="zh-TW" sz="1800" b="1" dirty="0" smtClean="0">
                <a:solidFill>
                  <a:schemeClr val="tx1"/>
                </a:solidFill>
                <a:latin typeface="EYInterstate" panose="02000503020000020004" pitchFamily="2" charset="0"/>
                <a:ea typeface="SimHei" panose="02010609060101010101" pitchFamily="49" charset="-122"/>
                <a:cs typeface="Calibri" pitchFamily="34" charset="0"/>
              </a:rPr>
              <a:t>6</a:t>
            </a:r>
            <a:r>
              <a:rPr lang="zh-TW" altLang="en-US" sz="1800" b="1" dirty="0" smtClean="0">
                <a:solidFill>
                  <a:schemeClr val="tx1"/>
                </a:solidFill>
                <a:latin typeface="SimHei" panose="02010609060101010101" pitchFamily="49" charset="-122"/>
                <a:ea typeface="SimHei" panose="02010609060101010101" pitchFamily="49" charset="-122"/>
                <a:cs typeface="Calibri" pitchFamily="34" charset="0"/>
              </a:rPr>
              <a:t>位合夥人、</a:t>
            </a:r>
            <a:r>
              <a:rPr lang="en-US" altLang="zh-TW" sz="1800" b="1" dirty="0" smtClean="0">
                <a:solidFill>
                  <a:schemeClr val="tx1"/>
                </a:solidFill>
                <a:latin typeface="EYInterstate" panose="02000503020000020004" pitchFamily="2" charset="0"/>
                <a:ea typeface="SimHei" panose="02010609060101010101" pitchFamily="49" charset="-122"/>
                <a:cs typeface="Calibri" pitchFamily="34" charset="0"/>
              </a:rPr>
              <a:t>7</a:t>
            </a:r>
            <a:r>
              <a:rPr lang="zh-TW" altLang="en-US" sz="1800" b="1" dirty="0" smtClean="0">
                <a:solidFill>
                  <a:schemeClr val="tx1"/>
                </a:solidFill>
                <a:latin typeface="SimHei" panose="02010609060101010101" pitchFamily="49" charset="-122"/>
                <a:ea typeface="SimHei" panose="02010609060101010101" pitchFamily="49" charset="-122"/>
                <a:cs typeface="Calibri" pitchFamily="34" charset="0"/>
              </a:rPr>
              <a:t>位資深經理、</a:t>
            </a:r>
            <a:r>
              <a:rPr lang="en-US" altLang="zh-TW" sz="1800" b="1" dirty="0" smtClean="0">
                <a:solidFill>
                  <a:schemeClr val="tx1"/>
                </a:solidFill>
                <a:latin typeface="EYInterstate" panose="02000503020000020004" pitchFamily="2" charset="0"/>
                <a:ea typeface="SimHei" panose="02010609060101010101" pitchFamily="49" charset="-122"/>
                <a:cs typeface="Calibri" pitchFamily="34" charset="0"/>
              </a:rPr>
              <a:t>35</a:t>
            </a:r>
            <a:r>
              <a:rPr lang="zh-TW" altLang="en-US" sz="1800" b="1" dirty="0" smtClean="0">
                <a:solidFill>
                  <a:schemeClr val="tx1"/>
                </a:solidFill>
                <a:latin typeface="SimHei" panose="02010609060101010101" pitchFamily="49" charset="-122"/>
                <a:ea typeface="SimHei" panose="02010609060101010101" pitchFamily="49" charset="-122"/>
                <a:cs typeface="Calibri" pitchFamily="34" charset="0"/>
              </a:rPr>
              <a:t>位經理及</a:t>
            </a:r>
            <a:r>
              <a:rPr lang="en-US" altLang="zh-TW" sz="1800" b="1" dirty="0" smtClean="0">
                <a:solidFill>
                  <a:schemeClr val="tx1"/>
                </a:solidFill>
                <a:latin typeface="EYInterstate" panose="02000503020000020004" pitchFamily="2" charset="0"/>
                <a:ea typeface="SimHei" panose="02010609060101010101" pitchFamily="49" charset="-122"/>
                <a:cs typeface="Calibri" pitchFamily="34" charset="0"/>
              </a:rPr>
              <a:t>152</a:t>
            </a:r>
            <a:r>
              <a:rPr lang="zh-TW" altLang="en-US" sz="1800" b="1" dirty="0" smtClean="0">
                <a:solidFill>
                  <a:schemeClr val="tx1"/>
                </a:solidFill>
                <a:latin typeface="SimHei" panose="02010609060101010101" pitchFamily="49" charset="-122"/>
                <a:ea typeface="SimHei" panose="02010609060101010101" pitchFamily="49" charset="-122"/>
                <a:cs typeface="Calibri" pitchFamily="34" charset="0"/>
              </a:rPr>
              <a:t>位組長獲得晉升。</a:t>
            </a:r>
            <a:endParaRPr lang="en-US" altLang="zh-TW" sz="1800" b="1" dirty="0" smtClean="0">
              <a:solidFill>
                <a:schemeClr val="tx1"/>
              </a:solidFill>
              <a:latin typeface="SimHei" panose="02010609060101010101" pitchFamily="49" charset="-122"/>
              <a:ea typeface="SimHei" panose="02010609060101010101" pitchFamily="49" charset="-122"/>
              <a:cs typeface="Calibri" pitchFamily="34" charset="0"/>
            </a:endParaRPr>
          </a:p>
          <a:p>
            <a:pPr>
              <a:spcBef>
                <a:spcPts val="1200"/>
              </a:spcBef>
              <a:buClr>
                <a:srgbClr val="FFE600"/>
              </a:buClr>
            </a:pPr>
            <a:r>
              <a:rPr lang="zh-TW" altLang="en-US" sz="1800" b="1" dirty="0" smtClean="0">
                <a:solidFill>
                  <a:schemeClr val="tx1"/>
                </a:solidFill>
                <a:latin typeface="SimHei" panose="02010609060101010101" pitchFamily="49" charset="-122"/>
                <a:ea typeface="SimHei" panose="02010609060101010101" pitchFamily="49" charset="-122"/>
                <a:cs typeface="Calibri" pitchFamily="34" charset="0"/>
              </a:rPr>
              <a:t>新任合夥人培訓於土耳其 伊斯坦堡 舉行</a:t>
            </a:r>
            <a:endParaRPr lang="en-US" altLang="zh-TW" sz="1800" b="1" dirty="0" smtClean="0">
              <a:solidFill>
                <a:schemeClr val="tx1"/>
              </a:solidFill>
              <a:latin typeface="SimHei" panose="02010609060101010101" pitchFamily="49" charset="-122"/>
              <a:ea typeface="SimHei" panose="02010609060101010101" pitchFamily="49" charset="-122"/>
              <a:cs typeface="Calibri" pitchFamily="34" charset="0"/>
            </a:endParaRPr>
          </a:p>
          <a:p>
            <a:pPr marL="0" indent="0">
              <a:spcBef>
                <a:spcPts val="1200"/>
              </a:spcBef>
              <a:buClr>
                <a:srgbClr val="FFE600"/>
              </a:buClr>
              <a:buNone/>
            </a:pPr>
            <a:r>
              <a:rPr lang="zh-TW" altLang="en-US" sz="1800" b="1" dirty="0" smtClean="0">
                <a:solidFill>
                  <a:schemeClr val="tx1"/>
                </a:solidFill>
                <a:latin typeface="SimHei" panose="02010609060101010101" pitchFamily="49" charset="-122"/>
                <a:ea typeface="SimHei" panose="02010609060101010101" pitchFamily="49" charset="-122"/>
                <a:cs typeface="Calibri" pitchFamily="34" charset="0"/>
              </a:rPr>
              <a:t>   新任</a:t>
            </a:r>
            <a:r>
              <a:rPr lang="zh-TW" altLang="en-US" sz="1800" b="1" dirty="0">
                <a:solidFill>
                  <a:schemeClr val="tx1"/>
                </a:solidFill>
                <a:latin typeface="SimHei" panose="02010609060101010101" pitchFamily="49" charset="-122"/>
                <a:ea typeface="SimHei" panose="02010609060101010101" pitchFamily="49" charset="-122"/>
                <a:cs typeface="Calibri" pitchFamily="34" charset="0"/>
              </a:rPr>
              <a:t>資深</a:t>
            </a:r>
            <a:r>
              <a:rPr lang="zh-TW" altLang="en-US" sz="1800" b="1" dirty="0" smtClean="0">
                <a:solidFill>
                  <a:schemeClr val="tx1"/>
                </a:solidFill>
                <a:latin typeface="SimHei" panose="02010609060101010101" pitchFamily="49" charset="-122"/>
                <a:ea typeface="SimHei" panose="02010609060101010101" pitchFamily="49" charset="-122"/>
                <a:cs typeface="Calibri" pitchFamily="34" charset="0"/>
              </a:rPr>
              <a:t>經理培訓於馬來西亞 </a:t>
            </a:r>
            <a:r>
              <a:rPr lang="zh-TW" altLang="en-US" sz="1800" b="1" dirty="0">
                <a:solidFill>
                  <a:schemeClr val="tx1"/>
                </a:solidFill>
                <a:latin typeface="SimHei" panose="02010609060101010101" pitchFamily="49" charset="-122"/>
                <a:ea typeface="SimHei" panose="02010609060101010101" pitchFamily="49" charset="-122"/>
                <a:cs typeface="Calibri" pitchFamily="34" charset="0"/>
              </a:rPr>
              <a:t>吉隆坡</a:t>
            </a:r>
            <a:r>
              <a:rPr lang="zh-TW" altLang="en-US" sz="1800" b="1" dirty="0" smtClean="0">
                <a:solidFill>
                  <a:schemeClr val="tx1"/>
                </a:solidFill>
                <a:latin typeface="SimHei" panose="02010609060101010101" pitchFamily="49" charset="-122"/>
                <a:ea typeface="SimHei" panose="02010609060101010101" pitchFamily="49" charset="-122"/>
                <a:cs typeface="Calibri" pitchFamily="34" charset="0"/>
              </a:rPr>
              <a:t> 舉行</a:t>
            </a:r>
            <a:endParaRPr lang="en-US" sz="1800" b="1" dirty="0" smtClean="0">
              <a:solidFill>
                <a:schemeClr val="tx1"/>
              </a:solidFill>
              <a:latin typeface="SimHei" panose="02010609060101010101" pitchFamily="49" charset="-122"/>
              <a:ea typeface="SimHei" panose="02010609060101010101" pitchFamily="49" charset="-122"/>
              <a:cs typeface="Calibri" pitchFamily="34" charset="0"/>
            </a:endParaRPr>
          </a:p>
          <a:p>
            <a:pPr marL="0" indent="0">
              <a:spcBef>
                <a:spcPts val="1200"/>
              </a:spcBef>
              <a:buClr>
                <a:srgbClr val="FFE600"/>
              </a:buClr>
              <a:buNone/>
            </a:pPr>
            <a:r>
              <a:rPr lang="zh-TW" altLang="en-US" sz="1800" b="1" dirty="0">
                <a:solidFill>
                  <a:schemeClr val="tx1"/>
                </a:solidFill>
                <a:latin typeface="SimHei" panose="02010609060101010101" pitchFamily="49" charset="-122"/>
                <a:ea typeface="SimHei" panose="02010609060101010101" pitchFamily="49" charset="-122"/>
                <a:cs typeface="Calibri" pitchFamily="34" charset="0"/>
              </a:rPr>
              <a:t> </a:t>
            </a:r>
            <a:r>
              <a:rPr lang="zh-TW" altLang="en-US" sz="1800" b="1" dirty="0" smtClean="0">
                <a:solidFill>
                  <a:schemeClr val="tx1"/>
                </a:solidFill>
                <a:latin typeface="SimHei" panose="02010609060101010101" pitchFamily="49" charset="-122"/>
                <a:ea typeface="SimHei" panose="02010609060101010101" pitchFamily="49" charset="-122"/>
                <a:cs typeface="Calibri" pitchFamily="34" charset="0"/>
              </a:rPr>
              <a:t>  新任經理培訓於中國 上海 舉行 </a:t>
            </a:r>
            <a:endParaRPr lang="en-US" altLang="zh-TW" sz="1800" b="1" dirty="0" smtClean="0">
              <a:solidFill>
                <a:schemeClr val="tx1"/>
              </a:solidFill>
              <a:latin typeface="SimHei" panose="02010609060101010101" pitchFamily="49" charset="-122"/>
              <a:ea typeface="SimHei" panose="02010609060101010101" pitchFamily="49" charset="-122"/>
              <a:cs typeface="Calibri" pitchFamily="34" charset="0"/>
            </a:endParaRPr>
          </a:p>
          <a:p>
            <a:pPr marL="0" indent="0">
              <a:spcBef>
                <a:spcPts val="1200"/>
              </a:spcBef>
              <a:buClr>
                <a:srgbClr val="FFE600"/>
              </a:buClr>
              <a:buNone/>
            </a:pPr>
            <a:r>
              <a:rPr lang="zh-TW" altLang="en-US" sz="1800" b="1" dirty="0">
                <a:solidFill>
                  <a:schemeClr val="tx1"/>
                </a:solidFill>
                <a:latin typeface="SimHei" panose="02010609060101010101" pitchFamily="49" charset="-122"/>
                <a:ea typeface="SimHei" panose="02010609060101010101" pitchFamily="49" charset="-122"/>
                <a:cs typeface="Calibri" pitchFamily="34" charset="0"/>
              </a:rPr>
              <a:t> </a:t>
            </a:r>
            <a:r>
              <a:rPr lang="zh-TW" altLang="en-US" sz="1800" b="1" dirty="0" smtClean="0">
                <a:solidFill>
                  <a:schemeClr val="tx1"/>
                </a:solidFill>
                <a:latin typeface="SimHei" panose="02010609060101010101" pitchFamily="49" charset="-122"/>
                <a:ea typeface="SimHei" panose="02010609060101010101" pitchFamily="49" charset="-122"/>
                <a:cs typeface="Calibri" pitchFamily="34" charset="0"/>
              </a:rPr>
              <a:t>  新任組長培訓於台灣 新竹 舉行</a:t>
            </a:r>
            <a:endParaRPr lang="en-US" altLang="zh-TW" sz="1800" b="1" dirty="0" smtClean="0">
              <a:solidFill>
                <a:schemeClr val="tx1"/>
              </a:solidFill>
              <a:latin typeface="SimHei" panose="02010609060101010101" pitchFamily="49" charset="-122"/>
              <a:ea typeface="SimHei" panose="02010609060101010101" pitchFamily="49" charset="-122"/>
              <a:cs typeface="Calibri" pitchFamily="34" charset="0"/>
            </a:endParaRPr>
          </a:p>
          <a:p>
            <a:pPr>
              <a:spcBef>
                <a:spcPts val="1200"/>
              </a:spcBef>
              <a:buClr>
                <a:srgbClr val="FFE600"/>
              </a:buClr>
            </a:pPr>
            <a:r>
              <a:rPr lang="zh-TW" altLang="en-US" sz="1800" b="1" dirty="0" smtClean="0">
                <a:solidFill>
                  <a:schemeClr val="tx1"/>
                </a:solidFill>
                <a:latin typeface="SimHei" panose="02010609060101010101" pitchFamily="49" charset="-122"/>
                <a:ea typeface="SimHei" panose="02010609060101010101" pitchFamily="49" charset="-122"/>
                <a:cs typeface="Calibri" pitchFamily="34" charset="0"/>
              </a:rPr>
              <a:t>超過</a:t>
            </a:r>
            <a:r>
              <a:rPr lang="en-US" altLang="zh-TW" sz="1800" b="1" dirty="0" smtClean="0">
                <a:solidFill>
                  <a:schemeClr val="tx1"/>
                </a:solidFill>
                <a:latin typeface="EYInterstate" panose="02000503020000020004" pitchFamily="2" charset="0"/>
                <a:ea typeface="SimHei" panose="02010609060101010101" pitchFamily="49" charset="-122"/>
                <a:cs typeface="Calibri" pitchFamily="34" charset="0"/>
              </a:rPr>
              <a:t>230</a:t>
            </a:r>
            <a:r>
              <a:rPr lang="zh-TW" altLang="en-US" sz="1800" b="1" dirty="0" smtClean="0">
                <a:solidFill>
                  <a:schemeClr val="tx1"/>
                </a:solidFill>
                <a:latin typeface="SimHei" panose="02010609060101010101" pitchFamily="49" charset="-122"/>
                <a:ea typeface="SimHei" panose="02010609060101010101" pitchFamily="49" charset="-122"/>
                <a:cs typeface="Calibri" pitchFamily="34" charset="0"/>
              </a:rPr>
              <a:t>位優秀畢業生於</a:t>
            </a:r>
            <a:r>
              <a:rPr lang="en-US" altLang="zh-TW" sz="1800" b="1" dirty="0" smtClean="0">
                <a:solidFill>
                  <a:schemeClr val="tx1"/>
                </a:solidFill>
                <a:latin typeface="EYInterstate" panose="02000503020000020004" pitchFamily="2" charset="0"/>
                <a:ea typeface="SimHei" panose="02010609060101010101" pitchFamily="49" charset="-122"/>
                <a:cs typeface="Calibri" pitchFamily="34" charset="0"/>
              </a:rPr>
              <a:t>2014</a:t>
            </a:r>
            <a:r>
              <a:rPr lang="zh-TW" altLang="en-US" sz="1800" b="1" dirty="0" smtClean="0">
                <a:solidFill>
                  <a:schemeClr val="tx1"/>
                </a:solidFill>
                <a:latin typeface="SimHei" panose="02010609060101010101" pitchFamily="49" charset="-122"/>
                <a:ea typeface="SimHei" panose="02010609060101010101" pitchFamily="49" charset="-122"/>
                <a:cs typeface="Calibri" pitchFamily="34" charset="0"/>
              </a:rPr>
              <a:t>年加入安永</a:t>
            </a:r>
            <a:endParaRPr lang="en-US" sz="1800" b="1" dirty="0">
              <a:solidFill>
                <a:schemeClr val="tx1"/>
              </a:solidFill>
              <a:latin typeface="SimHei" panose="02010609060101010101" pitchFamily="49" charset="-122"/>
              <a:ea typeface="SimHei" panose="02010609060101010101" pitchFamily="49" charset="-122"/>
              <a:cs typeface="Calibri" pitchFamily="34" charset="0"/>
            </a:endParaRPr>
          </a:p>
          <a:p>
            <a:pPr>
              <a:spcBef>
                <a:spcPts val="1200"/>
              </a:spcBef>
              <a:buClr>
                <a:srgbClr val="FFE600"/>
              </a:buClr>
            </a:pPr>
            <a:r>
              <a:rPr lang="zh-TW" altLang="en-US" sz="1800" b="1" dirty="0" smtClean="0">
                <a:solidFill>
                  <a:schemeClr val="tx1"/>
                </a:solidFill>
                <a:latin typeface="SimHei" panose="02010609060101010101" pitchFamily="49" charset="-122"/>
                <a:ea typeface="SimHei" panose="02010609060101010101" pitchFamily="49" charset="-122"/>
                <a:cs typeface="Calibri" pitchFamily="34" charset="0"/>
              </a:rPr>
              <a:t>交換機會</a:t>
            </a:r>
            <a:r>
              <a:rPr lang="en-US" sz="1800" dirty="0" smtClean="0">
                <a:solidFill>
                  <a:schemeClr val="tx1"/>
                </a:solidFill>
                <a:latin typeface="EYInterstate" panose="02000503020000020004" pitchFamily="2" charset="0"/>
                <a:cs typeface="Calibri" pitchFamily="34" charset="0"/>
              </a:rPr>
              <a:t>: </a:t>
            </a:r>
            <a:r>
              <a:rPr lang="en-US" sz="1800" b="1" dirty="0" smtClean="0">
                <a:solidFill>
                  <a:schemeClr val="tx1"/>
                </a:solidFill>
                <a:latin typeface="EYInterstate" panose="02000503020000020004" pitchFamily="2" charset="0"/>
                <a:cs typeface="Calibri" pitchFamily="34" charset="0"/>
              </a:rPr>
              <a:t>2013-2014</a:t>
            </a:r>
            <a:r>
              <a:rPr lang="zh-TW" altLang="en-US" sz="1800" b="1" dirty="0" smtClean="0">
                <a:solidFill>
                  <a:schemeClr val="tx1"/>
                </a:solidFill>
                <a:latin typeface="SimHei" panose="02010609060101010101" pitchFamily="49" charset="-122"/>
                <a:ea typeface="SimHei" panose="02010609060101010101" pitchFamily="49" charset="-122"/>
                <a:cs typeface="Calibri" pitchFamily="34" charset="0"/>
              </a:rPr>
              <a:t>年共有</a:t>
            </a:r>
            <a:r>
              <a:rPr lang="en-US" altLang="zh-TW" sz="1800" b="1" dirty="0" smtClean="0">
                <a:solidFill>
                  <a:schemeClr val="tx1"/>
                </a:solidFill>
                <a:latin typeface="EYInterstate" panose="02000503020000020004" pitchFamily="2" charset="0"/>
                <a:ea typeface="SimHei" panose="02010609060101010101" pitchFamily="49" charset="-122"/>
                <a:cs typeface="Calibri" pitchFamily="34" charset="0"/>
              </a:rPr>
              <a:t>4</a:t>
            </a:r>
            <a:r>
              <a:rPr lang="zh-TW" altLang="en-US" sz="1800" b="1" dirty="0" smtClean="0">
                <a:solidFill>
                  <a:schemeClr val="tx1"/>
                </a:solidFill>
                <a:latin typeface="SimHei" panose="02010609060101010101" pitchFamily="49" charset="-122"/>
                <a:ea typeface="SimHei" panose="02010609060101010101" pitchFamily="49" charset="-122"/>
                <a:cs typeface="Calibri" pitchFamily="34" charset="0"/>
              </a:rPr>
              <a:t>位同事赴美參加全球交換計畫</a:t>
            </a:r>
            <a:r>
              <a:rPr lang="zh-TW" altLang="en-US" sz="1800" dirty="0" smtClean="0">
                <a:solidFill>
                  <a:schemeClr val="tx1"/>
                </a:solidFill>
                <a:latin typeface="SimHei" panose="02010609060101010101" pitchFamily="49" charset="-122"/>
                <a:ea typeface="SimHei" panose="02010609060101010101" pitchFamily="49" charset="-122"/>
                <a:cs typeface="Calibri" pitchFamily="34" charset="0"/>
              </a:rPr>
              <a:t>、</a:t>
            </a:r>
            <a:r>
              <a:rPr lang="zh-TW" altLang="en-US" sz="1800" b="1" dirty="0" smtClean="0">
                <a:solidFill>
                  <a:schemeClr val="tx1"/>
                </a:solidFill>
                <a:latin typeface="SimHei" panose="02010609060101010101" pitchFamily="49" charset="-122"/>
                <a:ea typeface="SimHei" panose="02010609060101010101" pitchFamily="49" charset="-122"/>
                <a:cs typeface="Calibri" pitchFamily="34" charset="0"/>
              </a:rPr>
              <a:t>另有</a:t>
            </a:r>
            <a:r>
              <a:rPr lang="en-US" altLang="zh-TW" sz="1800" b="1" dirty="0" smtClean="0">
                <a:solidFill>
                  <a:schemeClr val="tx1"/>
                </a:solidFill>
                <a:latin typeface="EYInterstate" panose="02000503020000020004" pitchFamily="2" charset="0"/>
                <a:ea typeface="SimHei" panose="02010609060101010101" pitchFamily="49" charset="-122"/>
                <a:cs typeface="Calibri" pitchFamily="34" charset="0"/>
              </a:rPr>
              <a:t>20</a:t>
            </a:r>
            <a:r>
              <a:rPr lang="zh-TW" altLang="en-US" sz="1800" b="1" dirty="0" smtClean="0">
                <a:solidFill>
                  <a:schemeClr val="tx1"/>
                </a:solidFill>
                <a:latin typeface="SimHei" panose="02010609060101010101" pitchFamily="49" charset="-122"/>
                <a:ea typeface="SimHei" panose="02010609060101010101" pitchFamily="49" charset="-122"/>
                <a:cs typeface="Calibri" pitchFamily="34" charset="0"/>
              </a:rPr>
              <a:t>位同事赴中國參加大中華區交換計畫。</a:t>
            </a:r>
            <a:endParaRPr lang="en-US" sz="1800" b="1" dirty="0">
              <a:solidFill>
                <a:schemeClr val="tx1"/>
              </a:solidFill>
              <a:latin typeface="SimHei" panose="02010609060101010101" pitchFamily="49" charset="-122"/>
              <a:ea typeface="SimHei" panose="02010609060101010101" pitchFamily="49" charset="-122"/>
              <a:cs typeface="Calibri" pitchFamily="34"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29" y="4154890"/>
            <a:ext cx="3102168" cy="27912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janet.sha\AppData\Local\Temp\notesFFF692\20131022_184252-SMIL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7349"/>
          <a:stretch/>
        </p:blipFill>
        <p:spPr bwMode="auto">
          <a:xfrm>
            <a:off x="6206209" y="4154890"/>
            <a:ext cx="3312617" cy="27031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8764" y="4170824"/>
            <a:ext cx="3764951" cy="2759405"/>
          </a:xfrm>
          <a:prstGeom prst="rect">
            <a:avLst/>
          </a:prstGeom>
          <a:ln>
            <a:noFill/>
          </a:ln>
          <a:effectLst>
            <a:softEdge rad="112500"/>
          </a:effectLst>
        </p:spPr>
      </p:pic>
    </p:spTree>
    <p:extLst>
      <p:ext uri="{BB962C8B-B14F-4D97-AF65-F5344CB8AC3E}">
        <p14:creationId xmlns:p14="http://schemas.microsoft.com/office/powerpoint/2010/main" val="34898833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76238" y="152400"/>
            <a:ext cx="8229600" cy="847725"/>
          </a:xfrm>
        </p:spPr>
        <p:txBody>
          <a:bodyPr tIns="0" anchor="ctr"/>
          <a:lstStyle/>
          <a:p>
            <a:pPr eaLnBrk="1" hangingPunct="1"/>
            <a:r>
              <a:rPr lang="zh-TW" altLang="en-US" dirty="0" smtClean="0">
                <a:latin typeface="SimHei" pitchFamily="2" charset="-122"/>
                <a:ea typeface="SimHei" pitchFamily="2" charset="-122"/>
                <a:cs typeface="Arial" charset="0"/>
              </a:rPr>
              <a:t>安永與眾不同之處</a:t>
            </a:r>
            <a:endParaRPr lang="en-US" altLang="zh-CN" dirty="0" smtClean="0">
              <a:latin typeface="SimHei" pitchFamily="2" charset="-122"/>
              <a:ea typeface="SimHei" pitchFamily="2" charset="-122"/>
              <a:cs typeface="Arial" charset="0"/>
            </a:endParaRPr>
          </a:p>
        </p:txBody>
      </p:sp>
      <p:grpSp>
        <p:nvGrpSpPr>
          <p:cNvPr id="2" name="组合 16"/>
          <p:cNvGrpSpPr>
            <a:grpSpLocks/>
          </p:cNvGrpSpPr>
          <p:nvPr/>
        </p:nvGrpSpPr>
        <p:grpSpPr bwMode="auto">
          <a:xfrm>
            <a:off x="2476500" y="1150938"/>
            <a:ext cx="6299200" cy="2865437"/>
            <a:chOff x="2477781" y="1150938"/>
            <a:chExt cx="6297919" cy="2865437"/>
          </a:xfrm>
        </p:grpSpPr>
        <p:sp>
          <p:nvSpPr>
            <p:cNvPr id="58378" name="Title 1"/>
            <p:cNvSpPr txBox="1">
              <a:spLocks/>
            </p:cNvSpPr>
            <p:nvPr/>
          </p:nvSpPr>
          <p:spPr bwMode="auto">
            <a:xfrm>
              <a:off x="2628563" y="1150938"/>
              <a:ext cx="6147137" cy="2865437"/>
            </a:xfrm>
            <a:prstGeom prst="rect">
              <a:avLst/>
            </a:prstGeom>
            <a:noFill/>
            <a:ln w="9525">
              <a:noFill/>
              <a:miter lim="800000"/>
              <a:headEnd/>
              <a:tailEnd/>
            </a:ln>
          </p:spPr>
          <p:txBody>
            <a:bodyPr/>
            <a:lstStyle/>
            <a:p>
              <a:pPr>
                <a:lnSpc>
                  <a:spcPts val="4300"/>
                </a:lnSpc>
                <a:defRPr/>
              </a:pPr>
              <a:r>
                <a:rPr lang="en-GB" altLang="zh-CN" sz="3000" dirty="0">
                  <a:latin typeface="EYInterstate" pitchFamily="2" charset="0"/>
                  <a:ea typeface="宋体" charset="-122"/>
                </a:rPr>
                <a:t>We are the </a:t>
              </a:r>
              <a:r>
                <a:rPr lang="en-GB" altLang="zh-CN" sz="3000" dirty="0">
                  <a:solidFill>
                    <a:schemeClr val="bg2">
                      <a:lumMod val="75000"/>
                    </a:schemeClr>
                  </a:solidFill>
                  <a:latin typeface="EYInterstate" pitchFamily="2" charset="0"/>
                  <a:ea typeface="宋体" charset="-122"/>
                </a:rPr>
                <a:t/>
              </a:r>
              <a:br>
                <a:rPr lang="en-GB" altLang="zh-CN" sz="3000" dirty="0">
                  <a:solidFill>
                    <a:schemeClr val="bg2">
                      <a:lumMod val="75000"/>
                    </a:schemeClr>
                  </a:solidFill>
                  <a:latin typeface="EYInterstate" pitchFamily="2" charset="0"/>
                  <a:ea typeface="宋体" charset="-122"/>
                </a:rPr>
              </a:br>
              <a:r>
                <a:rPr lang="en-GB" altLang="zh-CN" sz="3600" dirty="0">
                  <a:solidFill>
                    <a:srgbClr val="FFC000"/>
                  </a:solidFill>
                  <a:latin typeface="EYInterstate" pitchFamily="2" charset="0"/>
                  <a:ea typeface="宋体" charset="-122"/>
                </a:rPr>
                <a:t>most globally integrated </a:t>
              </a:r>
              <a:r>
                <a:rPr lang="en-GB" altLang="zh-CN" sz="4000" dirty="0">
                  <a:solidFill>
                    <a:schemeClr val="bg2">
                      <a:lumMod val="75000"/>
                    </a:schemeClr>
                  </a:solidFill>
                  <a:latin typeface="EYInterstate" pitchFamily="2" charset="0"/>
                  <a:ea typeface="宋体" charset="-122"/>
                </a:rPr>
                <a:t/>
              </a:r>
              <a:br>
                <a:rPr lang="en-GB" altLang="zh-CN" sz="4000" dirty="0">
                  <a:solidFill>
                    <a:schemeClr val="bg2">
                      <a:lumMod val="75000"/>
                    </a:schemeClr>
                  </a:solidFill>
                  <a:latin typeface="EYInterstate" pitchFamily="2" charset="0"/>
                  <a:ea typeface="宋体" charset="-122"/>
                </a:rPr>
              </a:br>
              <a:r>
                <a:rPr lang="en-GB" altLang="zh-CN" sz="3000" dirty="0">
                  <a:latin typeface="EYInterstate" pitchFamily="2" charset="0"/>
                  <a:ea typeface="宋体" charset="-122"/>
                </a:rPr>
                <a:t>professional services organization </a:t>
              </a:r>
              <a:br>
                <a:rPr lang="en-GB" altLang="zh-CN" sz="3000" dirty="0">
                  <a:latin typeface="EYInterstate" pitchFamily="2" charset="0"/>
                  <a:ea typeface="宋体" charset="-122"/>
                </a:rPr>
              </a:br>
              <a:r>
                <a:rPr lang="en-GB" altLang="zh-CN" sz="3000" dirty="0">
                  <a:latin typeface="EYInterstate" pitchFamily="2" charset="0"/>
                  <a:ea typeface="宋体" charset="-122"/>
                </a:rPr>
                <a:t>in this industry </a:t>
              </a:r>
              <a:r>
                <a:rPr lang="en-GB" altLang="zh-CN" sz="3000" dirty="0">
                  <a:solidFill>
                    <a:srgbClr val="FFC000"/>
                  </a:solidFill>
                  <a:latin typeface="EYInterstate" pitchFamily="2" charset="0"/>
                  <a:ea typeface="宋体" charset="-122"/>
                </a:rPr>
                <a:t>(</a:t>
              </a:r>
              <a:r>
                <a:rPr lang="zh-TW" altLang="en-US" sz="2800" dirty="0">
                  <a:solidFill>
                    <a:srgbClr val="FFC000"/>
                  </a:solidFill>
                  <a:latin typeface="EYInterstate" pitchFamily="2" charset="0"/>
                  <a:ea typeface="SimHei" pitchFamily="2" charset="-122"/>
                </a:rPr>
                <a:t>全球整合的優勢</a:t>
              </a:r>
              <a:r>
                <a:rPr lang="en-US" altLang="zh-TW" sz="2800" dirty="0">
                  <a:solidFill>
                    <a:srgbClr val="FFC000"/>
                  </a:solidFill>
                  <a:latin typeface="EYInterstate" pitchFamily="2" charset="0"/>
                  <a:ea typeface="SimHei" pitchFamily="2" charset="-122"/>
                </a:rPr>
                <a:t>)</a:t>
              </a:r>
              <a:endParaRPr lang="en-US" altLang="zh-TW" sz="3200" dirty="0">
                <a:solidFill>
                  <a:srgbClr val="FFC000"/>
                </a:solidFill>
                <a:latin typeface="EYInterstate" pitchFamily="2" charset="0"/>
                <a:ea typeface="SimHei" pitchFamily="2" charset="-122"/>
              </a:endParaRPr>
            </a:p>
            <a:p>
              <a:pPr>
                <a:lnSpc>
                  <a:spcPts val="4300"/>
                </a:lnSpc>
                <a:buFont typeface="Wingdings" pitchFamily="2" charset="2"/>
                <a:buNone/>
                <a:defRPr/>
              </a:pPr>
              <a:endParaRPr lang="en-GB" altLang="zh-CN" sz="3000" dirty="0">
                <a:latin typeface="EYInterstate" pitchFamily="2" charset="0"/>
                <a:ea typeface="宋体" charset="-122"/>
              </a:endParaRPr>
            </a:p>
            <a:p>
              <a:pPr>
                <a:lnSpc>
                  <a:spcPts val="4300"/>
                </a:lnSpc>
                <a:buFont typeface="Wingdings" pitchFamily="2" charset="2"/>
                <a:buNone/>
                <a:defRPr/>
              </a:pPr>
              <a:r>
                <a:rPr lang="en-GB" altLang="zh-CN" sz="3000" dirty="0">
                  <a:solidFill>
                    <a:schemeClr val="bg2">
                      <a:lumMod val="75000"/>
                    </a:schemeClr>
                  </a:solidFill>
                  <a:latin typeface="EYInterstate" pitchFamily="2" charset="0"/>
                  <a:ea typeface="宋体" charset="-122"/>
                </a:rPr>
                <a:t/>
              </a:r>
              <a:br>
                <a:rPr lang="en-GB" altLang="zh-CN" sz="3000" dirty="0">
                  <a:solidFill>
                    <a:schemeClr val="bg2">
                      <a:lumMod val="75000"/>
                    </a:schemeClr>
                  </a:solidFill>
                  <a:latin typeface="EYInterstate" pitchFamily="2" charset="0"/>
                  <a:ea typeface="宋体" charset="-122"/>
                </a:rPr>
              </a:br>
              <a:endParaRPr lang="en-US" altLang="zh-CN" sz="3000" i="1" dirty="0">
                <a:solidFill>
                  <a:schemeClr val="bg2">
                    <a:lumMod val="75000"/>
                  </a:schemeClr>
                </a:solidFill>
                <a:latin typeface="EYInterstate" pitchFamily="2" charset="0"/>
                <a:ea typeface="宋体" charset="-122"/>
              </a:endParaRPr>
            </a:p>
          </p:txBody>
        </p:sp>
        <p:cxnSp>
          <p:nvCxnSpPr>
            <p:cNvPr id="10" name="直接连接符 9"/>
            <p:cNvCxnSpPr/>
            <p:nvPr/>
          </p:nvCxnSpPr>
          <p:spPr>
            <a:xfrm rot="16200000" flipH="1">
              <a:off x="1226036" y="2536033"/>
              <a:ext cx="2527300" cy="23808"/>
            </a:xfrm>
            <a:prstGeom prst="line">
              <a:avLst/>
            </a:prstGeom>
            <a:ln w="38100">
              <a:solidFill>
                <a:srgbClr val="FFD200"/>
              </a:solidFill>
            </a:ln>
          </p:spPr>
          <p:style>
            <a:lnRef idx="1">
              <a:schemeClr val="accent1"/>
            </a:lnRef>
            <a:fillRef idx="0">
              <a:schemeClr val="accent1"/>
            </a:fillRef>
            <a:effectRef idx="0">
              <a:schemeClr val="accent1"/>
            </a:effectRef>
            <a:fontRef idx="minor">
              <a:schemeClr val="tx1"/>
            </a:fontRef>
          </p:style>
        </p:cxnSp>
      </p:grpSp>
      <p:grpSp>
        <p:nvGrpSpPr>
          <p:cNvPr id="3" name="组合 17"/>
          <p:cNvGrpSpPr>
            <a:grpSpLocks/>
          </p:cNvGrpSpPr>
          <p:nvPr/>
        </p:nvGrpSpPr>
        <p:grpSpPr bwMode="auto">
          <a:xfrm>
            <a:off x="555625" y="4143375"/>
            <a:ext cx="4754563" cy="809625"/>
            <a:chOff x="556350" y="4118344"/>
            <a:chExt cx="4753218" cy="808794"/>
          </a:xfrm>
        </p:grpSpPr>
        <p:sp>
          <p:nvSpPr>
            <p:cNvPr id="20488" name="Title 1"/>
            <p:cNvSpPr txBox="1">
              <a:spLocks/>
            </p:cNvSpPr>
            <p:nvPr/>
          </p:nvSpPr>
          <p:spPr bwMode="auto">
            <a:xfrm>
              <a:off x="589930" y="4196888"/>
              <a:ext cx="4719638" cy="730250"/>
            </a:xfrm>
            <a:prstGeom prst="rect">
              <a:avLst/>
            </a:prstGeom>
            <a:noFill/>
            <a:ln w="9525">
              <a:noFill/>
              <a:miter lim="800000"/>
              <a:headEnd/>
              <a:tailEnd/>
            </a:ln>
          </p:spPr>
          <p:txBody>
            <a:bodyPr/>
            <a:lstStyle/>
            <a:p>
              <a:pPr eaLnBrk="0" hangingPunct="0">
                <a:lnSpc>
                  <a:spcPct val="85000"/>
                </a:lnSpc>
                <a:buClr>
                  <a:schemeClr val="accent2"/>
                </a:buClr>
                <a:buSzPct val="75000"/>
                <a:buFont typeface="Wingdings" pitchFamily="2" charset="2"/>
                <a:buNone/>
              </a:pPr>
              <a:r>
                <a:rPr lang="en-US" altLang="zh-CN" sz="3600" dirty="0">
                  <a:solidFill>
                    <a:srgbClr val="FFC000"/>
                  </a:solidFill>
                  <a:latin typeface="EYInterstate" pitchFamily="2" charset="0"/>
                  <a:ea typeface="SimSun" pitchFamily="2" charset="-122"/>
                </a:rPr>
                <a:t>Entrepreneurship</a:t>
              </a:r>
            </a:p>
            <a:p>
              <a:pPr eaLnBrk="0" hangingPunct="0">
                <a:lnSpc>
                  <a:spcPct val="85000"/>
                </a:lnSpc>
                <a:buClr>
                  <a:schemeClr val="accent2"/>
                </a:buClr>
                <a:buSzPct val="75000"/>
                <a:buFont typeface="Wingdings" pitchFamily="2" charset="2"/>
                <a:buNone/>
              </a:pPr>
              <a:r>
                <a:rPr lang="en-US" altLang="zh-CN" sz="2800" dirty="0">
                  <a:solidFill>
                    <a:srgbClr val="FFC000"/>
                  </a:solidFill>
                  <a:latin typeface="EYInterstate" pitchFamily="2" charset="0"/>
                  <a:ea typeface="SimHei" pitchFamily="2" charset="-122"/>
                </a:rPr>
                <a:t>(</a:t>
              </a:r>
              <a:r>
                <a:rPr lang="zh-TW" altLang="en-US" sz="2800" dirty="0">
                  <a:solidFill>
                    <a:srgbClr val="FFC000"/>
                  </a:solidFill>
                  <a:latin typeface="EYInterstate" pitchFamily="2" charset="0"/>
                  <a:ea typeface="SimHei" pitchFamily="2" charset="-122"/>
                </a:rPr>
                <a:t>企業家精神</a:t>
              </a:r>
              <a:r>
                <a:rPr lang="en-US" altLang="zh-TW" sz="2800" dirty="0">
                  <a:solidFill>
                    <a:srgbClr val="FFC000"/>
                  </a:solidFill>
                  <a:latin typeface="EYInterstate" pitchFamily="2" charset="0"/>
                  <a:ea typeface="SimHei" pitchFamily="2" charset="-122"/>
                </a:rPr>
                <a:t>)</a:t>
              </a:r>
              <a:endParaRPr lang="en-US" altLang="zh-CN" sz="2800" dirty="0">
                <a:solidFill>
                  <a:srgbClr val="FFC000"/>
                </a:solidFill>
                <a:latin typeface="EYInterstate" pitchFamily="2" charset="0"/>
                <a:ea typeface="SimHei" pitchFamily="2" charset="-122"/>
              </a:endParaRPr>
            </a:p>
          </p:txBody>
        </p:sp>
        <p:cxnSp>
          <p:nvCxnSpPr>
            <p:cNvPr id="11" name="直接连接符 10"/>
            <p:cNvCxnSpPr/>
            <p:nvPr/>
          </p:nvCxnSpPr>
          <p:spPr>
            <a:xfrm rot="5400000">
              <a:off x="174155" y="4500539"/>
              <a:ext cx="764390" cy="0"/>
            </a:xfrm>
            <a:prstGeom prst="line">
              <a:avLst/>
            </a:prstGeom>
            <a:ln w="38100">
              <a:solidFill>
                <a:srgbClr val="FFD200"/>
              </a:solidFill>
            </a:ln>
          </p:spPr>
          <p:style>
            <a:lnRef idx="1">
              <a:schemeClr val="accent1"/>
            </a:lnRef>
            <a:fillRef idx="0">
              <a:schemeClr val="accent1"/>
            </a:fillRef>
            <a:effectRef idx="0">
              <a:schemeClr val="accent1"/>
            </a:effectRef>
            <a:fontRef idx="minor">
              <a:schemeClr val="tx1"/>
            </a:fontRef>
          </p:style>
        </p:cxnSp>
      </p:grpSp>
      <p:grpSp>
        <p:nvGrpSpPr>
          <p:cNvPr id="4" name="组合 18"/>
          <p:cNvGrpSpPr>
            <a:grpSpLocks/>
          </p:cNvGrpSpPr>
          <p:nvPr/>
        </p:nvGrpSpPr>
        <p:grpSpPr bwMode="auto">
          <a:xfrm>
            <a:off x="4902200" y="4721225"/>
            <a:ext cx="4241800" cy="1184275"/>
            <a:chOff x="5055394" y="4872178"/>
            <a:chExt cx="4242518" cy="1184275"/>
          </a:xfrm>
        </p:grpSpPr>
        <p:sp>
          <p:nvSpPr>
            <p:cNvPr id="20486" name="Title 1"/>
            <p:cNvSpPr txBox="1">
              <a:spLocks/>
            </p:cNvSpPr>
            <p:nvPr/>
          </p:nvSpPr>
          <p:spPr bwMode="auto">
            <a:xfrm>
              <a:off x="5062462" y="4872178"/>
              <a:ext cx="4235450" cy="1184275"/>
            </a:xfrm>
            <a:prstGeom prst="rect">
              <a:avLst/>
            </a:prstGeom>
            <a:noFill/>
            <a:ln w="9525">
              <a:noFill/>
              <a:miter lim="800000"/>
              <a:headEnd/>
              <a:tailEnd/>
            </a:ln>
          </p:spPr>
          <p:txBody>
            <a:bodyPr/>
            <a:lstStyle/>
            <a:p>
              <a:pPr eaLnBrk="0" hangingPunct="0">
                <a:lnSpc>
                  <a:spcPct val="85000"/>
                </a:lnSpc>
              </a:pPr>
              <a:r>
                <a:rPr lang="en-US" altLang="zh-CN" sz="3000" dirty="0">
                  <a:latin typeface="EYInterstate" pitchFamily="2" charset="0"/>
                  <a:ea typeface="SimSun" pitchFamily="2" charset="-122"/>
                </a:rPr>
                <a:t>Our unique </a:t>
              </a:r>
            </a:p>
            <a:p>
              <a:pPr eaLnBrk="0" hangingPunct="0">
                <a:lnSpc>
                  <a:spcPct val="85000"/>
                </a:lnSpc>
              </a:pPr>
              <a:r>
                <a:rPr lang="en-US" altLang="zh-CN" sz="3600" dirty="0">
                  <a:solidFill>
                    <a:srgbClr val="FFC000"/>
                  </a:solidFill>
                  <a:latin typeface="EYInterstate" pitchFamily="2" charset="0"/>
                  <a:ea typeface="SimSun" pitchFamily="2" charset="-122"/>
                </a:rPr>
                <a:t>people culture</a:t>
              </a:r>
            </a:p>
            <a:p>
              <a:pPr eaLnBrk="0" hangingPunct="0">
                <a:lnSpc>
                  <a:spcPct val="85000"/>
                </a:lnSpc>
              </a:pPr>
              <a:r>
                <a:rPr lang="en-US" altLang="zh-CN" sz="2800" dirty="0">
                  <a:solidFill>
                    <a:srgbClr val="FFC000"/>
                  </a:solidFill>
                  <a:latin typeface="EYInterstate" pitchFamily="2" charset="0"/>
                  <a:ea typeface="SimHei" pitchFamily="2" charset="-122"/>
                </a:rPr>
                <a:t>(</a:t>
              </a:r>
              <a:r>
                <a:rPr lang="zh-TW" altLang="en-US" sz="2800" dirty="0">
                  <a:solidFill>
                    <a:srgbClr val="FFC000"/>
                  </a:solidFill>
                  <a:latin typeface="EYInterstate" pitchFamily="2" charset="0"/>
                  <a:ea typeface="SimHei" pitchFamily="2" charset="-122"/>
                </a:rPr>
                <a:t>獨一無二的安永人文化</a:t>
              </a:r>
              <a:r>
                <a:rPr lang="en-US" altLang="zh-TW" sz="2800" dirty="0">
                  <a:solidFill>
                    <a:srgbClr val="FFC000"/>
                  </a:solidFill>
                  <a:latin typeface="EYInterstate" pitchFamily="2" charset="0"/>
                  <a:ea typeface="SimHei" pitchFamily="2" charset="-122"/>
                </a:rPr>
                <a:t>)</a:t>
              </a:r>
              <a:endParaRPr lang="en-US" altLang="zh-CN" sz="2800" dirty="0">
                <a:solidFill>
                  <a:srgbClr val="FFC000"/>
                </a:solidFill>
                <a:latin typeface="EYInterstate" pitchFamily="2" charset="0"/>
                <a:ea typeface="SimHei" pitchFamily="2" charset="-122"/>
              </a:endParaRPr>
            </a:p>
            <a:p>
              <a:pPr eaLnBrk="0" hangingPunct="0">
                <a:lnSpc>
                  <a:spcPct val="85000"/>
                </a:lnSpc>
              </a:pPr>
              <a:endParaRPr lang="en-US" altLang="zh-CN" sz="3600" dirty="0">
                <a:solidFill>
                  <a:srgbClr val="FFC000"/>
                </a:solidFill>
                <a:latin typeface="EYInterstate" pitchFamily="2" charset="0"/>
                <a:ea typeface="SimSun" pitchFamily="2" charset="-122"/>
              </a:endParaRPr>
            </a:p>
            <a:p>
              <a:pPr eaLnBrk="0" hangingPunct="0">
                <a:lnSpc>
                  <a:spcPct val="85000"/>
                </a:lnSpc>
              </a:pPr>
              <a:endParaRPr lang="en-US" altLang="zh-CN" sz="3600" dirty="0">
                <a:solidFill>
                  <a:srgbClr val="FFC000"/>
                </a:solidFill>
                <a:latin typeface="EYInterstate" pitchFamily="2" charset="0"/>
                <a:ea typeface="SimSun" pitchFamily="2" charset="-122"/>
              </a:endParaRPr>
            </a:p>
          </p:txBody>
        </p:sp>
        <p:cxnSp>
          <p:nvCxnSpPr>
            <p:cNvPr id="14" name="直接连接符 13"/>
            <p:cNvCxnSpPr/>
            <p:nvPr/>
          </p:nvCxnSpPr>
          <p:spPr>
            <a:xfrm rot="16200000" flipH="1">
              <a:off x="4617245" y="5354777"/>
              <a:ext cx="887413" cy="11115"/>
            </a:xfrm>
            <a:prstGeom prst="line">
              <a:avLst/>
            </a:prstGeom>
            <a:ln w="38100">
              <a:solidFill>
                <a:srgbClr val="FFD2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212373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6" descr="Picture1"/>
          <p:cNvPicPr>
            <a:picLocks noChangeAspect="1" noChangeArrowheads="1"/>
          </p:cNvPicPr>
          <p:nvPr/>
        </p:nvPicPr>
        <p:blipFill>
          <a:blip r:embed="rId3" cstate="print"/>
          <a:srcRect/>
          <a:stretch>
            <a:fillRect/>
          </a:stretch>
        </p:blipFill>
        <p:spPr bwMode="auto">
          <a:xfrm>
            <a:off x="5065766" y="2514600"/>
            <a:ext cx="4033783" cy="2324100"/>
          </a:xfrm>
          <a:prstGeom prst="rect">
            <a:avLst/>
          </a:prstGeom>
          <a:noFill/>
          <a:ln w="9525">
            <a:noFill/>
            <a:miter lim="800000"/>
            <a:headEnd/>
            <a:tailEnd/>
          </a:ln>
        </p:spPr>
      </p:pic>
      <p:sp>
        <p:nvSpPr>
          <p:cNvPr id="159746" name="Rectangle 2"/>
          <p:cNvSpPr>
            <a:spLocks noGrp="1" noChangeArrowheads="1"/>
          </p:cNvSpPr>
          <p:nvPr>
            <p:ph type="title" idx="4294967295"/>
          </p:nvPr>
        </p:nvSpPr>
        <p:spPr>
          <a:xfrm>
            <a:off x="444500" y="288925"/>
            <a:ext cx="6977063" cy="1079500"/>
          </a:xfrm>
        </p:spPr>
        <p:txBody>
          <a:bodyPr/>
          <a:lstStyle/>
          <a:p>
            <a:pPr eaLnBrk="1" hangingPunct="1"/>
            <a:r>
              <a:rPr lang="zh-TW" altLang="en-US" dirty="0" smtClean="0">
                <a:solidFill>
                  <a:schemeClr val="tx1">
                    <a:lumMod val="65000"/>
                    <a:lumOff val="35000"/>
                  </a:schemeClr>
                </a:solidFill>
                <a:latin typeface="SimHei" pitchFamily="2" charset="-122"/>
                <a:ea typeface="SimHei" pitchFamily="2" charset="-122"/>
              </a:rPr>
              <a:t>多元化的人才交換計劃</a:t>
            </a:r>
            <a:r>
              <a:rPr lang="zh-TW" altLang="en-US" dirty="0" smtClean="0">
                <a:solidFill>
                  <a:schemeClr val="tx1">
                    <a:lumMod val="65000"/>
                    <a:lumOff val="35000"/>
                  </a:schemeClr>
                </a:solidFill>
                <a:latin typeface="Arial" pitchFamily="34" charset="0"/>
                <a:ea typeface="SimHei" pitchFamily="2" charset="-122"/>
                <a:cs typeface="Arial" pitchFamily="34" charset="0"/>
              </a:rPr>
              <a:t> </a:t>
            </a:r>
            <a:r>
              <a:rPr lang="en-US" altLang="zh-TW" dirty="0" smtClean="0">
                <a:solidFill>
                  <a:schemeClr val="tx1">
                    <a:lumMod val="65000"/>
                    <a:lumOff val="35000"/>
                  </a:schemeClr>
                </a:solidFill>
                <a:latin typeface="Arial" pitchFamily="34" charset="0"/>
                <a:ea typeface="SimHei" pitchFamily="2" charset="-122"/>
                <a:cs typeface="Arial" pitchFamily="34" charset="0"/>
              </a:rPr>
              <a:t>- </a:t>
            </a:r>
            <a:r>
              <a:rPr lang="zh-TW" altLang="en-US" dirty="0" smtClean="0">
                <a:solidFill>
                  <a:schemeClr val="tx1">
                    <a:lumMod val="65000"/>
                    <a:lumOff val="35000"/>
                  </a:schemeClr>
                </a:solidFill>
                <a:latin typeface="SimHei" pitchFamily="2" charset="-122"/>
                <a:ea typeface="SimHei" pitchFamily="2" charset="-122"/>
              </a:rPr>
              <a:t>與國際接軌</a:t>
            </a:r>
            <a:endParaRPr lang="en-US" altLang="zh-TW" dirty="0" smtClean="0">
              <a:latin typeface="SimHei" pitchFamily="2" charset="-122"/>
              <a:ea typeface="SimHei" pitchFamily="2" charset="-122"/>
            </a:endParaRPr>
          </a:p>
        </p:txBody>
      </p:sp>
      <p:sp>
        <p:nvSpPr>
          <p:cNvPr id="159747" name="Rectangle 3"/>
          <p:cNvSpPr txBox="1">
            <a:spLocks noChangeArrowheads="1"/>
          </p:cNvSpPr>
          <p:nvPr/>
        </p:nvSpPr>
        <p:spPr bwMode="auto">
          <a:xfrm>
            <a:off x="406400" y="1154113"/>
            <a:ext cx="8382000" cy="5106987"/>
          </a:xfrm>
          <a:prstGeom prst="rect">
            <a:avLst/>
          </a:prstGeom>
          <a:noFill/>
          <a:ln w="9525">
            <a:noFill/>
            <a:miter lim="800000"/>
            <a:headEnd/>
            <a:tailEnd/>
          </a:ln>
        </p:spPr>
        <p:txBody>
          <a:bodyPr/>
          <a:lstStyle/>
          <a:p>
            <a:pPr marL="360363" indent="-360363">
              <a:buClr>
                <a:srgbClr val="FFD200"/>
              </a:buClr>
              <a:buSzPct val="75000"/>
              <a:buFont typeface="Arial" charset="0"/>
              <a:buChar char="►"/>
            </a:pPr>
            <a:r>
              <a:rPr lang="zh-TW" altLang="en-US" sz="2400" b="0" dirty="0" smtClean="0">
                <a:solidFill>
                  <a:srgbClr val="FFD200"/>
                </a:solidFill>
                <a:latin typeface="EYInterstate" pitchFamily="2" charset="0"/>
                <a:ea typeface="SimHei" pitchFamily="49" charset="-122"/>
                <a:cs typeface="Arial" pitchFamily="34" charset="0"/>
              </a:rPr>
              <a:t>國際性轉調</a:t>
            </a:r>
            <a:endParaRPr lang="en-GB" altLang="zh-CN" sz="2400" b="0" dirty="0">
              <a:solidFill>
                <a:srgbClr val="FFD200"/>
              </a:solidFill>
              <a:latin typeface="EYInterstate" pitchFamily="2" charset="0"/>
              <a:ea typeface="SimHei" pitchFamily="49" charset="-122"/>
              <a:cs typeface="Arial" pitchFamily="34" charset="0"/>
            </a:endParaRPr>
          </a:p>
          <a:p>
            <a:pPr marL="817563" lvl="1" indent="-360363">
              <a:buClr>
                <a:srgbClr val="FFD200"/>
              </a:buClr>
              <a:buSzPct val="75000"/>
              <a:buFont typeface="Arial" charset="0"/>
              <a:buChar char="►"/>
            </a:pPr>
            <a:r>
              <a:rPr lang="zh-TW" altLang="en-US" sz="2000" b="0" dirty="0" smtClean="0">
                <a:solidFill>
                  <a:schemeClr val="tx1"/>
                </a:solidFill>
                <a:latin typeface="EYInterstate" pitchFamily="2" charset="0"/>
                <a:ea typeface="SimHei" pitchFamily="49" charset="-122"/>
                <a:cs typeface="Arial" pitchFamily="34" charset="0"/>
              </a:rPr>
              <a:t>國際人才交換計劃 </a:t>
            </a:r>
            <a:r>
              <a:rPr lang="en-US" altLang="zh-TW" sz="2000" b="0" dirty="0" smtClean="0">
                <a:solidFill>
                  <a:schemeClr val="tx1"/>
                </a:solidFill>
                <a:latin typeface="EYInterstate" pitchFamily="2" charset="0"/>
                <a:ea typeface="SimHei" pitchFamily="49" charset="-122"/>
                <a:cs typeface="Arial" pitchFamily="34" charset="0"/>
              </a:rPr>
              <a:t>(</a:t>
            </a:r>
            <a:r>
              <a:rPr lang="en-GB" altLang="zh-CN" sz="2000" b="0" dirty="0" smtClean="0">
                <a:solidFill>
                  <a:schemeClr val="tx1"/>
                </a:solidFill>
                <a:latin typeface="EYInterstate" pitchFamily="2" charset="0"/>
                <a:ea typeface="SimHei" pitchFamily="49" charset="-122"/>
                <a:cs typeface="Arial" pitchFamily="34" charset="0"/>
              </a:rPr>
              <a:t>Global </a:t>
            </a:r>
            <a:r>
              <a:rPr lang="en-GB" altLang="zh-CN" sz="2000" b="0" dirty="0">
                <a:solidFill>
                  <a:schemeClr val="tx1"/>
                </a:solidFill>
                <a:latin typeface="EYInterstate" pitchFamily="2" charset="0"/>
                <a:ea typeface="SimHei" pitchFamily="49" charset="-122"/>
                <a:cs typeface="Arial" pitchFamily="34" charset="0"/>
              </a:rPr>
              <a:t>Exchange </a:t>
            </a:r>
            <a:r>
              <a:rPr lang="en-GB" altLang="zh-CN" sz="2000" b="0" dirty="0" smtClean="0">
                <a:solidFill>
                  <a:schemeClr val="tx1"/>
                </a:solidFill>
                <a:latin typeface="EYInterstate" pitchFamily="2" charset="0"/>
                <a:ea typeface="SimHei" pitchFamily="49" charset="-122"/>
                <a:cs typeface="Arial" pitchFamily="34" charset="0"/>
              </a:rPr>
              <a:t>Program</a:t>
            </a:r>
            <a:r>
              <a:rPr lang="en-US" altLang="zh-TW" sz="2000" b="0" dirty="0" smtClean="0">
                <a:solidFill>
                  <a:schemeClr val="tx1"/>
                </a:solidFill>
                <a:latin typeface="EYInterstate" pitchFamily="2" charset="0"/>
                <a:ea typeface="SimHei" pitchFamily="49" charset="-122"/>
                <a:cs typeface="Arial" pitchFamily="34" charset="0"/>
              </a:rPr>
              <a:t>)</a:t>
            </a:r>
            <a:endParaRPr lang="en-GB" altLang="zh-CN" sz="2000" b="0" dirty="0">
              <a:solidFill>
                <a:schemeClr val="tx1"/>
              </a:solidFill>
              <a:latin typeface="EYInterstate" pitchFamily="2" charset="0"/>
              <a:ea typeface="SimHei" pitchFamily="49" charset="-122"/>
              <a:cs typeface="Arial" pitchFamily="34" charset="0"/>
            </a:endParaRPr>
          </a:p>
          <a:p>
            <a:pPr marL="817563" lvl="1" indent="-360363">
              <a:buClr>
                <a:srgbClr val="FFD200"/>
              </a:buClr>
              <a:buSzPct val="75000"/>
              <a:buFont typeface="Arial" charset="0"/>
              <a:buChar char="►"/>
            </a:pPr>
            <a:r>
              <a:rPr lang="zh-TW" altLang="en-US" sz="2000" b="0" dirty="0" smtClean="0">
                <a:solidFill>
                  <a:schemeClr val="tx1"/>
                </a:solidFill>
                <a:latin typeface="EYInterstate" pitchFamily="2" charset="0"/>
                <a:ea typeface="SimHei" pitchFamily="49" charset="-122"/>
                <a:cs typeface="Arial" pitchFamily="34" charset="0"/>
              </a:rPr>
              <a:t>大中華區人才交換計劃 </a:t>
            </a:r>
            <a:r>
              <a:rPr lang="en-US" altLang="zh-TW" sz="2000" b="0" dirty="0" smtClean="0">
                <a:solidFill>
                  <a:schemeClr val="tx1"/>
                </a:solidFill>
                <a:latin typeface="EYInterstate" pitchFamily="2" charset="0"/>
                <a:ea typeface="SimHei" pitchFamily="49" charset="-122"/>
                <a:cs typeface="Arial" pitchFamily="34" charset="0"/>
              </a:rPr>
              <a:t>(China Exchange Program)</a:t>
            </a:r>
          </a:p>
          <a:p>
            <a:pPr marL="817563" lvl="1" indent="-360363">
              <a:buClr>
                <a:srgbClr val="FFD200"/>
              </a:buClr>
              <a:buSzPct val="75000"/>
              <a:buFont typeface="Arial" charset="0"/>
              <a:buChar char="►"/>
            </a:pPr>
            <a:r>
              <a:rPr lang="zh-TW" altLang="en-US" sz="2000" b="0" dirty="0" smtClean="0">
                <a:solidFill>
                  <a:schemeClr val="tx1"/>
                </a:solidFill>
                <a:latin typeface="EYInterstate" pitchFamily="2" charset="0"/>
                <a:ea typeface="SimHei" pitchFamily="49" charset="-122"/>
                <a:cs typeface="Arial" pitchFamily="34" charset="0"/>
              </a:rPr>
              <a:t>亞太區短期交換計劃 </a:t>
            </a:r>
            <a:r>
              <a:rPr lang="en-US" altLang="zh-TW" sz="2000" b="0" dirty="0" smtClean="0">
                <a:solidFill>
                  <a:schemeClr val="tx1"/>
                </a:solidFill>
                <a:latin typeface="EYInterstate" pitchFamily="2" charset="0"/>
                <a:ea typeface="SimHei" pitchFamily="49" charset="-122"/>
                <a:cs typeface="Arial" pitchFamily="34" charset="0"/>
              </a:rPr>
              <a:t>(Horizon)</a:t>
            </a:r>
            <a:endParaRPr lang="en-GB" altLang="zh-CN" sz="2000" b="0" dirty="0">
              <a:solidFill>
                <a:schemeClr val="tx1"/>
              </a:solidFill>
              <a:latin typeface="EYInterstate" pitchFamily="2" charset="0"/>
              <a:ea typeface="SimHei" pitchFamily="49" charset="-122"/>
              <a:cs typeface="Arial" pitchFamily="34" charset="0"/>
            </a:endParaRPr>
          </a:p>
          <a:p>
            <a:pPr marL="817563" lvl="1" indent="-360363">
              <a:buClr>
                <a:srgbClr val="FFD200"/>
              </a:buClr>
              <a:buSzPct val="75000"/>
            </a:pPr>
            <a:endParaRPr lang="en-GB" altLang="zh-CN" sz="2000" b="0" dirty="0">
              <a:solidFill>
                <a:schemeClr val="tx1"/>
              </a:solidFill>
              <a:latin typeface="EYInterstate" pitchFamily="2" charset="0"/>
              <a:ea typeface="SimHei" pitchFamily="49" charset="-122"/>
              <a:cs typeface="Arial" pitchFamily="34" charset="0"/>
            </a:endParaRPr>
          </a:p>
          <a:p>
            <a:pPr marL="360363" indent="-360363">
              <a:buClr>
                <a:srgbClr val="FFD200"/>
              </a:buClr>
              <a:buSzPct val="75000"/>
              <a:buFont typeface="Arial" charset="0"/>
              <a:buChar char="►"/>
            </a:pPr>
            <a:r>
              <a:rPr lang="zh-TW" altLang="en-US" sz="2400" b="0" dirty="0" smtClean="0">
                <a:solidFill>
                  <a:srgbClr val="FFD200"/>
                </a:solidFill>
                <a:latin typeface="EYInterstate" pitchFamily="2" charset="0"/>
                <a:ea typeface="SimHei" pitchFamily="49" charset="-122"/>
                <a:cs typeface="Arial" pitchFamily="34" charset="0"/>
              </a:rPr>
              <a:t>區域內轉調</a:t>
            </a:r>
            <a:endParaRPr lang="en-GB" altLang="zh-CN" sz="2400" b="0" dirty="0" smtClean="0">
              <a:solidFill>
                <a:srgbClr val="FFD200"/>
              </a:solidFill>
              <a:latin typeface="EYInterstate" pitchFamily="2" charset="0"/>
              <a:ea typeface="SimHei" pitchFamily="49" charset="-122"/>
              <a:cs typeface="Arial" pitchFamily="34" charset="0"/>
            </a:endParaRPr>
          </a:p>
          <a:p>
            <a:pPr marL="817563" lvl="1" indent="-360363">
              <a:buClr>
                <a:srgbClr val="FFD200"/>
              </a:buClr>
              <a:buSzPct val="75000"/>
              <a:buFont typeface="Arial" charset="0"/>
              <a:buChar char="►"/>
            </a:pPr>
            <a:r>
              <a:rPr lang="zh-TW" altLang="en-US" sz="2000" b="0" dirty="0" smtClean="0">
                <a:solidFill>
                  <a:schemeClr val="tx1"/>
                </a:solidFill>
                <a:latin typeface="EYInterstate" pitchFamily="2" charset="0"/>
                <a:ea typeface="SimHei" pitchFamily="49" charset="-122"/>
                <a:cs typeface="Arial" pitchFamily="34" charset="0"/>
              </a:rPr>
              <a:t>短期出差任務</a:t>
            </a:r>
            <a:endParaRPr lang="en-GB" altLang="zh-CN" sz="2000" b="0" dirty="0" smtClean="0">
              <a:solidFill>
                <a:schemeClr val="tx1"/>
              </a:solidFill>
              <a:latin typeface="EYInterstate" pitchFamily="2" charset="0"/>
              <a:ea typeface="SimHei" pitchFamily="49" charset="-122"/>
              <a:cs typeface="Arial" pitchFamily="34" charset="0"/>
            </a:endParaRPr>
          </a:p>
          <a:p>
            <a:pPr marL="817563" lvl="1" indent="-360363">
              <a:buClr>
                <a:srgbClr val="FFD200"/>
              </a:buClr>
              <a:buSzPct val="75000"/>
              <a:buFont typeface="Arial" charset="0"/>
              <a:buChar char="►"/>
            </a:pPr>
            <a:r>
              <a:rPr lang="zh-TW" altLang="en-US" sz="2000" b="0" dirty="0" smtClean="0">
                <a:solidFill>
                  <a:schemeClr val="tx1"/>
                </a:solidFill>
                <a:latin typeface="EYInterstate" pitchFamily="2" charset="0"/>
                <a:ea typeface="SimHei" pitchFamily="49" charset="-122"/>
                <a:cs typeface="Arial" pitchFamily="34" charset="0"/>
              </a:rPr>
              <a:t>客戶或組織策略需求</a:t>
            </a:r>
            <a:endParaRPr lang="en-GB" altLang="zh-CN" sz="2000" b="0" dirty="0">
              <a:solidFill>
                <a:schemeClr val="tx1"/>
              </a:solidFill>
              <a:latin typeface="EYInterstate" pitchFamily="2" charset="0"/>
              <a:ea typeface="SimHei" pitchFamily="49" charset="-122"/>
              <a:cs typeface="Arial" pitchFamily="34" charset="0"/>
            </a:endParaRPr>
          </a:p>
          <a:p>
            <a:pPr marL="360363" indent="-360363">
              <a:buClr>
                <a:srgbClr val="FFD200"/>
              </a:buClr>
              <a:buSzPct val="75000"/>
              <a:buFont typeface="Arial" charset="0"/>
              <a:buChar char="►"/>
            </a:pPr>
            <a:endParaRPr lang="en-GB" altLang="zh-CN" sz="2000" b="0" dirty="0">
              <a:solidFill>
                <a:schemeClr val="tx1"/>
              </a:solidFill>
              <a:latin typeface="EYInterstate" pitchFamily="2" charset="0"/>
              <a:ea typeface="SimHei" pitchFamily="49" charset="-122"/>
              <a:cs typeface="Arial" pitchFamily="34" charset="0"/>
            </a:endParaRPr>
          </a:p>
          <a:p>
            <a:pPr marL="360363" indent="-360363">
              <a:buClr>
                <a:srgbClr val="FFD200"/>
              </a:buClr>
              <a:buSzPct val="75000"/>
              <a:buFont typeface="Arial" charset="0"/>
              <a:buChar char="►"/>
            </a:pPr>
            <a:r>
              <a:rPr lang="zh-TW" altLang="en-US" sz="2400" b="0" dirty="0" smtClean="0">
                <a:solidFill>
                  <a:srgbClr val="FFD200"/>
                </a:solidFill>
                <a:latin typeface="EYInterstate" pitchFamily="2" charset="0"/>
                <a:ea typeface="SimHei" pitchFamily="49" charset="-122"/>
                <a:cs typeface="Arial" pitchFamily="34" charset="0"/>
              </a:rPr>
              <a:t>跨部門轉調</a:t>
            </a:r>
            <a:r>
              <a:rPr lang="zh-TW" altLang="en-US" sz="2400" b="0" dirty="0" smtClean="0">
                <a:solidFill>
                  <a:schemeClr val="tx1"/>
                </a:solidFill>
                <a:latin typeface="EYInterstate" pitchFamily="2" charset="0"/>
                <a:ea typeface="SimHei" pitchFamily="49" charset="-122"/>
                <a:cs typeface="Arial" pitchFamily="34" charset="0"/>
              </a:rPr>
              <a:t> </a:t>
            </a:r>
            <a:endParaRPr lang="en-US" altLang="zh-TW" sz="2400" b="0" dirty="0" smtClean="0">
              <a:solidFill>
                <a:schemeClr val="tx1"/>
              </a:solidFill>
              <a:latin typeface="EYInterstate" pitchFamily="2" charset="0"/>
              <a:ea typeface="SimHei" pitchFamily="49" charset="-122"/>
              <a:cs typeface="Arial" pitchFamily="34" charset="0"/>
            </a:endParaRPr>
          </a:p>
          <a:p>
            <a:pPr marL="817563" lvl="1" indent="-360363">
              <a:buClr>
                <a:srgbClr val="FFD200"/>
              </a:buClr>
              <a:buSzPct val="75000"/>
              <a:buFont typeface="Arial" charset="0"/>
              <a:buChar char="►"/>
            </a:pPr>
            <a:r>
              <a:rPr lang="zh-TW" altLang="en-US" sz="2000" b="0" dirty="0" smtClean="0">
                <a:solidFill>
                  <a:schemeClr val="tx1"/>
                </a:solidFill>
                <a:latin typeface="EYInterstate" pitchFamily="2" charset="0"/>
                <a:ea typeface="SimHei" pitchFamily="49" charset="-122"/>
              </a:rPr>
              <a:t>同一部門服務滿</a:t>
            </a:r>
            <a:r>
              <a:rPr lang="en-US" altLang="zh-TW" sz="2000" b="0" dirty="0" smtClean="0">
                <a:solidFill>
                  <a:schemeClr val="tx1"/>
                </a:solidFill>
                <a:latin typeface="EYInterstate" pitchFamily="2" charset="0"/>
                <a:ea typeface="SimHei" pitchFamily="49" charset="-122"/>
              </a:rPr>
              <a:t>12</a:t>
            </a:r>
            <a:r>
              <a:rPr lang="zh-TW" altLang="en-US" sz="2000" b="0" dirty="0" smtClean="0">
                <a:solidFill>
                  <a:schemeClr val="tx1"/>
                </a:solidFill>
                <a:latin typeface="EYInterstate" pitchFamily="2" charset="0"/>
                <a:ea typeface="SimHei" pitchFamily="49" charset="-122"/>
              </a:rPr>
              <a:t>個月即可提出申請</a:t>
            </a:r>
            <a:endParaRPr lang="en-US" altLang="zh-TW" sz="2000" b="0" dirty="0" smtClean="0">
              <a:solidFill>
                <a:schemeClr val="tx1"/>
              </a:solidFill>
              <a:latin typeface="EYInterstate" pitchFamily="2" charset="0"/>
              <a:ea typeface="SimHei" pitchFamily="49" charset="-122"/>
            </a:endParaRPr>
          </a:p>
          <a:p>
            <a:pPr marL="817563" lvl="1" indent="-360363">
              <a:buClr>
                <a:srgbClr val="FFD200"/>
              </a:buClr>
              <a:buSzPct val="75000"/>
            </a:pPr>
            <a:endParaRPr lang="en-US" altLang="zh-TW" sz="2000" b="0" dirty="0" smtClean="0">
              <a:solidFill>
                <a:schemeClr val="tx1"/>
              </a:solidFill>
              <a:latin typeface="EYInterstate" pitchFamily="2" charset="0"/>
              <a:ea typeface="SimHei" pitchFamily="49" charset="-122"/>
            </a:endParaRPr>
          </a:p>
          <a:p>
            <a:pPr marL="360363" indent="-360363">
              <a:buClr>
                <a:srgbClr val="FFD200"/>
              </a:buClr>
              <a:buSzPct val="75000"/>
              <a:buFont typeface="Arial" charset="0"/>
              <a:buChar char="►"/>
            </a:pPr>
            <a:r>
              <a:rPr lang="zh-TW" altLang="en-US" sz="2400" b="0" dirty="0" smtClean="0">
                <a:solidFill>
                  <a:srgbClr val="FFD200"/>
                </a:solidFill>
                <a:latin typeface="EYInterstate" pitchFamily="2" charset="0"/>
                <a:ea typeface="SimHei" pitchFamily="49" charset="-122"/>
              </a:rPr>
              <a:t>稅務部輪調計畫</a:t>
            </a:r>
            <a:endParaRPr lang="en-US" altLang="zh-TW" sz="2400" b="0" dirty="0" smtClean="0">
              <a:solidFill>
                <a:srgbClr val="FFD200"/>
              </a:solidFill>
              <a:latin typeface="EYInterstate" pitchFamily="2" charset="0"/>
              <a:ea typeface="SimHei" pitchFamily="49" charset="-122"/>
            </a:endParaRPr>
          </a:p>
          <a:p>
            <a:pPr marL="817563" lvl="1" indent="-360363">
              <a:buClr>
                <a:srgbClr val="FFD200"/>
              </a:buClr>
              <a:buSzPct val="75000"/>
              <a:buFont typeface="Arial" charset="0"/>
              <a:buChar char="►"/>
            </a:pPr>
            <a:r>
              <a:rPr lang="zh-TW" altLang="en-US" sz="2000" b="0" dirty="0" smtClean="0">
                <a:solidFill>
                  <a:schemeClr val="tx1"/>
                </a:solidFill>
                <a:latin typeface="EYInterstate" pitchFamily="2" charset="0"/>
                <a:ea typeface="SimHei" pitchFamily="49" charset="-122"/>
              </a:rPr>
              <a:t>審計部輪調：為期一年，累積查核經驗有利於稅務業務的執行</a:t>
            </a:r>
            <a:endParaRPr lang="en-US" altLang="zh-TW" sz="2000" b="0" dirty="0" smtClean="0">
              <a:solidFill>
                <a:schemeClr val="tx1"/>
              </a:solidFill>
              <a:latin typeface="EYInterstate" pitchFamily="2" charset="0"/>
              <a:ea typeface="SimHei" pitchFamily="49" charset="-122"/>
            </a:endParaRPr>
          </a:p>
          <a:p>
            <a:pPr marL="817563" lvl="1" indent="-360363">
              <a:buClr>
                <a:srgbClr val="FFD200"/>
              </a:buClr>
              <a:buSzPct val="75000"/>
              <a:buFont typeface="Arial" charset="0"/>
              <a:buChar char="►"/>
            </a:pPr>
            <a:r>
              <a:rPr lang="zh-TW" altLang="en-US" sz="2000" b="0" dirty="0" smtClean="0">
                <a:solidFill>
                  <a:schemeClr val="tx1"/>
                </a:solidFill>
                <a:latin typeface="EYInterstate" pitchFamily="2" charset="0"/>
                <a:ea typeface="SimHei" pitchFamily="49" charset="-122"/>
              </a:rPr>
              <a:t>稅務部內部輪調：不同</a:t>
            </a:r>
            <a:r>
              <a:rPr lang="en-US" altLang="zh-TW" sz="2000" b="0" dirty="0" smtClean="0">
                <a:solidFill>
                  <a:schemeClr val="tx1"/>
                </a:solidFill>
                <a:latin typeface="EYInterstate" pitchFamily="2" charset="0"/>
                <a:ea typeface="SimHei" pitchFamily="49" charset="-122"/>
              </a:rPr>
              <a:t>Sub-Service Line</a:t>
            </a:r>
            <a:r>
              <a:rPr lang="zh-TW" altLang="en-US" sz="2000" b="0" dirty="0" smtClean="0">
                <a:solidFill>
                  <a:schemeClr val="tx1"/>
                </a:solidFill>
                <a:latin typeface="EYInterstate" pitchFamily="2" charset="0"/>
                <a:ea typeface="SimHei" pitchFamily="49" charset="-122"/>
              </a:rPr>
              <a:t>輪調，瞭解多元業務內容</a:t>
            </a:r>
            <a:endParaRPr lang="en-US" altLang="zh-TW" sz="2000" b="0" dirty="0" smtClean="0">
              <a:solidFill>
                <a:schemeClr val="tx1"/>
              </a:solidFill>
              <a:latin typeface="EYInterstate" pitchFamily="2" charset="0"/>
              <a:ea typeface="SimHei" pitchFamily="49" charset="-122"/>
            </a:endParaRPr>
          </a:p>
          <a:p>
            <a:pPr marL="360363" indent="-360363">
              <a:buClr>
                <a:srgbClr val="FFD200"/>
              </a:buClr>
              <a:buSzPct val="75000"/>
              <a:buFont typeface="Arial" charset="0"/>
              <a:buChar char="►"/>
            </a:pPr>
            <a:endParaRPr lang="en-US" altLang="zh-TW" sz="2000" b="0" dirty="0" smtClean="0">
              <a:solidFill>
                <a:schemeClr val="tx1"/>
              </a:solidFill>
              <a:latin typeface="EYInterstate" pitchFamily="2" charset="0"/>
              <a:ea typeface="SimHei" pitchFamily="49" charset="-122"/>
            </a:endParaRPr>
          </a:p>
          <a:p>
            <a:pPr marL="817563" lvl="1" indent="-360363">
              <a:buClr>
                <a:srgbClr val="FFD200"/>
              </a:buClr>
              <a:buSzPct val="75000"/>
            </a:pPr>
            <a:endParaRPr lang="en-GB" altLang="zh-TW" sz="1600" b="0" dirty="0" smtClean="0">
              <a:solidFill>
                <a:schemeClr val="tx1"/>
              </a:solidFill>
              <a:latin typeface="EYInterstate" pitchFamily="2" charset="0"/>
              <a:ea typeface="SimHei" pitchFamily="49" charset="-122"/>
              <a:cs typeface="Arial" pitchFamily="34" charset="0"/>
            </a:endParaRPr>
          </a:p>
        </p:txBody>
      </p:sp>
    </p:spTree>
    <p:extLst>
      <p:ext uri="{BB962C8B-B14F-4D97-AF65-F5344CB8AC3E}">
        <p14:creationId xmlns:p14="http://schemas.microsoft.com/office/powerpoint/2010/main" val="24311354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44500" y="288925"/>
            <a:ext cx="8533245" cy="1079500"/>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3000" b="1" kern="1200">
                <a:solidFill>
                  <a:schemeClr val="bg1"/>
                </a:solidFill>
                <a:latin typeface="Arial" pitchFamily="34" charset="0"/>
                <a:ea typeface="+mj-ea"/>
                <a:cs typeface="Arial" pitchFamily="34" charset="0"/>
              </a:defRPr>
            </a:lvl1pPr>
          </a:lstStyle>
          <a:p>
            <a:r>
              <a:rPr lang="zh-TW" altLang="en-US" dirty="0" smtClean="0">
                <a:solidFill>
                  <a:schemeClr val="tx1">
                    <a:lumMod val="65000"/>
                    <a:lumOff val="35000"/>
                  </a:schemeClr>
                </a:solidFill>
                <a:latin typeface="SimHei" pitchFamily="2" charset="-122"/>
                <a:ea typeface="SimHei" pitchFamily="2" charset="-122"/>
              </a:rPr>
              <a:t>多元化的人才交換計劃</a:t>
            </a:r>
            <a:r>
              <a:rPr lang="zh-TW" altLang="en-US" dirty="0" smtClean="0">
                <a:solidFill>
                  <a:schemeClr val="tx1">
                    <a:lumMod val="65000"/>
                    <a:lumOff val="35000"/>
                  </a:schemeClr>
                </a:solidFill>
                <a:ea typeface="SimHei" pitchFamily="2" charset="-122"/>
              </a:rPr>
              <a:t> </a:t>
            </a:r>
            <a:r>
              <a:rPr lang="en-US" altLang="zh-TW" dirty="0" smtClean="0">
                <a:solidFill>
                  <a:schemeClr val="tx1">
                    <a:lumMod val="65000"/>
                    <a:lumOff val="35000"/>
                  </a:schemeClr>
                </a:solidFill>
                <a:ea typeface="SimHei" pitchFamily="2" charset="-122"/>
              </a:rPr>
              <a:t>–</a:t>
            </a:r>
            <a:r>
              <a:rPr lang="zh-TW" altLang="en-US" dirty="0" smtClean="0">
                <a:solidFill>
                  <a:schemeClr val="tx1">
                    <a:lumMod val="65000"/>
                    <a:lumOff val="35000"/>
                  </a:schemeClr>
                </a:solidFill>
                <a:ea typeface="SimHei" pitchFamily="2" charset="-122"/>
              </a:rPr>
              <a:t>台大學長姐現況</a:t>
            </a:r>
            <a:endParaRPr lang="en-US" altLang="zh-TW" dirty="0" smtClean="0">
              <a:latin typeface="SimHei" pitchFamily="2" charset="-122"/>
              <a:ea typeface="SimHei" pitchFamily="2" charset="-122"/>
            </a:endParaRPr>
          </a:p>
        </p:txBody>
      </p:sp>
      <p:sp>
        <p:nvSpPr>
          <p:cNvPr id="4" name="Rectangle 3"/>
          <p:cNvSpPr txBox="1">
            <a:spLocks noChangeArrowheads="1"/>
          </p:cNvSpPr>
          <p:nvPr/>
        </p:nvSpPr>
        <p:spPr bwMode="auto">
          <a:xfrm>
            <a:off x="-83127" y="1154114"/>
            <a:ext cx="8870868" cy="3370386"/>
          </a:xfrm>
          <a:prstGeom prst="rect">
            <a:avLst/>
          </a:prstGeom>
          <a:noFill/>
          <a:ln w="9525">
            <a:noFill/>
            <a:miter lim="800000"/>
            <a:headEnd/>
            <a:tailEnd/>
          </a:ln>
        </p:spPr>
        <p:txBody>
          <a:bodyPr/>
          <a:lstStyle/>
          <a:p>
            <a:pPr>
              <a:buClr>
                <a:srgbClr val="FFD200"/>
              </a:buClr>
              <a:buSzPct val="75000"/>
            </a:pPr>
            <a:endParaRPr lang="en-GB" altLang="zh-CN" sz="2400" b="0" dirty="0">
              <a:solidFill>
                <a:srgbClr val="FFD200"/>
              </a:solidFill>
              <a:latin typeface="EYInterstate" pitchFamily="2" charset="0"/>
              <a:ea typeface="SimHei" pitchFamily="49" charset="-122"/>
              <a:cs typeface="Arial" pitchFamily="34" charset="0"/>
            </a:endParaRPr>
          </a:p>
          <a:p>
            <a:pPr marL="817563" lvl="1" indent="-360363">
              <a:buClr>
                <a:srgbClr val="FFD200"/>
              </a:buClr>
              <a:buSzPct val="75000"/>
              <a:buFont typeface="Arial" charset="0"/>
              <a:buChar char="►"/>
            </a:pPr>
            <a:r>
              <a:rPr lang="zh-TW" altLang="en-US" sz="2000" b="0" dirty="0" smtClean="0">
                <a:solidFill>
                  <a:schemeClr val="tx1"/>
                </a:solidFill>
                <a:latin typeface="EYInterstate" pitchFamily="2" charset="0"/>
                <a:ea typeface="SimHei" pitchFamily="49" charset="-122"/>
                <a:cs typeface="Arial" pitchFamily="34" charset="0"/>
              </a:rPr>
              <a:t>大中華區人才交換計劃 </a:t>
            </a:r>
            <a:r>
              <a:rPr lang="en-US" altLang="zh-TW" sz="2000" b="0" dirty="0" smtClean="0">
                <a:solidFill>
                  <a:schemeClr val="tx1"/>
                </a:solidFill>
                <a:latin typeface="EYInterstate" pitchFamily="2" charset="0"/>
                <a:ea typeface="SimHei" pitchFamily="49" charset="-122"/>
                <a:cs typeface="Arial" pitchFamily="34" charset="0"/>
              </a:rPr>
              <a:t>(China Exchange Program)</a:t>
            </a:r>
            <a:endParaRPr lang="en-US" altLang="zh-TW" sz="2000" dirty="0">
              <a:latin typeface="EYInterstate" pitchFamily="2" charset="0"/>
              <a:ea typeface="SimHei" pitchFamily="49" charset="-122"/>
              <a:cs typeface="Arial" pitchFamily="34" charset="0"/>
            </a:endParaRPr>
          </a:p>
          <a:p>
            <a:pPr lvl="1">
              <a:buClr>
                <a:srgbClr val="FFD200"/>
              </a:buClr>
              <a:buSzPct val="75000"/>
            </a:pPr>
            <a:r>
              <a:rPr lang="zh-TW" altLang="en-US" sz="2000" dirty="0">
                <a:latin typeface="EYInterstate" pitchFamily="2" charset="0"/>
                <a:ea typeface="SimHei" pitchFamily="49" charset="-122"/>
                <a:cs typeface="Arial" pitchFamily="34" charset="0"/>
              </a:rPr>
              <a:t> </a:t>
            </a:r>
            <a:r>
              <a:rPr lang="zh-TW" altLang="en-US" sz="2000" dirty="0" smtClean="0">
                <a:latin typeface="EYInterstate" pitchFamily="2" charset="0"/>
                <a:ea typeface="SimHei" pitchFamily="49" charset="-122"/>
                <a:cs typeface="Arial" pitchFamily="34" charset="0"/>
              </a:rPr>
              <a:t>    </a:t>
            </a:r>
            <a:r>
              <a:rPr lang="zh-TW" altLang="en-US" sz="2000" b="0" dirty="0" smtClean="0">
                <a:solidFill>
                  <a:schemeClr val="tx1"/>
                </a:solidFill>
                <a:latin typeface="EYInterstate" pitchFamily="2" charset="0"/>
                <a:ea typeface="SimHei" pitchFamily="49" charset="-122"/>
                <a:cs typeface="Arial" pitchFamily="34" charset="0"/>
              </a:rPr>
              <a:t>目前有</a:t>
            </a:r>
            <a:r>
              <a:rPr lang="en-US" altLang="zh-TW" sz="2000" b="0" dirty="0" smtClean="0">
                <a:solidFill>
                  <a:schemeClr val="tx1"/>
                </a:solidFill>
                <a:latin typeface="EYInterstate" pitchFamily="2" charset="0"/>
                <a:ea typeface="SimHei" pitchFamily="49" charset="-122"/>
                <a:cs typeface="Arial" pitchFamily="34" charset="0"/>
              </a:rPr>
              <a:t>1</a:t>
            </a:r>
            <a:r>
              <a:rPr lang="zh-TW" altLang="en-US" sz="2000" dirty="0" smtClean="0">
                <a:latin typeface="EYInterstate" pitchFamily="2" charset="0"/>
                <a:ea typeface="SimHei" pitchFamily="49" charset="-122"/>
                <a:cs typeface="Arial" pitchFamily="34" charset="0"/>
              </a:rPr>
              <a:t>位台大學姊在上海進行交換，歷屆至今已有</a:t>
            </a:r>
            <a:r>
              <a:rPr lang="en-US" altLang="zh-TW" sz="2000" dirty="0" smtClean="0">
                <a:latin typeface="EYInterstate" pitchFamily="2" charset="0"/>
                <a:ea typeface="SimHei" pitchFamily="49" charset="-122"/>
                <a:cs typeface="Arial" pitchFamily="34" charset="0"/>
              </a:rPr>
              <a:t>10</a:t>
            </a:r>
            <a:r>
              <a:rPr lang="zh-TW" altLang="en-US" sz="2000" dirty="0" smtClean="0">
                <a:latin typeface="EYInterstate" pitchFamily="2" charset="0"/>
                <a:ea typeface="SimHei" pitchFamily="49" charset="-122"/>
                <a:cs typeface="Arial" pitchFamily="34" charset="0"/>
              </a:rPr>
              <a:t>位優秀</a:t>
            </a:r>
            <a:endParaRPr lang="en-US" altLang="zh-TW" sz="2000" dirty="0" smtClean="0">
              <a:latin typeface="EYInterstate" pitchFamily="2" charset="0"/>
              <a:ea typeface="SimHei" pitchFamily="49" charset="-122"/>
              <a:cs typeface="Arial" pitchFamily="34" charset="0"/>
            </a:endParaRPr>
          </a:p>
          <a:p>
            <a:pPr lvl="1">
              <a:buClr>
                <a:srgbClr val="FFD200"/>
              </a:buClr>
              <a:buSzPct val="75000"/>
            </a:pPr>
            <a:r>
              <a:rPr lang="zh-TW" altLang="en-US" sz="2000" dirty="0">
                <a:latin typeface="EYInterstate" pitchFamily="2" charset="0"/>
                <a:ea typeface="SimHei" pitchFamily="49" charset="-122"/>
                <a:cs typeface="Arial" pitchFamily="34" charset="0"/>
              </a:rPr>
              <a:t> </a:t>
            </a:r>
            <a:r>
              <a:rPr lang="zh-TW" altLang="en-US" sz="2000" dirty="0" smtClean="0">
                <a:latin typeface="EYInterstate" pitchFamily="2" charset="0"/>
                <a:ea typeface="SimHei" pitchFamily="49" charset="-122"/>
                <a:cs typeface="Arial" pitchFamily="34" charset="0"/>
              </a:rPr>
              <a:t>    學長姊成功完成交換計劃返回台灣安永服務</a:t>
            </a:r>
            <a:endParaRPr lang="en-US" altLang="zh-TW" sz="2000" dirty="0" smtClean="0">
              <a:latin typeface="EYInterstate" pitchFamily="2" charset="0"/>
              <a:ea typeface="SimHei" pitchFamily="49" charset="-122"/>
              <a:cs typeface="Arial" pitchFamily="34" charset="0"/>
            </a:endParaRPr>
          </a:p>
          <a:p>
            <a:pPr lvl="1">
              <a:buClr>
                <a:srgbClr val="FFD200"/>
              </a:buClr>
              <a:buSzPct val="75000"/>
            </a:pPr>
            <a:endParaRPr lang="en-US" altLang="zh-TW" sz="2000" b="0" dirty="0" smtClean="0">
              <a:solidFill>
                <a:schemeClr val="tx1"/>
              </a:solidFill>
              <a:latin typeface="EYInterstate" pitchFamily="2" charset="0"/>
              <a:ea typeface="SimHei" pitchFamily="49" charset="-122"/>
              <a:cs typeface="Arial" pitchFamily="34" charset="0"/>
            </a:endParaRPr>
          </a:p>
          <a:p>
            <a:pPr marL="817563" lvl="1" indent="-360363">
              <a:buClr>
                <a:srgbClr val="FFD200"/>
              </a:buClr>
              <a:buSzPct val="75000"/>
              <a:buFont typeface="Arial" charset="0"/>
              <a:buChar char="►"/>
            </a:pPr>
            <a:r>
              <a:rPr lang="zh-TW" altLang="en-US" sz="2000" b="0" dirty="0" smtClean="0">
                <a:solidFill>
                  <a:schemeClr val="tx1"/>
                </a:solidFill>
                <a:latin typeface="EYInterstate" pitchFamily="2" charset="0"/>
                <a:ea typeface="SimHei" pitchFamily="49" charset="-122"/>
                <a:cs typeface="Arial" pitchFamily="34" charset="0"/>
              </a:rPr>
              <a:t>短期交換計劃  </a:t>
            </a:r>
            <a:r>
              <a:rPr lang="en-US" altLang="zh-TW" sz="2000" dirty="0" smtClean="0">
                <a:latin typeface="EYInterstate" pitchFamily="2" charset="0"/>
                <a:ea typeface="SimHei" pitchFamily="49" charset="-122"/>
                <a:cs typeface="Arial" pitchFamily="34" charset="0"/>
              </a:rPr>
              <a:t>(Assurance Resource Sharing Program)</a:t>
            </a:r>
          </a:p>
          <a:p>
            <a:pPr lvl="1">
              <a:buClr>
                <a:srgbClr val="FFD200"/>
              </a:buClr>
              <a:buSzPct val="75000"/>
            </a:pPr>
            <a:r>
              <a:rPr lang="zh-TW" altLang="en-US" sz="2000" b="0" dirty="0">
                <a:solidFill>
                  <a:schemeClr val="tx1"/>
                </a:solidFill>
                <a:latin typeface="EYInterstate" pitchFamily="2" charset="0"/>
                <a:ea typeface="SimHei" pitchFamily="49" charset="-122"/>
                <a:cs typeface="Arial" pitchFamily="34" charset="0"/>
              </a:rPr>
              <a:t> </a:t>
            </a:r>
            <a:r>
              <a:rPr lang="zh-TW" altLang="en-US" sz="2000" b="0" dirty="0" smtClean="0">
                <a:solidFill>
                  <a:schemeClr val="tx1"/>
                </a:solidFill>
                <a:latin typeface="EYInterstate" pitchFamily="2" charset="0"/>
                <a:ea typeface="SimHei" pitchFamily="49" charset="-122"/>
                <a:cs typeface="Arial" pitchFamily="34" charset="0"/>
              </a:rPr>
              <a:t>    今年</a:t>
            </a:r>
            <a:r>
              <a:rPr lang="zh-TW" altLang="en-US" sz="2000" dirty="0" smtClean="0">
                <a:latin typeface="EYInterstate" pitchFamily="2" charset="0"/>
                <a:ea typeface="SimHei" pitchFamily="49" charset="-122"/>
                <a:cs typeface="Arial" pitchFamily="34" charset="0"/>
              </a:rPr>
              <a:t>有</a:t>
            </a:r>
            <a:r>
              <a:rPr lang="en-US" altLang="zh-TW" sz="2000" dirty="0" smtClean="0">
                <a:latin typeface="EYInterstate" pitchFamily="2" charset="0"/>
                <a:ea typeface="SimHei" pitchFamily="49" charset="-122"/>
                <a:cs typeface="Arial" pitchFamily="34" charset="0"/>
              </a:rPr>
              <a:t>2</a:t>
            </a:r>
            <a:r>
              <a:rPr lang="zh-TW" altLang="en-US" sz="2000" dirty="0" smtClean="0">
                <a:latin typeface="EYInterstate" pitchFamily="2" charset="0"/>
                <a:ea typeface="SimHei" pitchFamily="49" charset="-122"/>
                <a:cs typeface="Arial" pitchFamily="34" charset="0"/>
              </a:rPr>
              <a:t>位台大學姊</a:t>
            </a:r>
            <a:r>
              <a:rPr lang="zh-TW" altLang="en-US" sz="2000" dirty="0">
                <a:latin typeface="EYInterstate" pitchFamily="2" charset="0"/>
                <a:ea typeface="SimHei" pitchFamily="49" charset="-122"/>
                <a:cs typeface="Arial" pitchFamily="34" charset="0"/>
              </a:rPr>
              <a:t>分別</a:t>
            </a:r>
            <a:r>
              <a:rPr lang="zh-TW" altLang="en-US" sz="2000" dirty="0" smtClean="0">
                <a:latin typeface="EYInterstate" pitchFamily="2" charset="0"/>
                <a:ea typeface="SimHei" pitchFamily="49" charset="-122"/>
                <a:cs typeface="Arial" pitchFamily="34" charset="0"/>
              </a:rPr>
              <a:t>至美國波士頓及聖荷西進行</a:t>
            </a:r>
            <a:r>
              <a:rPr lang="en-US" altLang="zh-TW" sz="2000" dirty="0" smtClean="0">
                <a:latin typeface="EYInterstate" pitchFamily="2" charset="0"/>
                <a:ea typeface="SimHei" pitchFamily="49" charset="-122"/>
                <a:cs typeface="Arial" pitchFamily="34" charset="0"/>
              </a:rPr>
              <a:t>3-6</a:t>
            </a:r>
            <a:r>
              <a:rPr lang="zh-TW" altLang="en-US" sz="2000" dirty="0" smtClean="0">
                <a:latin typeface="EYInterstate" pitchFamily="2" charset="0"/>
                <a:ea typeface="SimHei" pitchFamily="49" charset="-122"/>
                <a:cs typeface="Arial" pitchFamily="34" charset="0"/>
              </a:rPr>
              <a:t>個月短期</a:t>
            </a:r>
            <a:endParaRPr lang="en-US" altLang="zh-TW" sz="2000" dirty="0" smtClean="0">
              <a:latin typeface="EYInterstate" pitchFamily="2" charset="0"/>
              <a:ea typeface="SimHei" pitchFamily="49" charset="-122"/>
              <a:cs typeface="Arial" pitchFamily="34" charset="0"/>
            </a:endParaRPr>
          </a:p>
          <a:p>
            <a:pPr lvl="1">
              <a:buClr>
                <a:srgbClr val="FFD200"/>
              </a:buClr>
              <a:buSzPct val="75000"/>
            </a:pPr>
            <a:r>
              <a:rPr lang="zh-TW" altLang="en-US" sz="2000" dirty="0">
                <a:latin typeface="EYInterstate" pitchFamily="2" charset="0"/>
                <a:ea typeface="SimHei" pitchFamily="49" charset="-122"/>
                <a:cs typeface="Arial" pitchFamily="34" charset="0"/>
              </a:rPr>
              <a:t> </a:t>
            </a:r>
            <a:r>
              <a:rPr lang="zh-TW" altLang="en-US" sz="2000" dirty="0" smtClean="0">
                <a:latin typeface="EYInterstate" pitchFamily="2" charset="0"/>
                <a:ea typeface="SimHei" pitchFamily="49" charset="-122"/>
                <a:cs typeface="Arial" pitchFamily="34" charset="0"/>
              </a:rPr>
              <a:t>    交換計劃</a:t>
            </a:r>
            <a:endParaRPr lang="en-US" altLang="zh-TW" sz="2000" dirty="0" smtClean="0">
              <a:latin typeface="EYInterstate" pitchFamily="2" charset="0"/>
              <a:ea typeface="SimHei" pitchFamily="49" charset="-122"/>
              <a:cs typeface="Arial" pitchFamily="34" charset="0"/>
            </a:endParaRPr>
          </a:p>
          <a:p>
            <a:pPr lvl="1">
              <a:buClr>
                <a:srgbClr val="FFD200"/>
              </a:buClr>
              <a:buSzPct val="75000"/>
            </a:pPr>
            <a:endParaRPr lang="en-GB" altLang="zh-CN" sz="2000" b="0" dirty="0">
              <a:solidFill>
                <a:schemeClr val="tx1"/>
              </a:solidFill>
              <a:latin typeface="EYInterstate" pitchFamily="2" charset="0"/>
              <a:ea typeface="SimHei" pitchFamily="49" charset="-122"/>
              <a:cs typeface="Arial" pitchFamily="34" charset="0"/>
            </a:endParaRPr>
          </a:p>
          <a:p>
            <a:pPr marL="817563" lvl="1" indent="-360363">
              <a:buClr>
                <a:srgbClr val="FFD200"/>
              </a:buClr>
              <a:buSzPct val="75000"/>
            </a:pPr>
            <a:endParaRPr lang="en-GB" altLang="zh-CN" sz="2000" b="0" dirty="0">
              <a:solidFill>
                <a:schemeClr val="tx1"/>
              </a:solidFill>
              <a:latin typeface="EYInterstate" pitchFamily="2" charset="0"/>
              <a:ea typeface="SimHei" pitchFamily="49" charset="-122"/>
              <a:cs typeface="Arial" pitchFamily="34" charset="0"/>
            </a:endParaRPr>
          </a:p>
          <a:p>
            <a:pPr marL="360363" indent="-360363">
              <a:buClr>
                <a:srgbClr val="FFD200"/>
              </a:buClr>
              <a:buSzPct val="75000"/>
              <a:buFont typeface="Arial" charset="0"/>
              <a:buChar char="►"/>
            </a:pPr>
            <a:endParaRPr lang="en-US" altLang="zh-TW" sz="2000" b="0" dirty="0" smtClean="0">
              <a:solidFill>
                <a:schemeClr val="tx1"/>
              </a:solidFill>
              <a:latin typeface="EYInterstate" pitchFamily="2" charset="0"/>
              <a:ea typeface="SimHei" pitchFamily="49" charset="-122"/>
            </a:endParaRPr>
          </a:p>
          <a:p>
            <a:pPr marL="817563" lvl="1" indent="-360363">
              <a:buClr>
                <a:srgbClr val="FFD200"/>
              </a:buClr>
              <a:buSzPct val="75000"/>
            </a:pPr>
            <a:endParaRPr lang="en-GB" altLang="zh-TW" sz="1600" b="0" dirty="0" smtClean="0">
              <a:solidFill>
                <a:schemeClr val="tx1"/>
              </a:solidFill>
              <a:latin typeface="EYInterstate" pitchFamily="2" charset="0"/>
              <a:ea typeface="SimHei" pitchFamily="49" charset="-122"/>
              <a:cs typeface="Arial" pitchFamily="34" charset="0"/>
            </a:endParaRPr>
          </a:p>
        </p:txBody>
      </p:sp>
      <p:pic>
        <p:nvPicPr>
          <p:cNvPr id="5" name="Picture 6" descr="Picture1"/>
          <p:cNvPicPr>
            <a:picLocks noChangeAspect="1" noChangeArrowheads="1"/>
          </p:cNvPicPr>
          <p:nvPr/>
        </p:nvPicPr>
        <p:blipFill>
          <a:blip r:embed="rId2" cstate="print"/>
          <a:srcRect/>
          <a:stretch>
            <a:fillRect/>
          </a:stretch>
        </p:blipFill>
        <p:spPr bwMode="auto">
          <a:xfrm>
            <a:off x="4602629" y="3797135"/>
            <a:ext cx="4033783" cy="2324100"/>
          </a:xfrm>
          <a:prstGeom prst="rect">
            <a:avLst/>
          </a:prstGeom>
          <a:noFill/>
          <a:ln w="9525">
            <a:noFill/>
            <a:miter lim="800000"/>
            <a:headEnd/>
            <a:tailEnd/>
          </a:ln>
        </p:spPr>
      </p:pic>
    </p:spTree>
    <p:extLst>
      <p:ext uri="{BB962C8B-B14F-4D97-AF65-F5344CB8AC3E}">
        <p14:creationId xmlns:p14="http://schemas.microsoft.com/office/powerpoint/2010/main" val="7907626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4"/>
          <p:cNvGrpSpPr/>
          <p:nvPr/>
        </p:nvGrpSpPr>
        <p:grpSpPr>
          <a:xfrm>
            <a:off x="721127" y="2055956"/>
            <a:ext cx="7623176" cy="3505201"/>
            <a:chOff x="762000" y="3276600"/>
            <a:chExt cx="7623175" cy="2514601"/>
          </a:xfrm>
        </p:grpSpPr>
        <p:grpSp>
          <p:nvGrpSpPr>
            <p:cNvPr id="3" name="Group 4"/>
            <p:cNvGrpSpPr>
              <a:grpSpLocks/>
            </p:cNvGrpSpPr>
            <p:nvPr/>
          </p:nvGrpSpPr>
          <p:grpSpPr bwMode="auto">
            <a:xfrm>
              <a:off x="762000" y="3276600"/>
              <a:ext cx="7623175" cy="2514601"/>
              <a:chOff x="1104900" y="2817813"/>
              <a:chExt cx="7623175" cy="2514159"/>
            </a:xfrm>
          </p:grpSpPr>
          <p:sp>
            <p:nvSpPr>
              <p:cNvPr id="13" name="Rectangle 9"/>
              <p:cNvSpPr>
                <a:spLocks noChangeArrowheads="1"/>
              </p:cNvSpPr>
              <p:nvPr/>
            </p:nvSpPr>
            <p:spPr bwMode="auto">
              <a:xfrm>
                <a:off x="3368675" y="3484920"/>
                <a:ext cx="5354638" cy="475692"/>
              </a:xfrm>
              <a:prstGeom prst="rect">
                <a:avLst/>
              </a:prstGeom>
              <a:solidFill>
                <a:schemeClr val="bg1">
                  <a:lumMod val="60000"/>
                  <a:lumOff val="40000"/>
                </a:schemeClr>
              </a:solidFill>
              <a:ln w="38100">
                <a:noFill/>
                <a:miter lim="800000"/>
                <a:headEnd type="none" w="sm" len="sm"/>
                <a:tailEnd type="none" w="sm" len="sm"/>
              </a:ln>
              <a:effectLst>
                <a:softEdge rad="63500"/>
              </a:effectLst>
              <a:scene3d>
                <a:camera prst="orthographicFront"/>
                <a:lightRig rig="threePt" dir="t"/>
              </a:scene3d>
              <a:sp3d>
                <a:bevelT w="152400" h="50800" prst="softRound"/>
              </a:sp3d>
            </p:spPr>
            <p:txBody>
              <a:bodyPr wrap="none" anchor="ctr"/>
              <a:lstStyle/>
              <a:p>
                <a:pPr>
                  <a:lnSpc>
                    <a:spcPct val="85000"/>
                  </a:lnSpc>
                  <a:defRPr/>
                </a:pPr>
                <a:endParaRPr lang="en-US" sz="2800" b="1">
                  <a:solidFill>
                    <a:srgbClr val="333333"/>
                  </a:solidFill>
                  <a:latin typeface="EYInterstate" pitchFamily="2" charset="0"/>
                  <a:ea typeface="EY Gothic Cond Demi" pitchFamily="2" charset="-122"/>
                </a:endParaRPr>
              </a:p>
            </p:txBody>
          </p:sp>
          <p:sp>
            <p:nvSpPr>
              <p:cNvPr id="14" name="Rectangle 17"/>
              <p:cNvSpPr>
                <a:spLocks noChangeArrowheads="1"/>
              </p:cNvSpPr>
              <p:nvPr/>
            </p:nvSpPr>
            <p:spPr bwMode="auto">
              <a:xfrm>
                <a:off x="1104900" y="4846639"/>
                <a:ext cx="7623175" cy="485333"/>
              </a:xfrm>
              <a:prstGeom prst="rect">
                <a:avLst/>
              </a:prstGeom>
              <a:solidFill>
                <a:schemeClr val="bg2">
                  <a:lumMod val="20000"/>
                  <a:lumOff val="80000"/>
                </a:schemeClr>
              </a:solidFill>
              <a:ln w="38100">
                <a:solidFill>
                  <a:schemeClr val="bg1"/>
                </a:solidFill>
                <a:miter lim="800000"/>
                <a:headEnd type="none" w="sm" len="sm"/>
                <a:tailEnd type="none" w="sm" len="sm"/>
              </a:ln>
              <a:effectLst>
                <a:softEdge rad="63500"/>
              </a:effectLst>
              <a:scene3d>
                <a:camera prst="orthographicFront"/>
                <a:lightRig rig="threePt" dir="t"/>
              </a:scene3d>
              <a:sp3d>
                <a:bevelT w="152400" h="50800" prst="softRound"/>
              </a:sp3d>
            </p:spPr>
            <p:txBody>
              <a:bodyPr wrap="none" anchor="ctr"/>
              <a:lstStyle/>
              <a:p>
                <a:pPr>
                  <a:lnSpc>
                    <a:spcPct val="85000"/>
                  </a:lnSpc>
                </a:pPr>
                <a:endParaRPr lang="en-US" altLang="zh-CN" sz="2800" b="1">
                  <a:solidFill>
                    <a:srgbClr val="333333"/>
                  </a:solidFill>
                  <a:latin typeface="EYInterstate" pitchFamily="2" charset="0"/>
                  <a:ea typeface="EY Gothic Cond Demi" pitchFamily="2" charset="-122"/>
                </a:endParaRPr>
              </a:p>
            </p:txBody>
          </p:sp>
          <p:sp>
            <p:nvSpPr>
              <p:cNvPr id="15" name="Rectangle 18"/>
              <p:cNvSpPr>
                <a:spLocks noChangeArrowheads="1"/>
              </p:cNvSpPr>
              <p:nvPr/>
            </p:nvSpPr>
            <p:spPr bwMode="auto">
              <a:xfrm>
                <a:off x="2214563" y="4152900"/>
                <a:ext cx="6508750" cy="493391"/>
              </a:xfrm>
              <a:prstGeom prst="rect">
                <a:avLst/>
              </a:prstGeom>
              <a:solidFill>
                <a:schemeClr val="bg2">
                  <a:lumMod val="60000"/>
                  <a:lumOff val="40000"/>
                </a:schemeClr>
              </a:solidFill>
              <a:ln w="38100">
                <a:noFill/>
                <a:miter lim="800000"/>
                <a:headEnd type="none" w="sm" len="sm"/>
                <a:tailEnd type="none" w="sm" len="sm"/>
              </a:ln>
              <a:effectLst>
                <a:softEdge rad="63500"/>
              </a:effectLst>
              <a:scene3d>
                <a:camera prst="orthographicFront"/>
                <a:lightRig rig="threePt" dir="t"/>
              </a:scene3d>
              <a:sp3d>
                <a:bevelT w="152400" h="50800" prst="softRound"/>
              </a:sp3d>
            </p:spPr>
            <p:txBody>
              <a:bodyPr wrap="none" anchor="ctr"/>
              <a:lstStyle/>
              <a:p>
                <a:pPr>
                  <a:lnSpc>
                    <a:spcPct val="85000"/>
                  </a:lnSpc>
                </a:pPr>
                <a:endParaRPr lang="en-US" altLang="zh-CN" sz="2800" b="1">
                  <a:solidFill>
                    <a:srgbClr val="333333"/>
                  </a:solidFill>
                  <a:latin typeface="EYInterstate" pitchFamily="2" charset="0"/>
                  <a:ea typeface="EY Gothic Cond Demi" pitchFamily="2" charset="-122"/>
                </a:endParaRPr>
              </a:p>
            </p:txBody>
          </p:sp>
          <p:sp>
            <p:nvSpPr>
              <p:cNvPr id="16" name="Rectangle 19"/>
              <p:cNvSpPr>
                <a:spLocks noChangeArrowheads="1"/>
              </p:cNvSpPr>
              <p:nvPr/>
            </p:nvSpPr>
            <p:spPr bwMode="auto">
              <a:xfrm>
                <a:off x="4518025" y="2817813"/>
                <a:ext cx="4208463" cy="457120"/>
              </a:xfrm>
              <a:prstGeom prst="rect">
                <a:avLst/>
              </a:prstGeom>
              <a:solidFill>
                <a:srgbClr val="FFD200"/>
              </a:solidFill>
              <a:ln w="38100">
                <a:noFill/>
                <a:miter lim="800000"/>
                <a:headEnd type="none" w="sm" len="sm"/>
                <a:tailEnd type="none" w="sm" len="sm"/>
              </a:ln>
              <a:effectLst>
                <a:softEdge rad="63500"/>
              </a:effectLst>
              <a:scene3d>
                <a:camera prst="orthographicFront"/>
                <a:lightRig rig="threePt" dir="t"/>
              </a:scene3d>
              <a:sp3d>
                <a:bevelT w="152400" h="50800" prst="softRound"/>
              </a:sp3d>
            </p:spPr>
            <p:txBody>
              <a:bodyPr wrap="none" anchor="ctr"/>
              <a:lstStyle/>
              <a:p>
                <a:pPr>
                  <a:lnSpc>
                    <a:spcPct val="85000"/>
                  </a:lnSpc>
                </a:pPr>
                <a:endParaRPr lang="en-US" altLang="zh-CN" sz="2800" b="1">
                  <a:solidFill>
                    <a:srgbClr val="333333"/>
                  </a:solidFill>
                  <a:latin typeface="EYInterstate" pitchFamily="2" charset="0"/>
                  <a:ea typeface="EY Gothic Cond Demi" pitchFamily="2" charset="-122"/>
                </a:endParaRPr>
              </a:p>
            </p:txBody>
          </p:sp>
          <p:sp>
            <p:nvSpPr>
              <p:cNvPr id="17" name="Text Box 24"/>
              <p:cNvSpPr txBox="1">
                <a:spLocks noChangeArrowheads="1"/>
              </p:cNvSpPr>
              <p:nvPr/>
            </p:nvSpPr>
            <p:spPr bwMode="auto">
              <a:xfrm>
                <a:off x="7552462" y="2875427"/>
                <a:ext cx="877163" cy="264909"/>
              </a:xfrm>
              <a:prstGeom prst="rect">
                <a:avLst/>
              </a:prstGeom>
              <a:noFill/>
              <a:ln w="9525" algn="ctr">
                <a:noFill/>
                <a:miter lim="800000"/>
                <a:headEnd/>
                <a:tailEnd/>
              </a:ln>
            </p:spPr>
            <p:txBody>
              <a:bodyPr wrap="none">
                <a:spAutoFit/>
              </a:bodyPr>
              <a:lstStyle/>
              <a:p>
                <a:pPr algn="r" eaLnBrk="0" hangingPunct="0">
                  <a:defRPr/>
                </a:pPr>
                <a:r>
                  <a:rPr lang="zh-TW" altLang="en-US" b="1" dirty="0" smtClean="0">
                    <a:solidFill>
                      <a:srgbClr val="333333">
                        <a:lumMod val="50000"/>
                      </a:srgbClr>
                    </a:solidFill>
                    <a:latin typeface="SimHei" panose="02010609060101010101" pitchFamily="49" charset="-122"/>
                    <a:ea typeface="SimHei" panose="02010609060101010101" pitchFamily="49" charset="-122"/>
                  </a:rPr>
                  <a:t>合夥人</a:t>
                </a:r>
                <a:endParaRPr lang="en-US" altLang="zh-CN" b="1" dirty="0">
                  <a:solidFill>
                    <a:srgbClr val="333333">
                      <a:lumMod val="50000"/>
                    </a:srgbClr>
                  </a:solidFill>
                  <a:latin typeface="SimHei" panose="02010609060101010101" pitchFamily="49" charset="-122"/>
                  <a:ea typeface="SimHei" panose="02010609060101010101" pitchFamily="49" charset="-122"/>
                </a:endParaRPr>
              </a:p>
            </p:txBody>
          </p:sp>
          <p:sp>
            <p:nvSpPr>
              <p:cNvPr id="18" name="Text Box 25"/>
              <p:cNvSpPr txBox="1">
                <a:spLocks noChangeArrowheads="1"/>
              </p:cNvSpPr>
              <p:nvPr/>
            </p:nvSpPr>
            <p:spPr bwMode="auto">
              <a:xfrm>
                <a:off x="3459163" y="3503492"/>
                <a:ext cx="941283" cy="264909"/>
              </a:xfrm>
              <a:prstGeom prst="rect">
                <a:avLst/>
              </a:prstGeom>
              <a:noFill/>
              <a:ln w="9525">
                <a:noFill/>
                <a:miter lim="800000"/>
                <a:headEnd/>
                <a:tailEnd/>
              </a:ln>
            </p:spPr>
            <p:txBody>
              <a:bodyPr wrap="none">
                <a:spAutoFit/>
              </a:bodyPr>
              <a:lstStyle/>
              <a:p>
                <a:pPr eaLnBrk="0" hangingPunct="0"/>
                <a:r>
                  <a:rPr lang="en-US" altLang="zh-CN" b="1" dirty="0" smtClean="0">
                    <a:solidFill>
                      <a:srgbClr val="333333"/>
                    </a:solidFill>
                  </a:rPr>
                  <a:t>6-10</a:t>
                </a:r>
                <a:r>
                  <a:rPr lang="zh-TW" altLang="en-US" b="1" dirty="0" smtClean="0">
                    <a:solidFill>
                      <a:srgbClr val="333333"/>
                    </a:solidFill>
                  </a:rPr>
                  <a:t> </a:t>
                </a:r>
                <a:r>
                  <a:rPr lang="zh-TW" altLang="en-US" b="1" dirty="0" smtClean="0">
                    <a:solidFill>
                      <a:srgbClr val="333333"/>
                    </a:solidFill>
                    <a:latin typeface="SimHei" panose="02010609060101010101" pitchFamily="49" charset="-122"/>
                    <a:ea typeface="SimHei" panose="02010609060101010101" pitchFamily="49" charset="-122"/>
                  </a:rPr>
                  <a:t>年</a:t>
                </a:r>
                <a:endParaRPr lang="en-US" altLang="zh-CN" b="1" dirty="0">
                  <a:solidFill>
                    <a:srgbClr val="333333"/>
                  </a:solidFill>
                  <a:latin typeface="SimHei" panose="02010609060101010101" pitchFamily="49" charset="-122"/>
                  <a:ea typeface="SimHei" panose="02010609060101010101" pitchFamily="49" charset="-122"/>
                </a:endParaRPr>
              </a:p>
            </p:txBody>
          </p:sp>
          <p:sp>
            <p:nvSpPr>
              <p:cNvPr id="19" name="Text Box 26"/>
              <p:cNvSpPr txBox="1">
                <a:spLocks noChangeArrowheads="1"/>
              </p:cNvSpPr>
              <p:nvPr/>
            </p:nvSpPr>
            <p:spPr bwMode="auto">
              <a:xfrm>
                <a:off x="6500277" y="3590311"/>
                <a:ext cx="1930337" cy="264909"/>
              </a:xfrm>
              <a:prstGeom prst="rect">
                <a:avLst/>
              </a:prstGeom>
              <a:noFill/>
              <a:ln w="9525">
                <a:noFill/>
                <a:miter lim="800000"/>
                <a:headEnd/>
                <a:tailEnd/>
              </a:ln>
            </p:spPr>
            <p:txBody>
              <a:bodyPr wrap="none">
                <a:spAutoFit/>
              </a:bodyPr>
              <a:lstStyle/>
              <a:p>
                <a:pPr algn="r" eaLnBrk="0" hangingPunct="0"/>
                <a:r>
                  <a:rPr lang="zh-TW" altLang="en-US" b="1" dirty="0" smtClean="0">
                    <a:solidFill>
                      <a:srgbClr val="333333"/>
                    </a:solidFill>
                    <a:latin typeface="SimHei" panose="02010609060101010101" pitchFamily="49" charset="-122"/>
                    <a:ea typeface="SimHei" panose="02010609060101010101" pitchFamily="49" charset="-122"/>
                  </a:rPr>
                  <a:t>經理</a:t>
                </a:r>
                <a:r>
                  <a:rPr lang="en-US" altLang="zh-CN" b="1" dirty="0" smtClean="0">
                    <a:solidFill>
                      <a:srgbClr val="333333"/>
                    </a:solidFill>
                    <a:latin typeface="SimHei" panose="02010609060101010101" pitchFamily="49" charset="-122"/>
                    <a:ea typeface="SimHei" panose="02010609060101010101" pitchFamily="49" charset="-122"/>
                  </a:rPr>
                  <a:t> </a:t>
                </a:r>
                <a:r>
                  <a:rPr lang="en-US" altLang="zh-CN" b="1" dirty="0">
                    <a:solidFill>
                      <a:srgbClr val="333333"/>
                    </a:solidFill>
                    <a:latin typeface="SimHei" panose="02010609060101010101" pitchFamily="49" charset="-122"/>
                    <a:ea typeface="SimHei" panose="02010609060101010101" pitchFamily="49" charset="-122"/>
                  </a:rPr>
                  <a:t>/ </a:t>
                </a:r>
                <a:r>
                  <a:rPr lang="zh-TW" altLang="en-US" b="1" dirty="0" smtClean="0">
                    <a:solidFill>
                      <a:srgbClr val="333333"/>
                    </a:solidFill>
                    <a:latin typeface="SimHei" panose="02010609060101010101" pitchFamily="49" charset="-122"/>
                    <a:ea typeface="SimHei" panose="02010609060101010101" pitchFamily="49" charset="-122"/>
                  </a:rPr>
                  <a:t>資深經理</a:t>
                </a:r>
                <a:endParaRPr lang="en-US" altLang="zh-CN" b="1" dirty="0">
                  <a:solidFill>
                    <a:srgbClr val="333333"/>
                  </a:solidFill>
                  <a:latin typeface="SimHei" panose="02010609060101010101" pitchFamily="49" charset="-122"/>
                  <a:ea typeface="SimHei" panose="02010609060101010101" pitchFamily="49" charset="-122"/>
                </a:endParaRPr>
              </a:p>
            </p:txBody>
          </p:sp>
          <p:sp>
            <p:nvSpPr>
              <p:cNvPr id="20" name="Text Box 27"/>
              <p:cNvSpPr txBox="1">
                <a:spLocks noChangeArrowheads="1"/>
              </p:cNvSpPr>
              <p:nvPr/>
            </p:nvSpPr>
            <p:spPr bwMode="auto">
              <a:xfrm>
                <a:off x="2316163" y="4189172"/>
                <a:ext cx="813043" cy="264909"/>
              </a:xfrm>
              <a:prstGeom prst="rect">
                <a:avLst/>
              </a:prstGeom>
              <a:noFill/>
              <a:ln w="9525">
                <a:noFill/>
                <a:miter lim="800000"/>
                <a:headEnd/>
                <a:tailEnd/>
              </a:ln>
            </p:spPr>
            <p:txBody>
              <a:bodyPr wrap="none">
                <a:spAutoFit/>
              </a:bodyPr>
              <a:lstStyle/>
              <a:p>
                <a:pPr eaLnBrk="0" hangingPunct="0"/>
                <a:r>
                  <a:rPr lang="en-US" altLang="zh-CN" b="1" dirty="0" smtClean="0">
                    <a:solidFill>
                      <a:srgbClr val="333333"/>
                    </a:solidFill>
                  </a:rPr>
                  <a:t>3-5 </a:t>
                </a:r>
                <a:r>
                  <a:rPr lang="zh-TW" altLang="en-US" b="1" dirty="0" smtClean="0">
                    <a:solidFill>
                      <a:srgbClr val="333333"/>
                    </a:solidFill>
                    <a:latin typeface="SimHei" panose="02010609060101010101" pitchFamily="49" charset="-122"/>
                    <a:ea typeface="SimHei" panose="02010609060101010101" pitchFamily="49" charset="-122"/>
                  </a:rPr>
                  <a:t>年</a:t>
                </a:r>
                <a:endParaRPr lang="en-US" altLang="zh-CN" b="1" dirty="0">
                  <a:solidFill>
                    <a:srgbClr val="333333"/>
                  </a:solidFill>
                  <a:latin typeface="SimHei" panose="02010609060101010101" pitchFamily="49" charset="-122"/>
                  <a:ea typeface="SimHei" panose="02010609060101010101" pitchFamily="49" charset="-122"/>
                </a:endParaRPr>
              </a:p>
            </p:txBody>
          </p:sp>
          <p:sp>
            <p:nvSpPr>
              <p:cNvPr id="21" name="Text Box 28"/>
              <p:cNvSpPr txBox="1">
                <a:spLocks noChangeArrowheads="1"/>
              </p:cNvSpPr>
              <p:nvPr/>
            </p:nvSpPr>
            <p:spPr bwMode="auto">
              <a:xfrm>
                <a:off x="7784283" y="4267141"/>
                <a:ext cx="646331" cy="264909"/>
              </a:xfrm>
              <a:prstGeom prst="rect">
                <a:avLst/>
              </a:prstGeom>
              <a:noFill/>
              <a:ln w="9525">
                <a:noFill/>
                <a:miter lim="800000"/>
                <a:headEnd/>
                <a:tailEnd/>
              </a:ln>
            </p:spPr>
            <p:txBody>
              <a:bodyPr wrap="none">
                <a:spAutoFit/>
              </a:bodyPr>
              <a:lstStyle/>
              <a:p>
                <a:pPr algn="r" eaLnBrk="0" hangingPunct="0"/>
                <a:r>
                  <a:rPr lang="zh-TW" altLang="en-US" b="1" dirty="0" smtClean="0">
                    <a:solidFill>
                      <a:srgbClr val="333333"/>
                    </a:solidFill>
                    <a:latin typeface="SimHei" panose="02010609060101010101" pitchFamily="49" charset="-122"/>
                    <a:ea typeface="SimHei" panose="02010609060101010101" pitchFamily="49" charset="-122"/>
                  </a:rPr>
                  <a:t>組長</a:t>
                </a:r>
                <a:endParaRPr lang="en-US" altLang="zh-CN" b="1" dirty="0">
                  <a:solidFill>
                    <a:srgbClr val="333333"/>
                  </a:solidFill>
                  <a:latin typeface="SimHei" panose="02010609060101010101" pitchFamily="49" charset="-122"/>
                  <a:ea typeface="SimHei" panose="02010609060101010101" pitchFamily="49" charset="-122"/>
                </a:endParaRPr>
              </a:p>
            </p:txBody>
          </p:sp>
          <p:sp>
            <p:nvSpPr>
              <p:cNvPr id="22" name="Text Box 29"/>
              <p:cNvSpPr txBox="1">
                <a:spLocks noChangeArrowheads="1"/>
              </p:cNvSpPr>
              <p:nvPr/>
            </p:nvSpPr>
            <p:spPr bwMode="auto">
              <a:xfrm>
                <a:off x="7791346" y="4956851"/>
                <a:ext cx="646331" cy="264909"/>
              </a:xfrm>
              <a:prstGeom prst="rect">
                <a:avLst/>
              </a:prstGeom>
              <a:noFill/>
              <a:ln w="9525">
                <a:noFill/>
                <a:miter lim="800000"/>
                <a:headEnd/>
                <a:tailEnd/>
              </a:ln>
            </p:spPr>
            <p:txBody>
              <a:bodyPr wrap="none">
                <a:spAutoFit/>
              </a:bodyPr>
              <a:lstStyle/>
              <a:p>
                <a:pPr algn="r" eaLnBrk="0" hangingPunct="0"/>
                <a:r>
                  <a:rPr lang="zh-TW" altLang="en-US" b="1" dirty="0" smtClean="0">
                    <a:solidFill>
                      <a:srgbClr val="333333"/>
                    </a:solidFill>
                    <a:latin typeface="SimHei" panose="02010609060101010101" pitchFamily="49" charset="-122"/>
                    <a:ea typeface="SimHei" panose="02010609060101010101" pitchFamily="49" charset="-122"/>
                  </a:rPr>
                  <a:t>組員</a:t>
                </a:r>
                <a:endParaRPr lang="en-US" altLang="zh-CN" b="1" dirty="0">
                  <a:solidFill>
                    <a:srgbClr val="333333"/>
                  </a:solidFill>
                  <a:latin typeface="SimHei" panose="02010609060101010101" pitchFamily="49" charset="-122"/>
                  <a:ea typeface="SimHei" panose="02010609060101010101" pitchFamily="49" charset="-122"/>
                </a:endParaRPr>
              </a:p>
            </p:txBody>
          </p:sp>
          <p:sp>
            <p:nvSpPr>
              <p:cNvPr id="23" name="Text Box 30"/>
              <p:cNvSpPr txBox="1">
                <a:spLocks noChangeArrowheads="1"/>
              </p:cNvSpPr>
              <p:nvPr/>
            </p:nvSpPr>
            <p:spPr bwMode="auto">
              <a:xfrm>
                <a:off x="1325563" y="4874851"/>
                <a:ext cx="813043" cy="264909"/>
              </a:xfrm>
              <a:prstGeom prst="rect">
                <a:avLst/>
              </a:prstGeom>
              <a:noFill/>
              <a:ln w="9525">
                <a:noFill/>
                <a:miter lim="800000"/>
                <a:headEnd/>
                <a:tailEnd/>
              </a:ln>
            </p:spPr>
            <p:txBody>
              <a:bodyPr wrap="none">
                <a:spAutoFit/>
              </a:bodyPr>
              <a:lstStyle/>
              <a:p>
                <a:pPr eaLnBrk="0" hangingPunct="0"/>
                <a:r>
                  <a:rPr lang="en-US" altLang="zh-CN" b="1" dirty="0" smtClean="0">
                    <a:solidFill>
                      <a:srgbClr val="333333"/>
                    </a:solidFill>
                  </a:rPr>
                  <a:t>1-2</a:t>
                </a:r>
                <a:r>
                  <a:rPr lang="zh-TW" altLang="en-US" b="1" dirty="0" smtClean="0">
                    <a:solidFill>
                      <a:srgbClr val="333333"/>
                    </a:solidFill>
                  </a:rPr>
                  <a:t> </a:t>
                </a:r>
                <a:r>
                  <a:rPr lang="zh-TW" altLang="en-US" b="1" dirty="0" smtClean="0">
                    <a:solidFill>
                      <a:srgbClr val="333333"/>
                    </a:solidFill>
                    <a:latin typeface="SimHei" panose="02010609060101010101" pitchFamily="49" charset="-122"/>
                    <a:ea typeface="SimHei" panose="02010609060101010101" pitchFamily="49" charset="-122"/>
                  </a:rPr>
                  <a:t>年</a:t>
                </a:r>
                <a:endParaRPr lang="en-US" altLang="zh-CN" b="1" dirty="0">
                  <a:solidFill>
                    <a:srgbClr val="333333"/>
                  </a:solidFill>
                  <a:latin typeface="SimHei" panose="02010609060101010101" pitchFamily="49" charset="-122"/>
                  <a:ea typeface="SimHei" panose="02010609060101010101" pitchFamily="49" charset="-122"/>
                </a:endParaRPr>
              </a:p>
            </p:txBody>
          </p:sp>
          <p:sp>
            <p:nvSpPr>
              <p:cNvPr id="24" name="Text Box 31"/>
              <p:cNvSpPr txBox="1">
                <a:spLocks noChangeArrowheads="1"/>
              </p:cNvSpPr>
              <p:nvPr/>
            </p:nvSpPr>
            <p:spPr bwMode="auto">
              <a:xfrm>
                <a:off x="4540250" y="2905584"/>
                <a:ext cx="1185004" cy="264909"/>
              </a:xfrm>
              <a:prstGeom prst="rect">
                <a:avLst/>
              </a:prstGeom>
              <a:noFill/>
              <a:ln w="9525">
                <a:noFill/>
                <a:miter lim="800000"/>
                <a:headEnd/>
                <a:tailEnd/>
              </a:ln>
            </p:spPr>
            <p:txBody>
              <a:bodyPr wrap="none">
                <a:spAutoFit/>
              </a:bodyPr>
              <a:lstStyle/>
              <a:p>
                <a:pPr eaLnBrk="0" hangingPunct="0">
                  <a:defRPr/>
                </a:pPr>
                <a:r>
                  <a:rPr lang="en-US" altLang="zh-CN" b="1" dirty="0" smtClean="0">
                    <a:solidFill>
                      <a:srgbClr val="333333">
                        <a:lumMod val="50000"/>
                      </a:srgbClr>
                    </a:solidFill>
                  </a:rPr>
                  <a:t>11</a:t>
                </a:r>
                <a:r>
                  <a:rPr lang="zh-TW" altLang="en-US" b="1" dirty="0" smtClean="0">
                    <a:solidFill>
                      <a:srgbClr val="333333">
                        <a:lumMod val="50000"/>
                      </a:srgbClr>
                    </a:solidFill>
                  </a:rPr>
                  <a:t> </a:t>
                </a:r>
                <a:r>
                  <a:rPr lang="zh-TW" altLang="en-US" b="1" dirty="0" smtClean="0">
                    <a:solidFill>
                      <a:srgbClr val="333333">
                        <a:lumMod val="50000"/>
                      </a:srgbClr>
                    </a:solidFill>
                    <a:latin typeface="SimHei" panose="02010609060101010101" pitchFamily="49" charset="-122"/>
                    <a:ea typeface="SimHei" panose="02010609060101010101" pitchFamily="49" charset="-122"/>
                  </a:rPr>
                  <a:t>年</a:t>
                </a:r>
                <a:r>
                  <a:rPr lang="zh-TW" altLang="en-US" b="1" dirty="0">
                    <a:solidFill>
                      <a:srgbClr val="333333">
                        <a:lumMod val="50000"/>
                      </a:srgbClr>
                    </a:solidFill>
                    <a:latin typeface="SimHei" panose="02010609060101010101" pitchFamily="49" charset="-122"/>
                    <a:ea typeface="SimHei" panose="02010609060101010101" pitchFamily="49" charset="-122"/>
                  </a:rPr>
                  <a:t>以上</a:t>
                </a:r>
                <a:endParaRPr lang="en-US" altLang="zh-CN" b="1" dirty="0">
                  <a:solidFill>
                    <a:srgbClr val="333333">
                      <a:lumMod val="50000"/>
                    </a:srgbClr>
                  </a:solidFill>
                  <a:latin typeface="SimHei" panose="02010609060101010101" pitchFamily="49" charset="-122"/>
                  <a:ea typeface="SimHei" panose="02010609060101010101" pitchFamily="49" charset="-122"/>
                </a:endParaRPr>
              </a:p>
            </p:txBody>
          </p:sp>
        </p:grpSp>
        <p:grpSp>
          <p:nvGrpSpPr>
            <p:cNvPr id="4" name="Group 35"/>
            <p:cNvGrpSpPr/>
            <p:nvPr/>
          </p:nvGrpSpPr>
          <p:grpSpPr>
            <a:xfrm>
              <a:off x="1371600" y="4800600"/>
              <a:ext cx="446760" cy="446313"/>
              <a:chOff x="3962401" y="1371601"/>
              <a:chExt cx="446760" cy="446313"/>
            </a:xfrm>
            <a:scene3d>
              <a:camera prst="orthographicFront"/>
              <a:lightRig rig="threePt" dir="t">
                <a:rot lat="0" lon="0" rev="7500000"/>
              </a:lightRig>
            </a:scene3d>
          </p:grpSpPr>
          <p:sp>
            <p:nvSpPr>
              <p:cNvPr id="11" name="Down Arrow 14"/>
              <p:cNvSpPr/>
              <p:nvPr/>
            </p:nvSpPr>
            <p:spPr>
              <a:xfrm flipV="1">
                <a:off x="3962401" y="1371601"/>
                <a:ext cx="446760" cy="446313"/>
              </a:xfrm>
              <a:prstGeom prst="downArrow">
                <a:avLst>
                  <a:gd name="adj1" fmla="val 55000"/>
                  <a:gd name="adj2" fmla="val 45000"/>
                </a:avLst>
              </a:prstGeom>
              <a:sp3d z="152400" extrusionH="63500" prstMaterial="dkEdge">
                <a:bevelT w="125400" h="36350" prst="relaxedInset"/>
                <a:contourClr>
                  <a:schemeClr val="bg1"/>
                </a:contourClr>
              </a:sp3d>
            </p:spPr>
            <p:style>
              <a:lnRef idx="1">
                <a:schemeClr val="accent2">
                  <a:tint val="40000"/>
                  <a:alpha val="90000"/>
                  <a:hueOff val="-1218689"/>
                  <a:satOff val="-50000"/>
                  <a:lumOff val="-459"/>
                  <a:alphaOff val="0"/>
                </a:schemeClr>
              </a:lnRef>
              <a:fillRef idx="1">
                <a:schemeClr val="accent2">
                  <a:tint val="40000"/>
                  <a:alpha val="90000"/>
                  <a:hueOff val="-1218689"/>
                  <a:satOff val="-50000"/>
                  <a:lumOff val="-459"/>
                  <a:alphaOff val="0"/>
                </a:schemeClr>
              </a:fillRef>
              <a:effectRef idx="0">
                <a:schemeClr val="accent2">
                  <a:tint val="40000"/>
                  <a:alpha val="90000"/>
                  <a:hueOff val="-1218689"/>
                  <a:satOff val="-50000"/>
                  <a:lumOff val="-459"/>
                  <a:alphaOff val="0"/>
                </a:schemeClr>
              </a:effectRef>
              <a:fontRef idx="minor">
                <a:schemeClr val="dk1">
                  <a:hueOff val="0"/>
                  <a:satOff val="0"/>
                  <a:lumOff val="0"/>
                  <a:alphaOff val="0"/>
                </a:schemeClr>
              </a:fontRef>
            </p:style>
          </p:sp>
          <p:sp>
            <p:nvSpPr>
              <p:cNvPr id="12" name="Down Arrow 4"/>
              <p:cNvSpPr/>
              <p:nvPr/>
            </p:nvSpPr>
            <p:spPr>
              <a:xfrm rot="10800000">
                <a:off x="4062922" y="1482063"/>
                <a:ext cx="245718" cy="335851"/>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zh-CN" altLang="en-US" sz="2100" kern="1200"/>
              </a:p>
            </p:txBody>
          </p:sp>
        </p:grpSp>
        <p:grpSp>
          <p:nvGrpSpPr>
            <p:cNvPr id="5" name="Group 38"/>
            <p:cNvGrpSpPr/>
            <p:nvPr/>
          </p:nvGrpSpPr>
          <p:grpSpPr>
            <a:xfrm>
              <a:off x="3505200" y="3429000"/>
              <a:ext cx="446760" cy="446313"/>
              <a:chOff x="3962401" y="1371601"/>
              <a:chExt cx="446760" cy="446313"/>
            </a:xfrm>
            <a:scene3d>
              <a:camera prst="orthographicFront"/>
              <a:lightRig rig="threePt" dir="t">
                <a:rot lat="0" lon="0" rev="7500000"/>
              </a:lightRig>
            </a:scene3d>
          </p:grpSpPr>
          <p:sp>
            <p:nvSpPr>
              <p:cNvPr id="9" name="Down Arrow 12"/>
              <p:cNvSpPr/>
              <p:nvPr/>
            </p:nvSpPr>
            <p:spPr>
              <a:xfrm flipV="1">
                <a:off x="3962401" y="1371601"/>
                <a:ext cx="446760" cy="446313"/>
              </a:xfrm>
              <a:prstGeom prst="downArrow">
                <a:avLst>
                  <a:gd name="adj1" fmla="val 55000"/>
                  <a:gd name="adj2" fmla="val 45000"/>
                </a:avLst>
              </a:prstGeom>
              <a:sp3d z="152400" extrusionH="63500" prstMaterial="dkEdge">
                <a:bevelT w="125400" h="36350" prst="relaxedInset"/>
                <a:contourClr>
                  <a:schemeClr val="bg1"/>
                </a:contourClr>
              </a:sp3d>
            </p:spPr>
            <p:style>
              <a:lnRef idx="1">
                <a:schemeClr val="accent2">
                  <a:tint val="40000"/>
                  <a:alpha val="90000"/>
                  <a:hueOff val="-1218689"/>
                  <a:satOff val="-50000"/>
                  <a:lumOff val="-459"/>
                  <a:alphaOff val="0"/>
                </a:schemeClr>
              </a:lnRef>
              <a:fillRef idx="1">
                <a:schemeClr val="accent2">
                  <a:tint val="40000"/>
                  <a:alpha val="90000"/>
                  <a:hueOff val="-1218689"/>
                  <a:satOff val="-50000"/>
                  <a:lumOff val="-459"/>
                  <a:alphaOff val="0"/>
                </a:schemeClr>
              </a:fillRef>
              <a:effectRef idx="0">
                <a:schemeClr val="accent2">
                  <a:tint val="40000"/>
                  <a:alpha val="90000"/>
                  <a:hueOff val="-1218689"/>
                  <a:satOff val="-50000"/>
                  <a:lumOff val="-459"/>
                  <a:alphaOff val="0"/>
                </a:schemeClr>
              </a:effectRef>
              <a:fontRef idx="minor">
                <a:schemeClr val="dk1">
                  <a:hueOff val="0"/>
                  <a:satOff val="0"/>
                  <a:lumOff val="0"/>
                  <a:alphaOff val="0"/>
                </a:schemeClr>
              </a:fontRef>
            </p:style>
          </p:sp>
          <p:sp>
            <p:nvSpPr>
              <p:cNvPr id="10" name="Down Arrow 4"/>
              <p:cNvSpPr/>
              <p:nvPr/>
            </p:nvSpPr>
            <p:spPr>
              <a:xfrm rot="10800000">
                <a:off x="4062922" y="1482063"/>
                <a:ext cx="245718" cy="335851"/>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zh-CN" altLang="en-US" sz="2100" kern="1200"/>
              </a:p>
            </p:txBody>
          </p:sp>
        </p:grpSp>
        <p:grpSp>
          <p:nvGrpSpPr>
            <p:cNvPr id="6" name="Group 41"/>
            <p:cNvGrpSpPr/>
            <p:nvPr/>
          </p:nvGrpSpPr>
          <p:grpSpPr>
            <a:xfrm>
              <a:off x="2438400" y="4114800"/>
              <a:ext cx="446760" cy="446313"/>
              <a:chOff x="3962401" y="1371601"/>
              <a:chExt cx="446760" cy="446313"/>
            </a:xfrm>
            <a:scene3d>
              <a:camera prst="orthographicFront"/>
              <a:lightRig rig="threePt" dir="t">
                <a:rot lat="0" lon="0" rev="7500000"/>
              </a:lightRig>
            </a:scene3d>
          </p:grpSpPr>
          <p:sp>
            <p:nvSpPr>
              <p:cNvPr id="7" name="Down Arrow 10"/>
              <p:cNvSpPr/>
              <p:nvPr/>
            </p:nvSpPr>
            <p:spPr>
              <a:xfrm flipV="1">
                <a:off x="3962401" y="1371601"/>
                <a:ext cx="446760" cy="446313"/>
              </a:xfrm>
              <a:prstGeom prst="downArrow">
                <a:avLst>
                  <a:gd name="adj1" fmla="val 55000"/>
                  <a:gd name="adj2" fmla="val 45000"/>
                </a:avLst>
              </a:prstGeom>
              <a:sp3d z="152400" extrusionH="63500" prstMaterial="dkEdge">
                <a:bevelT w="125400" h="36350" prst="relaxedInset"/>
                <a:contourClr>
                  <a:schemeClr val="bg1"/>
                </a:contourClr>
              </a:sp3d>
            </p:spPr>
            <p:style>
              <a:lnRef idx="1">
                <a:schemeClr val="accent2">
                  <a:tint val="40000"/>
                  <a:alpha val="90000"/>
                  <a:hueOff val="-1218689"/>
                  <a:satOff val="-50000"/>
                  <a:lumOff val="-459"/>
                  <a:alphaOff val="0"/>
                </a:schemeClr>
              </a:lnRef>
              <a:fillRef idx="1">
                <a:schemeClr val="accent2">
                  <a:tint val="40000"/>
                  <a:alpha val="90000"/>
                  <a:hueOff val="-1218689"/>
                  <a:satOff val="-50000"/>
                  <a:lumOff val="-459"/>
                  <a:alphaOff val="0"/>
                </a:schemeClr>
              </a:fillRef>
              <a:effectRef idx="0">
                <a:schemeClr val="accent2">
                  <a:tint val="40000"/>
                  <a:alpha val="90000"/>
                  <a:hueOff val="-1218689"/>
                  <a:satOff val="-50000"/>
                  <a:lumOff val="-459"/>
                  <a:alphaOff val="0"/>
                </a:schemeClr>
              </a:effectRef>
              <a:fontRef idx="minor">
                <a:schemeClr val="dk1">
                  <a:hueOff val="0"/>
                  <a:satOff val="0"/>
                  <a:lumOff val="0"/>
                  <a:alphaOff val="0"/>
                </a:schemeClr>
              </a:fontRef>
            </p:style>
          </p:sp>
          <p:sp>
            <p:nvSpPr>
              <p:cNvPr id="8" name="Down Arrow 4"/>
              <p:cNvSpPr/>
              <p:nvPr/>
            </p:nvSpPr>
            <p:spPr>
              <a:xfrm rot="10800000">
                <a:off x="4062922" y="1482063"/>
                <a:ext cx="245718" cy="335851"/>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zh-CN" altLang="en-US" sz="2100" kern="1200"/>
              </a:p>
            </p:txBody>
          </p:sp>
        </p:grpSp>
      </p:grpSp>
      <p:pic>
        <p:nvPicPr>
          <p:cNvPr id="25" name="Picture 2"/>
          <p:cNvPicPr>
            <a:picLocks noChangeAspect="1" noChangeArrowheads="1"/>
          </p:cNvPicPr>
          <p:nvPr/>
        </p:nvPicPr>
        <p:blipFill>
          <a:blip r:embed="rId2" cstate="print"/>
          <a:srcRect/>
          <a:stretch>
            <a:fillRect/>
          </a:stretch>
        </p:blipFill>
        <p:spPr bwMode="auto">
          <a:xfrm>
            <a:off x="294360" y="147599"/>
            <a:ext cx="8392440" cy="1050423"/>
          </a:xfrm>
          <a:prstGeom prst="rect">
            <a:avLst/>
          </a:prstGeom>
          <a:noFill/>
          <a:ln w="9525">
            <a:noFill/>
            <a:miter lim="800000"/>
            <a:headEnd/>
            <a:tailEnd/>
          </a:ln>
        </p:spPr>
      </p:pic>
    </p:spTree>
    <p:extLst>
      <p:ext uri="{BB962C8B-B14F-4D97-AF65-F5344CB8AC3E}">
        <p14:creationId xmlns:p14="http://schemas.microsoft.com/office/powerpoint/2010/main" val="4701450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2"/>
          <p:cNvSpPr>
            <a:spLocks noChangeArrowheads="1"/>
          </p:cNvSpPr>
          <p:nvPr/>
        </p:nvSpPr>
        <p:spPr bwMode="auto">
          <a:xfrm>
            <a:off x="193353" y="216407"/>
            <a:ext cx="8221159" cy="850392"/>
          </a:xfrm>
          <a:prstGeom prst="rect">
            <a:avLst/>
          </a:prstGeom>
          <a:noFill/>
          <a:ln w="9525">
            <a:noFill/>
            <a:miter lim="800000"/>
            <a:headEnd/>
            <a:tailEnd/>
          </a:ln>
          <a:effectLst/>
        </p:spPr>
        <p:txBody>
          <a:bodyPr lIns="0" tIns="36000" rIns="0" bIns="0" anchor="ctr" anchorCtr="0"/>
          <a:lstStyle/>
          <a:p>
            <a:pPr>
              <a:lnSpc>
                <a:spcPct val="85000"/>
              </a:lnSpc>
            </a:pPr>
            <a:endParaRPr lang="en-US" altLang="zh-CN" sz="3200" b="1" dirty="0">
              <a:solidFill>
                <a:schemeClr val="bg2"/>
              </a:solidFill>
            </a:endParaRPr>
          </a:p>
        </p:txBody>
      </p:sp>
      <p:pic>
        <p:nvPicPr>
          <p:cNvPr id="2050" name="Picture 2" descr="C:\USERS\SELINA~1.ZHA\APPDATA\LOCAL\TEMP\wz17fa\14H04921_R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214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5741" y="297259"/>
            <a:ext cx="7855734" cy="507831"/>
          </a:xfrm>
          <a:prstGeom prst="rect">
            <a:avLst/>
          </a:prstGeom>
          <a:noFill/>
        </p:spPr>
        <p:txBody>
          <a:bodyPr wrap="square" lIns="0" tIns="36576" rIns="0" bIns="0" rtlCol="0">
            <a:spAutoFit/>
          </a:bodyPr>
          <a:lstStyle/>
          <a:p>
            <a:pPr>
              <a:lnSpc>
                <a:spcPct val="85000"/>
              </a:lnSpc>
            </a:pPr>
            <a:r>
              <a:rPr lang="zh-TW" altLang="en-US" sz="3600" b="1" dirty="0" smtClean="0">
                <a:solidFill>
                  <a:schemeClr val="tx2"/>
                </a:solidFill>
                <a:latin typeface="SimHei" panose="02010609060101010101" pitchFamily="49" charset="-122"/>
                <a:ea typeface="SimHei" panose="02010609060101010101" pitchFamily="49" charset="-122"/>
              </a:rPr>
              <a:t>安永經驗  終身受益</a:t>
            </a:r>
            <a:endParaRPr lang="en-US" altLang="zh-CN" sz="3600" b="1" dirty="0">
              <a:solidFill>
                <a:schemeClr val="tx2"/>
              </a:solidFill>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14874952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a:xfrm>
            <a:off x="2090044" y="1074475"/>
            <a:ext cx="6231506" cy="2713754"/>
          </a:xfrm>
        </p:spPr>
        <p:txBody>
          <a:bodyPr/>
          <a:lstStyle/>
          <a:p>
            <a:r>
              <a:rPr lang="zh-TW" altLang="en-US" sz="3200" dirty="0" smtClean="0">
                <a:latin typeface="SimHei" pitchFamily="2" charset="-122"/>
                <a:ea typeface="SimHei" pitchFamily="2" charset="-122"/>
                <a:cs typeface="Arial" charset="0"/>
              </a:rPr>
              <a:t>安永與眾不同之處</a:t>
            </a:r>
            <a:r>
              <a:rPr lang="en-US" altLang="zh-TW" sz="3200" dirty="0" smtClean="0">
                <a:solidFill>
                  <a:srgbClr val="FFC000"/>
                </a:solidFill>
                <a:latin typeface="EYInterstate" pitchFamily="2" charset="0"/>
                <a:ea typeface="SimHei" pitchFamily="2" charset="-122"/>
              </a:rPr>
              <a:t/>
            </a:r>
            <a:br>
              <a:rPr lang="en-US" altLang="zh-TW" sz="3200" dirty="0" smtClean="0">
                <a:solidFill>
                  <a:srgbClr val="FFC000"/>
                </a:solidFill>
                <a:latin typeface="EYInterstate" pitchFamily="2" charset="0"/>
                <a:ea typeface="SimHei" pitchFamily="2" charset="-122"/>
              </a:rPr>
            </a:br>
            <a:r>
              <a:rPr lang="zh-TW" altLang="en-US" sz="3200" dirty="0" smtClean="0">
                <a:solidFill>
                  <a:srgbClr val="FFC000"/>
                </a:solidFill>
                <a:latin typeface="EYInterstate" pitchFamily="2" charset="0"/>
                <a:ea typeface="SimHei" pitchFamily="2" charset="-122"/>
              </a:rPr>
              <a:t>安</a:t>
            </a:r>
            <a:r>
              <a:rPr lang="zh-TW" altLang="en-US" sz="3200" dirty="0">
                <a:solidFill>
                  <a:srgbClr val="FFC000"/>
                </a:solidFill>
                <a:latin typeface="EYInterstate" pitchFamily="2" charset="0"/>
                <a:ea typeface="SimHei" pitchFamily="2" charset="-122"/>
              </a:rPr>
              <a:t>永為最受歡迎雇主</a:t>
            </a:r>
            <a:r>
              <a:rPr lang="en-US" altLang="zh-TW" sz="3200" dirty="0">
                <a:solidFill>
                  <a:srgbClr val="FFC000"/>
                </a:solidFill>
                <a:latin typeface="EYInterstate" pitchFamily="2" charset="0"/>
                <a:ea typeface="SimHei" pitchFamily="2" charset="-122"/>
              </a:rPr>
              <a:t/>
            </a:r>
            <a:br>
              <a:rPr lang="en-US" altLang="zh-TW" sz="3200" dirty="0">
                <a:solidFill>
                  <a:srgbClr val="FFC000"/>
                </a:solidFill>
                <a:latin typeface="EYInterstate" pitchFamily="2" charset="0"/>
                <a:ea typeface="SimHei" pitchFamily="2" charset="-122"/>
              </a:rPr>
            </a:br>
            <a:r>
              <a:rPr lang="en-US" altLang="zh-TW" sz="3200" dirty="0" smtClean="0">
                <a:solidFill>
                  <a:srgbClr val="FFC000"/>
                </a:solidFill>
                <a:latin typeface="EYInterstate" pitchFamily="2" charset="0"/>
                <a:ea typeface="SimHei" pitchFamily="2" charset="-122"/>
              </a:rPr>
              <a:t/>
            </a:r>
            <a:br>
              <a:rPr lang="en-US" altLang="zh-TW" sz="3200" dirty="0" smtClean="0">
                <a:solidFill>
                  <a:srgbClr val="FFC000"/>
                </a:solidFill>
                <a:latin typeface="EYInterstate" pitchFamily="2" charset="0"/>
                <a:ea typeface="SimHei" pitchFamily="2" charset="-122"/>
              </a:rPr>
            </a:br>
            <a:endParaRPr lang="en-US" sz="2600" dirty="0">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40652561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00025"/>
            <a:ext cx="8534400" cy="863600"/>
          </a:xfrm>
        </p:spPr>
        <p:txBody>
          <a:bodyPr/>
          <a:lstStyle/>
          <a:p>
            <a:r>
              <a:rPr lang="zh-TW" altLang="en-US" sz="2800" dirty="0" smtClean="0">
                <a:solidFill>
                  <a:schemeClr val="tx1"/>
                </a:solidFill>
                <a:latin typeface="SimHei" panose="02010609060101010101" pitchFamily="49" charset="-122"/>
                <a:ea typeface="SimHei" panose="02010609060101010101" pitchFamily="49" charset="-122"/>
              </a:rPr>
              <a:t>安永蟬聯 </a:t>
            </a:r>
            <a:r>
              <a:rPr lang="en-US" altLang="zh-TW" sz="2800" dirty="0" err="1" smtClean="0">
                <a:solidFill>
                  <a:schemeClr val="tx1"/>
                </a:solidFill>
                <a:latin typeface="+mj-lt"/>
                <a:ea typeface="SimHei" panose="02010609060101010101" pitchFamily="49" charset="-122"/>
              </a:rPr>
              <a:t>Universum</a:t>
            </a:r>
            <a:r>
              <a:rPr lang="en-US" altLang="zh-TW" sz="2800" dirty="0" smtClean="0">
                <a:solidFill>
                  <a:schemeClr val="tx1"/>
                </a:solidFill>
                <a:latin typeface="+mj-lt"/>
                <a:ea typeface="SimHei" panose="02010609060101010101" pitchFamily="49" charset="-122"/>
              </a:rPr>
              <a:t> Global</a:t>
            </a:r>
            <a:r>
              <a:rPr lang="zh-TW" altLang="en-US" sz="2800" dirty="0" smtClean="0">
                <a:solidFill>
                  <a:schemeClr val="tx1"/>
                </a:solidFill>
                <a:latin typeface="+mj-lt"/>
                <a:ea typeface="SimHei" panose="02010609060101010101" pitchFamily="49" charset="-122"/>
              </a:rPr>
              <a:t> </a:t>
            </a:r>
            <a:r>
              <a:rPr lang="zh-TW" altLang="en-US" sz="2800" dirty="0" smtClean="0">
                <a:solidFill>
                  <a:schemeClr val="tx1"/>
                </a:solidFill>
                <a:latin typeface="SimHei" panose="02010609060101010101" pitchFamily="49" charset="-122"/>
                <a:ea typeface="SimHei" panose="02010609060101010101" pitchFamily="49" charset="-122"/>
              </a:rPr>
              <a:t>全球最具吸引力雇主第</a:t>
            </a:r>
            <a:r>
              <a:rPr lang="en-US" altLang="zh-TW" sz="2800" dirty="0" smtClean="0">
                <a:solidFill>
                  <a:schemeClr val="tx1"/>
                </a:solidFill>
                <a:latin typeface="SimHei" panose="02010609060101010101" pitchFamily="49" charset="-122"/>
                <a:ea typeface="SimHei" panose="02010609060101010101" pitchFamily="49" charset="-122"/>
              </a:rPr>
              <a:t>2</a:t>
            </a:r>
            <a:r>
              <a:rPr lang="zh-TW" altLang="en-US" sz="2800" dirty="0" smtClean="0">
                <a:solidFill>
                  <a:schemeClr val="tx1"/>
                </a:solidFill>
                <a:latin typeface="SimHei" panose="02010609060101010101" pitchFamily="49" charset="-122"/>
                <a:ea typeface="SimHei" panose="02010609060101010101" pitchFamily="49" charset="-122"/>
              </a:rPr>
              <a:t>名，位居四大會計師事務所之首</a:t>
            </a:r>
            <a:endParaRPr lang="zh-TW" altLang="en-US" sz="2800" dirty="0">
              <a:solidFill>
                <a:schemeClr val="tx1"/>
              </a:solidFill>
              <a:latin typeface="SimHei" panose="02010609060101010101" pitchFamily="49" charset="-122"/>
              <a:ea typeface="SimHei" panose="02010609060101010101" pitchFamily="49" charset="-122"/>
            </a:endParaRPr>
          </a:p>
        </p:txBody>
      </p:sp>
      <p:sp>
        <p:nvSpPr>
          <p:cNvPr id="5" name="圓角矩形 4"/>
          <p:cNvSpPr/>
          <p:nvPr/>
        </p:nvSpPr>
        <p:spPr>
          <a:xfrm>
            <a:off x="338312" y="5708459"/>
            <a:ext cx="2133600" cy="533400"/>
          </a:xfrm>
          <a:prstGeom prst="roundRect">
            <a:avLst/>
          </a:prstGeom>
          <a:noFill/>
          <a:ln w="12700">
            <a:noFill/>
          </a:ln>
          <a:effectLst>
            <a:outerShdw blurRad="50800" dist="38100" dir="18900000" algn="b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zh-TW" altLang="en-US" sz="1200" dirty="0" smtClean="0">
                <a:solidFill>
                  <a:schemeClr val="tx1"/>
                </a:solidFill>
                <a:latin typeface="SimHei" panose="02010609060101010101" pitchFamily="49" charset="-122"/>
                <a:ea typeface="SimHei" panose="02010609060101010101" pitchFamily="49" charset="-122"/>
              </a:rPr>
              <a:t>中華民國</a:t>
            </a:r>
            <a:r>
              <a:rPr lang="en-US" altLang="zh-TW" sz="1200" dirty="0" smtClean="0">
                <a:solidFill>
                  <a:schemeClr val="tx1"/>
                </a:solidFill>
                <a:latin typeface="SimHei" panose="02010609060101010101" pitchFamily="49" charset="-122"/>
                <a:ea typeface="SimHei" panose="02010609060101010101" pitchFamily="49" charset="-122"/>
              </a:rPr>
              <a:t>103</a:t>
            </a:r>
            <a:r>
              <a:rPr lang="zh-TW" altLang="en-US" sz="1200" dirty="0" smtClean="0">
                <a:solidFill>
                  <a:schemeClr val="tx1"/>
                </a:solidFill>
                <a:latin typeface="SimHei" panose="02010609060101010101" pitchFamily="49" charset="-122"/>
                <a:ea typeface="SimHei" panose="02010609060101010101" pitchFamily="49" charset="-122"/>
              </a:rPr>
              <a:t>年</a:t>
            </a:r>
            <a:r>
              <a:rPr lang="en-US" altLang="zh-TW" sz="1200" dirty="0" smtClean="0">
                <a:solidFill>
                  <a:schemeClr val="tx1"/>
                </a:solidFill>
                <a:latin typeface="SimHei" panose="02010609060101010101" pitchFamily="49" charset="-122"/>
                <a:ea typeface="SimHei" panose="02010609060101010101" pitchFamily="49" charset="-122"/>
              </a:rPr>
              <a:t>9</a:t>
            </a:r>
            <a:r>
              <a:rPr lang="zh-TW" altLang="en-US" sz="1200" dirty="0" smtClean="0">
                <a:solidFill>
                  <a:schemeClr val="tx1"/>
                </a:solidFill>
                <a:latin typeface="SimHei" panose="02010609060101010101" pitchFamily="49" charset="-122"/>
                <a:ea typeface="SimHei" panose="02010609060101010101" pitchFamily="49" charset="-122"/>
              </a:rPr>
              <a:t>月</a:t>
            </a:r>
            <a:r>
              <a:rPr lang="en-US" altLang="zh-TW" sz="1200" dirty="0" smtClean="0">
                <a:solidFill>
                  <a:schemeClr val="tx1"/>
                </a:solidFill>
                <a:latin typeface="SimHei" panose="02010609060101010101" pitchFamily="49" charset="-122"/>
                <a:ea typeface="SimHei" panose="02010609060101010101" pitchFamily="49" charset="-122"/>
              </a:rPr>
              <a:t>26</a:t>
            </a:r>
            <a:r>
              <a:rPr lang="zh-TW" altLang="en-US" sz="1200" dirty="0" smtClean="0">
                <a:solidFill>
                  <a:schemeClr val="tx1"/>
                </a:solidFill>
                <a:latin typeface="SimHei" panose="02010609060101010101" pitchFamily="49" charset="-122"/>
                <a:ea typeface="SimHei" panose="02010609060101010101" pitchFamily="49" charset="-122"/>
              </a:rPr>
              <a:t>日</a:t>
            </a:r>
            <a:r>
              <a:rPr lang="en-US" altLang="zh-TW" sz="1200" dirty="0" smtClean="0">
                <a:solidFill>
                  <a:schemeClr val="tx1"/>
                </a:solidFill>
                <a:latin typeface="SimHei" panose="02010609060101010101" pitchFamily="49" charset="-122"/>
                <a:ea typeface="SimHei" panose="02010609060101010101" pitchFamily="49" charset="-122"/>
              </a:rPr>
              <a:t/>
            </a:r>
            <a:br>
              <a:rPr lang="en-US" altLang="zh-TW" sz="1200" dirty="0" smtClean="0">
                <a:solidFill>
                  <a:schemeClr val="tx1"/>
                </a:solidFill>
                <a:latin typeface="SimHei" panose="02010609060101010101" pitchFamily="49" charset="-122"/>
                <a:ea typeface="SimHei" panose="02010609060101010101" pitchFamily="49" charset="-122"/>
              </a:rPr>
            </a:br>
            <a:r>
              <a:rPr lang="zh-TW" altLang="en-US" sz="1200" dirty="0" smtClean="0">
                <a:solidFill>
                  <a:schemeClr val="tx1"/>
                </a:solidFill>
                <a:latin typeface="SimHei" panose="02010609060101010101" pitchFamily="49" charset="-122"/>
                <a:ea typeface="SimHei" panose="02010609060101010101" pitchFamily="49" charset="-122"/>
              </a:rPr>
              <a:t>工商時報</a:t>
            </a:r>
            <a:endParaRPr lang="zh-TW" altLang="en-US" sz="1200" dirty="0">
              <a:solidFill>
                <a:schemeClr val="tx1"/>
              </a:solidFill>
              <a:latin typeface="SimHei" panose="02010609060101010101" pitchFamily="49" charset="-122"/>
              <a:ea typeface="SimHei" panose="02010609060101010101" pitchFamily="49" charset="-122"/>
            </a:endParaRPr>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937" y="1643614"/>
            <a:ext cx="8790318" cy="2665623"/>
          </a:xfrm>
        </p:spPr>
      </p:pic>
      <p:sp>
        <p:nvSpPr>
          <p:cNvPr id="6" name="矩形 5"/>
          <p:cNvSpPr/>
          <p:nvPr/>
        </p:nvSpPr>
        <p:spPr>
          <a:xfrm>
            <a:off x="362061" y="4394667"/>
            <a:ext cx="5481139" cy="1323439"/>
          </a:xfrm>
          <a:prstGeom prst="rect">
            <a:avLst/>
          </a:prstGeom>
        </p:spPr>
        <p:txBody>
          <a:bodyPr wrap="square">
            <a:spAutoFit/>
          </a:bodyPr>
          <a:lstStyle/>
          <a:p>
            <a:r>
              <a:rPr lang="zh-TW" altLang="en-US" sz="1600" dirty="0">
                <a:latin typeface="SimHei" panose="02010609060101010101" pitchFamily="49" charset="-122"/>
                <a:ea typeface="SimHei" panose="02010609060101010101" pitchFamily="49" charset="-122"/>
              </a:rPr>
              <a:t>知名顧問公司優興諮詢（</a:t>
            </a:r>
            <a:r>
              <a:rPr lang="en-US" altLang="zh-TW" sz="1600" dirty="0" err="1">
                <a:latin typeface="EYInterstate" panose="02000503020000020004" pitchFamily="2" charset="0"/>
                <a:ea typeface="SimHei" panose="02010609060101010101" pitchFamily="49" charset="-122"/>
              </a:rPr>
              <a:t>Universum</a:t>
            </a:r>
            <a:r>
              <a:rPr lang="zh-TW" altLang="en-US" sz="1600" dirty="0">
                <a:latin typeface="SimHei" panose="02010609060101010101" pitchFamily="49" charset="-122"/>
                <a:ea typeface="SimHei" panose="02010609060101010101" pitchFamily="49" charset="-122"/>
              </a:rPr>
              <a:t>）日前公布今年全球最吸引力雇主排名，安永延續</a:t>
            </a:r>
            <a:r>
              <a:rPr lang="en-US" altLang="zh-TW" sz="1600" dirty="0">
                <a:latin typeface="SimHei" panose="02010609060101010101" pitchFamily="49" charset="-122"/>
                <a:ea typeface="SimHei" panose="02010609060101010101" pitchFamily="49" charset="-122"/>
              </a:rPr>
              <a:t>2013</a:t>
            </a:r>
            <a:r>
              <a:rPr lang="zh-TW" altLang="en-US" sz="1600" dirty="0">
                <a:latin typeface="SimHei" panose="02010609060101010101" pitchFamily="49" charset="-122"/>
                <a:ea typeface="SimHei" panose="02010609060101010101" pitchFamily="49" charset="-122"/>
              </a:rPr>
              <a:t>年佳績，今年再度榮獲全球最具吸引力雇主第二名，僅次於谷歌</a:t>
            </a:r>
            <a:r>
              <a:rPr lang="en-US" altLang="zh-TW" sz="1600" dirty="0">
                <a:latin typeface="SimHei" panose="02010609060101010101" pitchFamily="49" charset="-122"/>
                <a:ea typeface="SimHei" panose="02010609060101010101" pitchFamily="49" charset="-122"/>
              </a:rPr>
              <a:t>(</a:t>
            </a:r>
            <a:r>
              <a:rPr lang="en-US" altLang="zh-TW" sz="1600" dirty="0">
                <a:latin typeface="EYInterstate" panose="02000503020000020004" pitchFamily="2" charset="0"/>
                <a:ea typeface="SimHei" panose="02010609060101010101" pitchFamily="49" charset="-122"/>
              </a:rPr>
              <a:t>GOOGLE</a:t>
            </a:r>
            <a:r>
              <a:rPr lang="en-US" altLang="zh-TW" sz="1600" dirty="0">
                <a:latin typeface="SimHei" panose="02010609060101010101" pitchFamily="49" charset="-122"/>
                <a:ea typeface="SimHei" panose="02010609060101010101" pitchFamily="49" charset="-122"/>
              </a:rPr>
              <a:t>)</a:t>
            </a:r>
            <a:r>
              <a:rPr lang="zh-TW" altLang="en-US" sz="1600" dirty="0">
                <a:latin typeface="SimHei" panose="02010609060101010101" pitchFamily="49" charset="-122"/>
                <a:ea typeface="SimHei" panose="02010609060101010101" pitchFamily="49" charset="-122"/>
              </a:rPr>
              <a:t>，同時也是四大會計師事務所中，最受全球商學院畢業生青睞的專業服務機構。</a:t>
            </a:r>
            <a:endParaRPr lang="en-US" sz="1600" dirty="0">
              <a:latin typeface="SimHei" panose="02010609060101010101" pitchFamily="49" charset="-122"/>
              <a:ea typeface="SimHei" panose="02010609060101010101" pitchFamily="49" charset="-122"/>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8097" y="4309236"/>
            <a:ext cx="2408033" cy="254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8"/>
          <p:cNvSpPr/>
          <p:nvPr/>
        </p:nvSpPr>
        <p:spPr>
          <a:xfrm>
            <a:off x="336337" y="1175953"/>
            <a:ext cx="7683056" cy="400110"/>
          </a:xfrm>
          <a:prstGeom prst="rect">
            <a:avLst/>
          </a:prstGeom>
        </p:spPr>
        <p:txBody>
          <a:bodyPr wrap="square">
            <a:spAutoFit/>
          </a:bodyPr>
          <a:lstStyle/>
          <a:p>
            <a:r>
              <a:rPr lang="en-US" sz="2000" b="1" dirty="0"/>
              <a:t>EY shines in </a:t>
            </a:r>
            <a:r>
              <a:rPr lang="en-US" sz="2000" b="1" dirty="0" err="1"/>
              <a:t>Universum</a:t>
            </a:r>
            <a:r>
              <a:rPr lang="en-US" sz="2000" b="1" dirty="0"/>
              <a:t> Attractive Employer Rankings</a:t>
            </a:r>
          </a:p>
        </p:txBody>
      </p:sp>
    </p:spTree>
    <p:extLst>
      <p:ext uri="{BB962C8B-B14F-4D97-AF65-F5344CB8AC3E}">
        <p14:creationId xmlns:p14="http://schemas.microsoft.com/office/powerpoint/2010/main" val="36381928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8125" y="0"/>
            <a:ext cx="2598738" cy="4391025"/>
            <a:chOff x="238125" y="0"/>
            <a:chExt cx="2598738" cy="4391025"/>
          </a:xfrm>
        </p:grpSpPr>
        <p:sp>
          <p:nvSpPr>
            <p:cNvPr id="9" name="Freeform 8"/>
            <p:cNvSpPr/>
            <p:nvPr/>
          </p:nvSpPr>
          <p:spPr>
            <a:xfrm>
              <a:off x="238125" y="0"/>
              <a:ext cx="2598738" cy="4391025"/>
            </a:xfrm>
            <a:custGeom>
              <a:avLst/>
              <a:gdLst>
                <a:gd name="connsiteX0" fmla="*/ 9525 w 3105150"/>
                <a:gd name="connsiteY0" fmla="*/ 19050 h 5257800"/>
                <a:gd name="connsiteX1" fmla="*/ 0 w 3105150"/>
                <a:gd name="connsiteY1" fmla="*/ 5257800 h 5257800"/>
                <a:gd name="connsiteX2" fmla="*/ 3105150 w 3105150"/>
                <a:gd name="connsiteY2" fmla="*/ 4714875 h 5257800"/>
                <a:gd name="connsiteX3" fmla="*/ 3095625 w 3105150"/>
                <a:gd name="connsiteY3" fmla="*/ 0 h 5257800"/>
                <a:gd name="connsiteX4" fmla="*/ 9525 w 3105150"/>
                <a:gd name="connsiteY4" fmla="*/ 19050 h 5257800"/>
                <a:gd name="connsiteX0" fmla="*/ 9525 w 3105150"/>
                <a:gd name="connsiteY0" fmla="*/ 9525 h 5257800"/>
                <a:gd name="connsiteX1" fmla="*/ 0 w 3105150"/>
                <a:gd name="connsiteY1" fmla="*/ 5257800 h 5257800"/>
                <a:gd name="connsiteX2" fmla="*/ 3105150 w 3105150"/>
                <a:gd name="connsiteY2" fmla="*/ 4714875 h 5257800"/>
                <a:gd name="connsiteX3" fmla="*/ 3095625 w 3105150"/>
                <a:gd name="connsiteY3" fmla="*/ 0 h 5257800"/>
                <a:gd name="connsiteX4" fmla="*/ 9525 w 3105150"/>
                <a:gd name="connsiteY4" fmla="*/ 9525 h 5257800"/>
                <a:gd name="connsiteX0" fmla="*/ 4812 w 3105150"/>
                <a:gd name="connsiteY0" fmla="*/ 9525 h 5257800"/>
                <a:gd name="connsiteX1" fmla="*/ 0 w 3105150"/>
                <a:gd name="connsiteY1" fmla="*/ 5257800 h 5257800"/>
                <a:gd name="connsiteX2" fmla="*/ 3105150 w 3105150"/>
                <a:gd name="connsiteY2" fmla="*/ 4714875 h 5257800"/>
                <a:gd name="connsiteX3" fmla="*/ 3095625 w 3105150"/>
                <a:gd name="connsiteY3" fmla="*/ 0 h 5257800"/>
                <a:gd name="connsiteX4" fmla="*/ 4812 w 3105150"/>
                <a:gd name="connsiteY4" fmla="*/ 9525 h 5257800"/>
                <a:gd name="connsiteX0" fmla="*/ 4812 w 3105150"/>
                <a:gd name="connsiteY0" fmla="*/ 0 h 5248275"/>
                <a:gd name="connsiteX1" fmla="*/ 0 w 3105150"/>
                <a:gd name="connsiteY1" fmla="*/ 5248275 h 5248275"/>
                <a:gd name="connsiteX2" fmla="*/ 3105150 w 3105150"/>
                <a:gd name="connsiteY2" fmla="*/ 4705350 h 5248275"/>
                <a:gd name="connsiteX3" fmla="*/ 3105052 w 3105150"/>
                <a:gd name="connsiteY3" fmla="*/ 0 h 5248275"/>
                <a:gd name="connsiteX4" fmla="*/ 4812 w 3105150"/>
                <a:gd name="connsiteY4" fmla="*/ 0 h 5248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150" h="5248275">
                  <a:moveTo>
                    <a:pt x="4812" y="0"/>
                  </a:moveTo>
                  <a:lnTo>
                    <a:pt x="0" y="5248275"/>
                  </a:lnTo>
                  <a:lnTo>
                    <a:pt x="3105150" y="4705350"/>
                  </a:lnTo>
                  <a:cubicBezTo>
                    <a:pt x="3105117" y="3136900"/>
                    <a:pt x="3105085" y="1568450"/>
                    <a:pt x="3105052" y="0"/>
                  </a:cubicBezTo>
                  <a:lnTo>
                    <a:pt x="4812"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Rectangle 9"/>
            <p:cNvSpPr/>
            <p:nvPr/>
          </p:nvSpPr>
          <p:spPr>
            <a:xfrm>
              <a:off x="238126" y="310237"/>
              <a:ext cx="2493199" cy="1807546"/>
            </a:xfrm>
            <a:prstGeom prst="rect">
              <a:avLst/>
            </a:prstGeom>
          </p:spPr>
          <p:txBody>
            <a:bodyPr wrap="square" lIns="274320" tIns="457200">
              <a:spAutoFit/>
            </a:bodyPr>
            <a:lstStyle/>
            <a:p>
              <a:pPr>
                <a:lnSpc>
                  <a:spcPts val="3100"/>
                </a:lnSpc>
                <a:spcBef>
                  <a:spcPts val="1200"/>
                </a:spcBef>
                <a:defRPr/>
              </a:pPr>
              <a:r>
                <a:rPr lang="zh-TW" altLang="en-US" sz="2800" b="1" dirty="0">
                  <a:solidFill>
                    <a:schemeClr val="tx2"/>
                  </a:solidFill>
                  <a:latin typeface="SimHei" panose="02010609060101010101" pitchFamily="49" charset="-122"/>
                  <a:ea typeface="SimHei" panose="02010609060101010101" pitchFamily="49" charset="-122"/>
                </a:rPr>
                <a:t>安</a:t>
              </a:r>
              <a:r>
                <a:rPr lang="zh-TW" altLang="en-US" sz="2800" b="1" dirty="0" smtClean="0">
                  <a:solidFill>
                    <a:schemeClr val="tx2"/>
                  </a:solidFill>
                  <a:latin typeface="SimHei" panose="02010609060101010101" pitchFamily="49" charset="-122"/>
                  <a:ea typeface="SimHei" panose="02010609060101010101" pitchFamily="49" charset="-122"/>
                </a:rPr>
                <a:t>永為最受歡迎雇主</a:t>
              </a:r>
              <a:endParaRPr lang="en-US" sz="2800" b="1" dirty="0" smtClean="0">
                <a:solidFill>
                  <a:schemeClr val="tx2"/>
                </a:solidFill>
                <a:latin typeface="SimHei" panose="02010609060101010101" pitchFamily="49" charset="-122"/>
                <a:ea typeface="SimHei" panose="02010609060101010101" pitchFamily="49" charset="-122"/>
              </a:endParaRPr>
            </a:p>
            <a:p>
              <a:pPr>
                <a:lnSpc>
                  <a:spcPts val="3100"/>
                </a:lnSpc>
                <a:spcBef>
                  <a:spcPts val="1200"/>
                </a:spcBef>
                <a:defRPr/>
              </a:pPr>
              <a:endParaRPr lang="en-US" b="1" dirty="0">
                <a:solidFill>
                  <a:schemeClr val="tx2"/>
                </a:solidFill>
                <a:effectLst>
                  <a:outerShdw blurRad="38100" dist="38100" dir="2700000" algn="tl">
                    <a:srgbClr val="000000">
                      <a:alpha val="43137"/>
                    </a:srgbClr>
                  </a:outerShdw>
                </a:effectLst>
              </a:endParaRPr>
            </a:p>
          </p:txBody>
        </p:sp>
      </p:grpSp>
      <p:grpSp>
        <p:nvGrpSpPr>
          <p:cNvPr id="22" name="Group 21"/>
          <p:cNvGrpSpPr/>
          <p:nvPr/>
        </p:nvGrpSpPr>
        <p:grpSpPr>
          <a:xfrm>
            <a:off x="3326421" y="518844"/>
            <a:ext cx="5317849" cy="5786263"/>
            <a:chOff x="3326421" y="518844"/>
            <a:chExt cx="5317849" cy="5786263"/>
          </a:xfrm>
        </p:grpSpPr>
        <p:grpSp>
          <p:nvGrpSpPr>
            <p:cNvPr id="5" name="Group 4"/>
            <p:cNvGrpSpPr/>
            <p:nvPr/>
          </p:nvGrpSpPr>
          <p:grpSpPr>
            <a:xfrm>
              <a:off x="3326421" y="518844"/>
              <a:ext cx="5317849" cy="5786263"/>
              <a:chOff x="3326421" y="518844"/>
              <a:chExt cx="5317849" cy="5786263"/>
            </a:xfrm>
          </p:grpSpPr>
          <p:grpSp>
            <p:nvGrpSpPr>
              <p:cNvPr id="4" name="Group 3"/>
              <p:cNvGrpSpPr/>
              <p:nvPr/>
            </p:nvGrpSpPr>
            <p:grpSpPr>
              <a:xfrm>
                <a:off x="3326421" y="518844"/>
                <a:ext cx="5317849" cy="5786263"/>
                <a:chOff x="3326421" y="518844"/>
                <a:chExt cx="5317849" cy="5786263"/>
              </a:xfrm>
            </p:grpSpPr>
            <p:sp>
              <p:nvSpPr>
                <p:cNvPr id="3" name="Rounded Rectangular Callout 2"/>
                <p:cNvSpPr/>
                <p:nvPr/>
              </p:nvSpPr>
              <p:spPr>
                <a:xfrm>
                  <a:off x="3326421" y="518844"/>
                  <a:ext cx="5317849" cy="5786263"/>
                </a:xfrm>
                <a:prstGeom prst="wedgeRoundRectCallout">
                  <a:avLst>
                    <a:gd name="adj1" fmla="val -54305"/>
                    <a:gd name="adj2" fmla="val -27209"/>
                    <a:gd name="adj3" fmla="val 16667"/>
                  </a:avLst>
                </a:prstGeom>
                <a:solidFill>
                  <a:schemeClr val="bg1"/>
                </a:solidFill>
                <a:ln w="9525">
                  <a:noFill/>
                </a:ln>
                <a:effectLst>
                  <a:glow rad="101600">
                    <a:schemeClr val="accent2">
                      <a:satMod val="175000"/>
                      <a:alpha val="40000"/>
                    </a:schemeClr>
                  </a:glow>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3514" y="4721520"/>
                  <a:ext cx="587077" cy="1044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7027" y="796094"/>
                  <a:ext cx="1089364" cy="1399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4"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6319" y="2593437"/>
                  <a:ext cx="1336447" cy="75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5"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6849"/>
                <a:stretch/>
              </p:blipFill>
              <p:spPr bwMode="auto">
                <a:xfrm>
                  <a:off x="3477910" y="3847189"/>
                  <a:ext cx="1439038" cy="62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8" descr="WM100best150.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64589" y="4785756"/>
                  <a:ext cx="947898" cy="1154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9" descr="stonewall%202012%20250x209.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00047" y="4637286"/>
                  <a:ext cx="1194765"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0" descr="Fortune100BestCompLogo2012.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57553" y="4655778"/>
                  <a:ext cx="1124039" cy="1461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C:\Users\Carolyn.Ren\Documents\Carolyn Ren\social media\Universum ranking 2#\WMAE_logo_2013_300.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64371" y="679829"/>
                  <a:ext cx="1631948" cy="163194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Carolyn.Ren\Desktop\2014-DiversityInc-Top-50.jpg"/>
                <p:cNvPicPr>
                  <a:picLocks noChangeAspect="1" noChangeArrowheads="1"/>
                </p:cNvPicPr>
                <p:nvPr/>
              </p:nvPicPr>
              <p:blipFill rotWithShape="1">
                <a:blip r:embed="rId11">
                  <a:extLst>
                    <a:ext uri="{28A0092B-C50C-407E-A947-70E740481C1C}">
                      <a14:useLocalDpi xmlns:a14="http://schemas.microsoft.com/office/drawing/2010/main" val="0"/>
                    </a:ext>
                  </a:extLst>
                </a:blip>
                <a:srcRect l="27322" r="28552"/>
                <a:stretch/>
              </p:blipFill>
              <p:spPr bwMode="auto">
                <a:xfrm>
                  <a:off x="7219776" y="854552"/>
                  <a:ext cx="1027476" cy="14572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Documents and Settings\amy.lu\My Documents\BCTWF_GreaterChina_2012.gif"/>
                <p:cNvPicPr>
                  <a:picLocks noChangeAspect="1" noChangeArrowheads="1"/>
                </p:cNvPicPr>
                <p:nvPr/>
              </p:nvPicPr>
              <p:blipFill>
                <a:blip r:embed="rId12" cstate="print"/>
                <a:srcRect/>
                <a:stretch>
                  <a:fillRect/>
                </a:stretch>
              </p:blipFill>
              <p:spPr bwMode="auto">
                <a:xfrm>
                  <a:off x="5264370" y="3324695"/>
                  <a:ext cx="3295131" cy="1218918"/>
                </a:xfrm>
                <a:prstGeom prst="rect">
                  <a:avLst/>
                </a:prstGeom>
                <a:noFill/>
              </p:spPr>
            </p:pic>
          </p:grpSp>
          <p:pic>
            <p:nvPicPr>
              <p:cNvPr id="4100" name="Picture 4" descr="C:\Users\Carolyn.Ren\Desktop\surveyBadge-HKSS.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77553" y="2446589"/>
                <a:ext cx="2118540" cy="1048935"/>
              </a:xfrm>
              <a:prstGeom prst="rect">
                <a:avLst/>
              </a:prstGeom>
              <a:noFill/>
              <a:extLst>
                <a:ext uri="{909E8E84-426E-40DD-AFC4-6F175D3DCCD1}">
                  <a14:hiddenFill xmlns:a14="http://schemas.microsoft.com/office/drawing/2010/main">
                    <a:solidFill>
                      <a:srgbClr val="FFFFFF"/>
                    </a:solidFill>
                  </a14:hiddenFill>
                </a:ext>
              </a:extLst>
            </p:spPr>
          </p:pic>
        </p:grpSp>
        <p:pic>
          <p:nvPicPr>
            <p:cNvPr id="4101"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01660" y="2313707"/>
              <a:ext cx="1095375" cy="140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73732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heel(4)">
                                      <p:cBhvr>
                                        <p:cTn id="1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87103" y="0"/>
            <a:ext cx="2662975" cy="4391025"/>
            <a:chOff x="185543" y="0"/>
            <a:chExt cx="2854540" cy="4391025"/>
          </a:xfrm>
        </p:grpSpPr>
        <p:sp>
          <p:nvSpPr>
            <p:cNvPr id="9" name="Freeform 8"/>
            <p:cNvSpPr/>
            <p:nvPr/>
          </p:nvSpPr>
          <p:spPr>
            <a:xfrm>
              <a:off x="238125" y="0"/>
              <a:ext cx="2801958" cy="4391025"/>
            </a:xfrm>
            <a:custGeom>
              <a:avLst/>
              <a:gdLst>
                <a:gd name="connsiteX0" fmla="*/ 9525 w 3105150"/>
                <a:gd name="connsiteY0" fmla="*/ 19050 h 5257800"/>
                <a:gd name="connsiteX1" fmla="*/ 0 w 3105150"/>
                <a:gd name="connsiteY1" fmla="*/ 5257800 h 5257800"/>
                <a:gd name="connsiteX2" fmla="*/ 3105150 w 3105150"/>
                <a:gd name="connsiteY2" fmla="*/ 4714875 h 5257800"/>
                <a:gd name="connsiteX3" fmla="*/ 3095625 w 3105150"/>
                <a:gd name="connsiteY3" fmla="*/ 0 h 5257800"/>
                <a:gd name="connsiteX4" fmla="*/ 9525 w 3105150"/>
                <a:gd name="connsiteY4" fmla="*/ 19050 h 5257800"/>
                <a:gd name="connsiteX0" fmla="*/ 9525 w 3105150"/>
                <a:gd name="connsiteY0" fmla="*/ 9525 h 5257800"/>
                <a:gd name="connsiteX1" fmla="*/ 0 w 3105150"/>
                <a:gd name="connsiteY1" fmla="*/ 5257800 h 5257800"/>
                <a:gd name="connsiteX2" fmla="*/ 3105150 w 3105150"/>
                <a:gd name="connsiteY2" fmla="*/ 4714875 h 5257800"/>
                <a:gd name="connsiteX3" fmla="*/ 3095625 w 3105150"/>
                <a:gd name="connsiteY3" fmla="*/ 0 h 5257800"/>
                <a:gd name="connsiteX4" fmla="*/ 9525 w 3105150"/>
                <a:gd name="connsiteY4" fmla="*/ 9525 h 5257800"/>
                <a:gd name="connsiteX0" fmla="*/ 4812 w 3105150"/>
                <a:gd name="connsiteY0" fmla="*/ 9525 h 5257800"/>
                <a:gd name="connsiteX1" fmla="*/ 0 w 3105150"/>
                <a:gd name="connsiteY1" fmla="*/ 5257800 h 5257800"/>
                <a:gd name="connsiteX2" fmla="*/ 3105150 w 3105150"/>
                <a:gd name="connsiteY2" fmla="*/ 4714875 h 5257800"/>
                <a:gd name="connsiteX3" fmla="*/ 3095625 w 3105150"/>
                <a:gd name="connsiteY3" fmla="*/ 0 h 5257800"/>
                <a:gd name="connsiteX4" fmla="*/ 4812 w 3105150"/>
                <a:gd name="connsiteY4" fmla="*/ 9525 h 5257800"/>
                <a:gd name="connsiteX0" fmla="*/ 4812 w 3105150"/>
                <a:gd name="connsiteY0" fmla="*/ 0 h 5248275"/>
                <a:gd name="connsiteX1" fmla="*/ 0 w 3105150"/>
                <a:gd name="connsiteY1" fmla="*/ 5248275 h 5248275"/>
                <a:gd name="connsiteX2" fmla="*/ 3105150 w 3105150"/>
                <a:gd name="connsiteY2" fmla="*/ 4705350 h 5248275"/>
                <a:gd name="connsiteX3" fmla="*/ 3105052 w 3105150"/>
                <a:gd name="connsiteY3" fmla="*/ 0 h 5248275"/>
                <a:gd name="connsiteX4" fmla="*/ 4812 w 3105150"/>
                <a:gd name="connsiteY4" fmla="*/ 0 h 5248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150" h="5248275">
                  <a:moveTo>
                    <a:pt x="4812" y="0"/>
                  </a:moveTo>
                  <a:lnTo>
                    <a:pt x="0" y="5248275"/>
                  </a:lnTo>
                  <a:lnTo>
                    <a:pt x="3105150" y="4705350"/>
                  </a:lnTo>
                  <a:cubicBezTo>
                    <a:pt x="3105117" y="3136900"/>
                    <a:pt x="3105085" y="1568450"/>
                    <a:pt x="3105052" y="0"/>
                  </a:cubicBezTo>
                  <a:lnTo>
                    <a:pt x="4812"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Rectangle 9"/>
            <p:cNvSpPr/>
            <p:nvPr/>
          </p:nvSpPr>
          <p:spPr>
            <a:xfrm>
              <a:off x="185543" y="310237"/>
              <a:ext cx="2600081" cy="1700466"/>
            </a:xfrm>
            <a:prstGeom prst="rect">
              <a:avLst/>
            </a:prstGeom>
          </p:spPr>
          <p:txBody>
            <a:bodyPr wrap="square" lIns="274320" tIns="457200">
              <a:spAutoFit/>
            </a:bodyPr>
            <a:lstStyle/>
            <a:p>
              <a:pPr>
                <a:lnSpc>
                  <a:spcPts val="3100"/>
                </a:lnSpc>
                <a:spcBef>
                  <a:spcPts val="1200"/>
                </a:spcBef>
                <a:defRPr/>
              </a:pPr>
              <a:r>
                <a:rPr lang="zh-TW" altLang="en-US" sz="2800" b="1" dirty="0">
                  <a:solidFill>
                    <a:schemeClr val="tx2"/>
                  </a:solidFill>
                  <a:latin typeface="Arial" pitchFamily="34" charset="0"/>
                  <a:ea typeface="SimHei" pitchFamily="2" charset="-122"/>
                  <a:cs typeface="Arial" pitchFamily="34" charset="0"/>
                </a:rPr>
                <a:t>安永</a:t>
              </a:r>
              <a:r>
                <a:rPr lang="zh-TW" altLang="en-US" sz="2800" b="1" dirty="0" smtClean="0">
                  <a:solidFill>
                    <a:schemeClr val="tx2"/>
                  </a:solidFill>
                  <a:latin typeface="Arial" pitchFamily="34" charset="0"/>
                  <a:ea typeface="SimHei" pitchFamily="2" charset="-122"/>
                  <a:cs typeface="Arial" pitchFamily="34" charset="0"/>
                </a:rPr>
                <a:t>榮獲「幸福企業」肯定</a:t>
              </a:r>
              <a:endParaRPr lang="en-US" b="1" dirty="0">
                <a:solidFill>
                  <a:schemeClr val="tx2"/>
                </a:solidFill>
                <a:effectLst>
                  <a:outerShdw blurRad="38100" dist="38100" dir="2700000" algn="tl">
                    <a:srgbClr val="000000">
                      <a:alpha val="43137"/>
                    </a:srgbClr>
                  </a:outerShdw>
                </a:effectLst>
              </a:endParaRPr>
            </a:p>
          </p:txBody>
        </p:sp>
      </p:grpSp>
      <p:grpSp>
        <p:nvGrpSpPr>
          <p:cNvPr id="23" name="群組 22"/>
          <p:cNvGrpSpPr/>
          <p:nvPr/>
        </p:nvGrpSpPr>
        <p:grpSpPr>
          <a:xfrm>
            <a:off x="2470068" y="1238321"/>
            <a:ext cx="6567054" cy="5272856"/>
            <a:chOff x="457201" y="1143000"/>
            <a:chExt cx="8422614" cy="6027190"/>
          </a:xfrm>
        </p:grpSpPr>
        <p:pic>
          <p:nvPicPr>
            <p:cNvPr id="24" name="Picture 6"/>
            <p:cNvPicPr>
              <a:picLocks noChangeAspect="1" noChangeArrowheads="1"/>
            </p:cNvPicPr>
            <p:nvPr/>
          </p:nvPicPr>
          <p:blipFill>
            <a:blip r:embed="rId3" cstate="print"/>
            <a:srcRect/>
            <a:stretch>
              <a:fillRect/>
            </a:stretch>
          </p:blipFill>
          <p:spPr bwMode="auto">
            <a:xfrm>
              <a:off x="457201" y="1143000"/>
              <a:ext cx="4171478" cy="3505200"/>
            </a:xfrm>
            <a:prstGeom prst="rect">
              <a:avLst/>
            </a:prstGeom>
            <a:noFill/>
            <a:ln w="9525">
              <a:noFill/>
              <a:miter lim="800000"/>
              <a:headEnd/>
              <a:tailEnd/>
            </a:ln>
            <a:effectLst/>
          </p:spPr>
        </p:pic>
        <p:sp>
          <p:nvSpPr>
            <p:cNvPr id="25" name="Oval 11"/>
            <p:cNvSpPr/>
            <p:nvPr/>
          </p:nvSpPr>
          <p:spPr>
            <a:xfrm>
              <a:off x="1295400" y="2514600"/>
              <a:ext cx="1524000" cy="381000"/>
            </a:xfrm>
            <a:prstGeom prst="ellipse">
              <a:avLst/>
            </a:prstGeom>
            <a:no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t" anchorCtr="0"/>
            <a:lstStyle/>
            <a:p>
              <a:pPr algn="ctr"/>
              <a:endParaRPr lang="zh-TW" altLang="en-US" sz="1200" dirty="0">
                <a:solidFill>
                  <a:schemeClr val="tx1"/>
                </a:solidFill>
              </a:endParaRPr>
            </a:p>
          </p:txBody>
        </p:sp>
        <p:pic>
          <p:nvPicPr>
            <p:cNvPr id="26" name="Picture 2"/>
            <p:cNvPicPr>
              <a:picLocks noChangeAspect="1" noChangeArrowheads="1"/>
            </p:cNvPicPr>
            <p:nvPr/>
          </p:nvPicPr>
          <p:blipFill>
            <a:blip r:embed="rId4" cstate="print"/>
            <a:srcRect/>
            <a:stretch>
              <a:fillRect/>
            </a:stretch>
          </p:blipFill>
          <p:spPr bwMode="auto">
            <a:xfrm>
              <a:off x="3317215" y="1504061"/>
              <a:ext cx="5562600" cy="5146307"/>
            </a:xfrm>
            <a:prstGeom prst="rect">
              <a:avLst/>
            </a:prstGeom>
            <a:noFill/>
            <a:ln w="9525">
              <a:noFill/>
              <a:miter lim="800000"/>
              <a:headEnd/>
              <a:tailEnd/>
            </a:ln>
            <a:effectLst/>
          </p:spPr>
        </p:pic>
        <p:sp>
          <p:nvSpPr>
            <p:cNvPr id="27" name="圓角矩形 26"/>
            <p:cNvSpPr/>
            <p:nvPr/>
          </p:nvSpPr>
          <p:spPr>
            <a:xfrm>
              <a:off x="1082175" y="6636790"/>
              <a:ext cx="5391691" cy="533400"/>
            </a:xfrm>
            <a:prstGeom prst="roundRect">
              <a:avLst/>
            </a:prstGeom>
            <a:noFill/>
            <a:ln w="12700">
              <a:noFill/>
            </a:ln>
            <a:effectLst>
              <a:outerShdw blurRad="50800" dist="38100" dir="18900000" algn="b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zh-TW" altLang="en-US" sz="1200" dirty="0" smtClean="0">
                  <a:solidFill>
                    <a:schemeClr val="tx1"/>
                  </a:solidFill>
                  <a:latin typeface="EYInterstate" pitchFamily="2" charset="0"/>
                  <a:ea typeface="SimHei" pitchFamily="2" charset="-122"/>
                </a:rPr>
                <a:t>  中華民國</a:t>
              </a:r>
              <a:r>
                <a:rPr lang="en-US" altLang="zh-TW" sz="1200" dirty="0" smtClean="0">
                  <a:solidFill>
                    <a:schemeClr val="tx1"/>
                  </a:solidFill>
                  <a:latin typeface="EYInterstate" pitchFamily="2" charset="0"/>
                  <a:ea typeface="SimHei" pitchFamily="2" charset="-122"/>
                </a:rPr>
                <a:t>102</a:t>
              </a:r>
              <a:r>
                <a:rPr lang="zh-TW" altLang="en-US" sz="1200" dirty="0" smtClean="0">
                  <a:solidFill>
                    <a:schemeClr val="tx1"/>
                  </a:solidFill>
                  <a:latin typeface="EYInterstate" pitchFamily="2" charset="0"/>
                  <a:ea typeface="SimHei" pitchFamily="2" charset="-122"/>
                </a:rPr>
                <a:t>年</a:t>
              </a:r>
              <a:r>
                <a:rPr lang="en-US" altLang="zh-TW" sz="1200" dirty="0" smtClean="0">
                  <a:solidFill>
                    <a:schemeClr val="tx1"/>
                  </a:solidFill>
                  <a:latin typeface="EYInterstate" pitchFamily="2" charset="0"/>
                  <a:ea typeface="SimHei" pitchFamily="2" charset="-122"/>
                </a:rPr>
                <a:t>9</a:t>
              </a:r>
              <a:r>
                <a:rPr lang="zh-TW" altLang="en-US" sz="1200" dirty="0" smtClean="0">
                  <a:solidFill>
                    <a:schemeClr val="tx1"/>
                  </a:solidFill>
                  <a:latin typeface="EYInterstate" pitchFamily="2" charset="0"/>
                  <a:ea typeface="SimHei" pitchFamily="2" charset="-122"/>
                </a:rPr>
                <a:t>月</a:t>
              </a:r>
              <a:r>
                <a:rPr lang="en-US" altLang="zh-TW" sz="1200" dirty="0" smtClean="0">
                  <a:solidFill>
                    <a:schemeClr val="tx1"/>
                  </a:solidFill>
                  <a:latin typeface="EYInterstate" pitchFamily="2" charset="0"/>
                  <a:ea typeface="SimHei" pitchFamily="2" charset="-122"/>
                </a:rPr>
                <a:t>15</a:t>
              </a:r>
              <a:r>
                <a:rPr lang="zh-TW" altLang="en-US" sz="1200" dirty="0" smtClean="0">
                  <a:solidFill>
                    <a:schemeClr val="tx1"/>
                  </a:solidFill>
                  <a:latin typeface="EYInterstate" pitchFamily="2" charset="0"/>
                  <a:ea typeface="SimHei" pitchFamily="2" charset="-122"/>
                </a:rPr>
                <a:t>日  經濟日報  </a:t>
              </a:r>
              <a:endParaRPr lang="zh-TW" altLang="en-US" sz="1200" dirty="0">
                <a:solidFill>
                  <a:schemeClr val="tx1"/>
                </a:solidFill>
                <a:latin typeface="EYInterstate" pitchFamily="2" charset="0"/>
                <a:ea typeface="SimHei" pitchFamily="2" charset="-122"/>
              </a:endParaRPr>
            </a:p>
          </p:txBody>
        </p:sp>
      </p:grpSp>
    </p:spTree>
    <p:extLst>
      <p:ext uri="{BB962C8B-B14F-4D97-AF65-F5344CB8AC3E}">
        <p14:creationId xmlns:p14="http://schemas.microsoft.com/office/powerpoint/2010/main" val="327919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38125" y="23752"/>
            <a:ext cx="2843842" cy="4714503"/>
            <a:chOff x="238125" y="23750"/>
            <a:chExt cx="2843842" cy="4391025"/>
          </a:xfrm>
        </p:grpSpPr>
        <p:sp>
          <p:nvSpPr>
            <p:cNvPr id="14" name="Freeform 13"/>
            <p:cNvSpPr/>
            <p:nvPr/>
          </p:nvSpPr>
          <p:spPr>
            <a:xfrm>
              <a:off x="238125" y="23750"/>
              <a:ext cx="2598738" cy="4391025"/>
            </a:xfrm>
            <a:custGeom>
              <a:avLst/>
              <a:gdLst>
                <a:gd name="connsiteX0" fmla="*/ 9525 w 3105150"/>
                <a:gd name="connsiteY0" fmla="*/ 19050 h 5257800"/>
                <a:gd name="connsiteX1" fmla="*/ 0 w 3105150"/>
                <a:gd name="connsiteY1" fmla="*/ 5257800 h 5257800"/>
                <a:gd name="connsiteX2" fmla="*/ 3105150 w 3105150"/>
                <a:gd name="connsiteY2" fmla="*/ 4714875 h 5257800"/>
                <a:gd name="connsiteX3" fmla="*/ 3095625 w 3105150"/>
                <a:gd name="connsiteY3" fmla="*/ 0 h 5257800"/>
                <a:gd name="connsiteX4" fmla="*/ 9525 w 3105150"/>
                <a:gd name="connsiteY4" fmla="*/ 19050 h 5257800"/>
                <a:gd name="connsiteX0" fmla="*/ 9525 w 3105150"/>
                <a:gd name="connsiteY0" fmla="*/ 9525 h 5257800"/>
                <a:gd name="connsiteX1" fmla="*/ 0 w 3105150"/>
                <a:gd name="connsiteY1" fmla="*/ 5257800 h 5257800"/>
                <a:gd name="connsiteX2" fmla="*/ 3105150 w 3105150"/>
                <a:gd name="connsiteY2" fmla="*/ 4714875 h 5257800"/>
                <a:gd name="connsiteX3" fmla="*/ 3095625 w 3105150"/>
                <a:gd name="connsiteY3" fmla="*/ 0 h 5257800"/>
                <a:gd name="connsiteX4" fmla="*/ 9525 w 3105150"/>
                <a:gd name="connsiteY4" fmla="*/ 9525 h 5257800"/>
                <a:gd name="connsiteX0" fmla="*/ 4812 w 3105150"/>
                <a:gd name="connsiteY0" fmla="*/ 9525 h 5257800"/>
                <a:gd name="connsiteX1" fmla="*/ 0 w 3105150"/>
                <a:gd name="connsiteY1" fmla="*/ 5257800 h 5257800"/>
                <a:gd name="connsiteX2" fmla="*/ 3105150 w 3105150"/>
                <a:gd name="connsiteY2" fmla="*/ 4714875 h 5257800"/>
                <a:gd name="connsiteX3" fmla="*/ 3095625 w 3105150"/>
                <a:gd name="connsiteY3" fmla="*/ 0 h 5257800"/>
                <a:gd name="connsiteX4" fmla="*/ 4812 w 3105150"/>
                <a:gd name="connsiteY4" fmla="*/ 9525 h 5257800"/>
                <a:gd name="connsiteX0" fmla="*/ 4812 w 3105150"/>
                <a:gd name="connsiteY0" fmla="*/ 0 h 5248275"/>
                <a:gd name="connsiteX1" fmla="*/ 0 w 3105150"/>
                <a:gd name="connsiteY1" fmla="*/ 5248275 h 5248275"/>
                <a:gd name="connsiteX2" fmla="*/ 3105150 w 3105150"/>
                <a:gd name="connsiteY2" fmla="*/ 4705350 h 5248275"/>
                <a:gd name="connsiteX3" fmla="*/ 3105052 w 3105150"/>
                <a:gd name="connsiteY3" fmla="*/ 0 h 5248275"/>
                <a:gd name="connsiteX4" fmla="*/ 4812 w 3105150"/>
                <a:gd name="connsiteY4" fmla="*/ 0 h 5248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150" h="5248275">
                  <a:moveTo>
                    <a:pt x="4812" y="0"/>
                  </a:moveTo>
                  <a:lnTo>
                    <a:pt x="0" y="5248275"/>
                  </a:lnTo>
                  <a:lnTo>
                    <a:pt x="3105150" y="4705350"/>
                  </a:lnTo>
                  <a:cubicBezTo>
                    <a:pt x="3105117" y="3136900"/>
                    <a:pt x="3105085" y="1568450"/>
                    <a:pt x="3105052" y="0"/>
                  </a:cubicBezTo>
                  <a:lnTo>
                    <a:pt x="4812"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00000"/>
                </a:lnSpc>
                <a:defRPr/>
              </a:pPr>
              <a:endParaRPr lang="en-GB">
                <a:solidFill>
                  <a:srgbClr val="808080"/>
                </a:solidFill>
                <a:latin typeface="EYInterstate" panose="02000503020000020004" pitchFamily="2" charset="0"/>
              </a:endParaRPr>
            </a:p>
          </p:txBody>
        </p:sp>
        <p:sp>
          <p:nvSpPr>
            <p:cNvPr id="15" name="Rectangle 14"/>
            <p:cNvSpPr/>
            <p:nvPr/>
          </p:nvSpPr>
          <p:spPr>
            <a:xfrm>
              <a:off x="262567" y="237500"/>
              <a:ext cx="2819400" cy="2360646"/>
            </a:xfrm>
            <a:prstGeom prst="rect">
              <a:avLst/>
            </a:prstGeom>
          </p:spPr>
          <p:txBody>
            <a:bodyPr lIns="274320" tIns="457200">
              <a:spAutoFit/>
            </a:bodyPr>
            <a:lstStyle/>
            <a:p>
              <a:pPr>
                <a:lnSpc>
                  <a:spcPct val="85000"/>
                </a:lnSpc>
                <a:spcAft>
                  <a:spcPts val="600"/>
                </a:spcAft>
                <a:buClr>
                  <a:srgbClr val="FFE600"/>
                </a:buClr>
                <a:buSzPct val="70000"/>
              </a:pPr>
              <a:r>
                <a:rPr lang="zh-TW" altLang="en-US" sz="2800" b="1" dirty="0" smtClean="0">
                  <a:solidFill>
                    <a:srgbClr val="000000"/>
                  </a:solidFill>
                  <a:latin typeface="SimHei" panose="02010609060101010101" pitchFamily="49" charset="-122"/>
                  <a:ea typeface="SimHei" panose="02010609060101010101" pitchFamily="49" charset="-122"/>
                  <a:cs typeface="Calibri" pitchFamily="34" charset="0"/>
                </a:rPr>
                <a:t>多元化與</a:t>
              </a:r>
              <a:endParaRPr lang="en-US" altLang="zh-TW" sz="2800" b="1" dirty="0" smtClean="0">
                <a:solidFill>
                  <a:srgbClr val="000000"/>
                </a:solidFill>
                <a:latin typeface="SimHei" panose="02010609060101010101" pitchFamily="49" charset="-122"/>
                <a:ea typeface="SimHei" panose="02010609060101010101" pitchFamily="49" charset="-122"/>
                <a:cs typeface="Calibri" pitchFamily="34" charset="0"/>
              </a:endParaRPr>
            </a:p>
            <a:p>
              <a:pPr>
                <a:lnSpc>
                  <a:spcPct val="85000"/>
                </a:lnSpc>
                <a:spcAft>
                  <a:spcPts val="600"/>
                </a:spcAft>
                <a:buClr>
                  <a:srgbClr val="FFE600"/>
                </a:buClr>
                <a:buSzPct val="70000"/>
              </a:pPr>
              <a:r>
                <a:rPr lang="zh-TW" altLang="en-US" sz="2800" b="1" dirty="0" smtClean="0">
                  <a:solidFill>
                    <a:srgbClr val="000000"/>
                  </a:solidFill>
                  <a:latin typeface="SimHei" panose="02010609060101010101" pitchFamily="49" charset="-122"/>
                  <a:ea typeface="SimHei" panose="02010609060101010101" pitchFamily="49" charset="-122"/>
                  <a:cs typeface="Calibri" pitchFamily="34" charset="0"/>
                </a:rPr>
                <a:t>包容性</a:t>
              </a:r>
              <a:r>
                <a:rPr lang="en-US" altLang="zh-CN" sz="2800" b="1" dirty="0" smtClean="0">
                  <a:solidFill>
                    <a:srgbClr val="000000"/>
                  </a:solidFill>
                  <a:latin typeface="SimHei" panose="02010609060101010101" pitchFamily="49" charset="-122"/>
                  <a:ea typeface="SimHei" panose="02010609060101010101" pitchFamily="49" charset="-122"/>
                  <a:cs typeface="Calibri" pitchFamily="34" charset="0"/>
                </a:rPr>
                <a:t>:</a:t>
              </a:r>
            </a:p>
            <a:p>
              <a:pPr>
                <a:lnSpc>
                  <a:spcPct val="85000"/>
                </a:lnSpc>
                <a:spcAft>
                  <a:spcPts val="600"/>
                </a:spcAft>
                <a:buClr>
                  <a:srgbClr val="FFE600"/>
                </a:buClr>
                <a:buSzPct val="70000"/>
              </a:pPr>
              <a:r>
                <a:rPr lang="en-US" altLang="zh-TW" sz="2400" b="1" dirty="0" smtClean="0">
                  <a:solidFill>
                    <a:srgbClr val="000000"/>
                  </a:solidFill>
                  <a:latin typeface="Arial" panose="020B0604020202020204" pitchFamily="34" charset="0"/>
                  <a:ea typeface="SimHei" panose="02010609060101010101" pitchFamily="49" charset="-122"/>
                  <a:cs typeface="Arial" panose="020B0604020202020204" pitchFamily="34" charset="0"/>
                </a:rPr>
                <a:t>(Diversity &amp; Inclusiveness)</a:t>
              </a:r>
              <a:r>
                <a:rPr lang="en-US" altLang="zh-CN" sz="2400" b="1" dirty="0" smtClean="0">
                  <a:solidFill>
                    <a:srgbClr val="000000"/>
                  </a:solidFill>
                  <a:latin typeface="Arial" panose="020B0604020202020204" pitchFamily="34" charset="0"/>
                  <a:ea typeface="SimHei" panose="02010609060101010101" pitchFamily="49" charset="-122"/>
                  <a:cs typeface="Arial" panose="020B0604020202020204" pitchFamily="34" charset="0"/>
                </a:rPr>
                <a:t> </a:t>
              </a:r>
              <a:endParaRPr lang="en-US" altLang="zh-CN" sz="2400" b="1" dirty="0">
                <a:solidFill>
                  <a:srgbClr val="000000"/>
                </a:solidFill>
                <a:latin typeface="Arial" panose="020B0604020202020204" pitchFamily="34" charset="0"/>
                <a:ea typeface="SimHei" panose="02010609060101010101" pitchFamily="49" charset="-122"/>
                <a:cs typeface="Arial" panose="020B0604020202020204" pitchFamily="34" charset="0"/>
              </a:endParaRPr>
            </a:p>
            <a:p>
              <a:pPr>
                <a:lnSpc>
                  <a:spcPct val="85000"/>
                </a:lnSpc>
                <a:spcAft>
                  <a:spcPts val="600"/>
                </a:spcAft>
                <a:buClr>
                  <a:srgbClr val="FFE600"/>
                </a:buClr>
                <a:buSzPct val="70000"/>
              </a:pPr>
              <a:endParaRPr lang="en-US" altLang="zh-CN" sz="2000" b="1" dirty="0">
                <a:solidFill>
                  <a:srgbClr val="000000"/>
                </a:solidFill>
                <a:latin typeface="EYInterstate" panose="02000503020000020004" pitchFamily="2" charset="0"/>
                <a:ea typeface="宋体" charset="-122"/>
                <a:cs typeface="Calibri" pitchFamily="34" charset="0"/>
              </a:endParaRPr>
            </a:p>
          </p:txBody>
        </p:sp>
      </p:grpSp>
      <p:sp>
        <p:nvSpPr>
          <p:cNvPr id="11" name="Content Placeholder 6"/>
          <p:cNvSpPr txBox="1">
            <a:spLocks/>
          </p:cNvSpPr>
          <p:nvPr/>
        </p:nvSpPr>
        <p:spPr bwMode="auto">
          <a:xfrm>
            <a:off x="2968831" y="523508"/>
            <a:ext cx="6175169" cy="495443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fontAlgn="base">
              <a:spcBef>
                <a:spcPct val="20000"/>
              </a:spcBef>
              <a:spcAft>
                <a:spcPct val="0"/>
              </a:spcAft>
              <a:buClr>
                <a:schemeClr val="accent2"/>
              </a:buClr>
              <a:buSzPct val="70000"/>
              <a:buFont typeface="Arial" charset="0"/>
              <a:buChar char="►"/>
              <a:defRPr sz="2400" kern="1200">
                <a:solidFill>
                  <a:schemeClr val="bg1"/>
                </a:solidFill>
                <a:latin typeface="+mn-lt"/>
                <a:ea typeface="+mn-ea"/>
                <a:cs typeface="+mn-cs"/>
              </a:defRPr>
            </a:lvl1pPr>
            <a:lvl2pPr marL="709613" indent="-354013" algn="l" rtl="0" fontAlgn="base">
              <a:spcBef>
                <a:spcPct val="20000"/>
              </a:spcBef>
              <a:spcAft>
                <a:spcPct val="0"/>
              </a:spcAft>
              <a:buClr>
                <a:schemeClr val="accent2"/>
              </a:buClr>
              <a:buSzPct val="70000"/>
              <a:buFont typeface="Arial" charset="0"/>
              <a:buChar char="►"/>
              <a:defRPr sz="2000" kern="1200">
                <a:solidFill>
                  <a:schemeClr val="bg1"/>
                </a:solidFill>
                <a:latin typeface="+mn-lt"/>
                <a:ea typeface="+mn-ea"/>
                <a:cs typeface="+mn-cs"/>
              </a:defRPr>
            </a:lvl2pPr>
            <a:lvl3pPr marL="1077913" indent="-354013" algn="l" rtl="0" fontAlgn="base">
              <a:spcBef>
                <a:spcPct val="20000"/>
              </a:spcBef>
              <a:spcAft>
                <a:spcPct val="0"/>
              </a:spcAft>
              <a:buClr>
                <a:schemeClr val="accent2"/>
              </a:buClr>
              <a:buSzPct val="70000"/>
              <a:buFont typeface="Arial" charset="0"/>
              <a:buChar char="►"/>
              <a:defRPr kern="1200">
                <a:solidFill>
                  <a:schemeClr val="bg1"/>
                </a:solidFill>
                <a:latin typeface="+mn-lt"/>
                <a:ea typeface="+mn-ea"/>
                <a:cs typeface="+mn-cs"/>
              </a:defRPr>
            </a:lvl3pPr>
            <a:lvl4pPr marL="1433513" indent="-355600" algn="l" rtl="0" fontAlgn="base">
              <a:spcBef>
                <a:spcPct val="20000"/>
              </a:spcBef>
              <a:spcAft>
                <a:spcPct val="0"/>
              </a:spcAft>
              <a:buClr>
                <a:schemeClr val="accent2"/>
              </a:buClr>
              <a:buSzPct val="70000"/>
              <a:buFont typeface="Arial" charset="0"/>
              <a:buChar char="►"/>
              <a:defRPr sz="1600" kern="1200">
                <a:solidFill>
                  <a:schemeClr val="bg1"/>
                </a:solidFill>
                <a:latin typeface="+mn-lt"/>
                <a:ea typeface="+mn-ea"/>
                <a:cs typeface="+mn-cs"/>
              </a:defRPr>
            </a:lvl4pPr>
            <a:lvl5pPr marL="1787525" indent="-354013" algn="l" rtl="0" fontAlgn="base">
              <a:spcBef>
                <a:spcPct val="20000"/>
              </a:spcBef>
              <a:spcAft>
                <a:spcPct val="0"/>
              </a:spcAft>
              <a:buClr>
                <a:schemeClr val="accent2"/>
              </a:buClr>
              <a:buSzPct val="70000"/>
              <a:buFont typeface="Arial"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buClr>
                <a:srgbClr val="FFE600"/>
              </a:buClr>
            </a:pPr>
            <a:r>
              <a:rPr lang="en-US" sz="1800" dirty="0">
                <a:solidFill>
                  <a:schemeClr val="tx1"/>
                </a:solidFill>
                <a:latin typeface="EYInterstate" panose="02000503020000020004" pitchFamily="2" charset="0"/>
                <a:cs typeface="Calibri" pitchFamily="34" charset="0"/>
              </a:rPr>
              <a:t>Professional </a:t>
            </a:r>
            <a:r>
              <a:rPr lang="en-US" sz="1800" dirty="0" smtClean="0">
                <a:solidFill>
                  <a:schemeClr val="tx1"/>
                </a:solidFill>
                <a:latin typeface="EYInterstate" panose="02000503020000020004" pitchFamily="2" charset="0"/>
                <a:cs typeface="Calibri" pitchFamily="34" charset="0"/>
              </a:rPr>
              <a:t>Women’ </a:t>
            </a:r>
            <a:r>
              <a:rPr lang="en-US" sz="1800" dirty="0">
                <a:solidFill>
                  <a:schemeClr val="tx1"/>
                </a:solidFill>
                <a:latin typeface="EYInterstate" panose="02000503020000020004" pitchFamily="2" charset="0"/>
                <a:cs typeface="Calibri" pitchFamily="34" charset="0"/>
              </a:rPr>
              <a:t>s Network (</a:t>
            </a:r>
            <a:r>
              <a:rPr lang="zh-TW" altLang="en-US" sz="1800" dirty="0">
                <a:solidFill>
                  <a:schemeClr val="tx1"/>
                </a:solidFill>
                <a:latin typeface="SimHei" panose="02010609060101010101" pitchFamily="49" charset="-122"/>
                <a:ea typeface="SimHei" panose="02010609060101010101" pitchFamily="49" charset="-122"/>
                <a:cs typeface="Calibri" pitchFamily="34" charset="0"/>
              </a:rPr>
              <a:t>安永專業女性俱樂部</a:t>
            </a:r>
            <a:r>
              <a:rPr lang="en-US" sz="1800" dirty="0">
                <a:solidFill>
                  <a:schemeClr val="tx1"/>
                </a:solidFill>
                <a:latin typeface="EYInterstate" panose="02000503020000020004" pitchFamily="2" charset="0"/>
                <a:cs typeface="Calibri" pitchFamily="34" charset="0"/>
              </a:rPr>
              <a:t>)</a:t>
            </a:r>
          </a:p>
          <a:p>
            <a:pPr>
              <a:spcBef>
                <a:spcPts val="1200"/>
              </a:spcBef>
              <a:buClr>
                <a:srgbClr val="FFE600"/>
              </a:buClr>
            </a:pPr>
            <a:r>
              <a:rPr lang="en-US" sz="1800" dirty="0">
                <a:solidFill>
                  <a:schemeClr val="tx1"/>
                </a:solidFill>
                <a:latin typeface="EYInterstate" panose="02000503020000020004" pitchFamily="2" charset="0"/>
                <a:cs typeface="Calibri" pitchFamily="34" charset="0"/>
              </a:rPr>
              <a:t>Working </a:t>
            </a:r>
            <a:r>
              <a:rPr lang="en-US" sz="1800" dirty="0" smtClean="0">
                <a:solidFill>
                  <a:schemeClr val="tx1"/>
                </a:solidFill>
                <a:latin typeface="EYInterstate" panose="02000503020000020004" pitchFamily="2" charset="0"/>
                <a:cs typeface="Calibri" pitchFamily="34" charset="0"/>
              </a:rPr>
              <a:t>Parents’ </a:t>
            </a:r>
            <a:r>
              <a:rPr lang="en-US" sz="1800" dirty="0">
                <a:solidFill>
                  <a:schemeClr val="tx1"/>
                </a:solidFill>
                <a:latin typeface="EYInterstate" panose="02000503020000020004" pitchFamily="2" charset="0"/>
                <a:cs typeface="Calibri" pitchFamily="34" charset="0"/>
              </a:rPr>
              <a:t>Network (</a:t>
            </a:r>
            <a:r>
              <a:rPr lang="zh-TW" altLang="en-US" sz="1800" dirty="0">
                <a:solidFill>
                  <a:schemeClr val="tx1"/>
                </a:solidFill>
                <a:latin typeface="SimHei" panose="02010609060101010101" pitchFamily="49" charset="-122"/>
                <a:ea typeface="SimHei" panose="02010609060101010101" pitchFamily="49" charset="-122"/>
                <a:cs typeface="Calibri" pitchFamily="34" charset="0"/>
              </a:rPr>
              <a:t>安永爸媽俱樂部</a:t>
            </a:r>
            <a:r>
              <a:rPr lang="en-US" sz="1800" dirty="0">
                <a:solidFill>
                  <a:schemeClr val="tx1"/>
                </a:solidFill>
                <a:latin typeface="EYInterstate" panose="02000503020000020004" pitchFamily="2" charset="0"/>
                <a:cs typeface="Calibri" pitchFamily="34" charset="0"/>
              </a:rPr>
              <a:t>) </a:t>
            </a:r>
          </a:p>
          <a:p>
            <a:pPr>
              <a:spcBef>
                <a:spcPts val="1200"/>
              </a:spcBef>
              <a:buClr>
                <a:srgbClr val="FFE600"/>
              </a:buClr>
            </a:pPr>
            <a:r>
              <a:rPr lang="en-US" sz="1800" dirty="0">
                <a:solidFill>
                  <a:schemeClr val="tx1"/>
                </a:solidFill>
                <a:latin typeface="EYInterstate" panose="02000503020000020004" pitchFamily="2" charset="0"/>
                <a:cs typeface="Calibri" pitchFamily="34" charset="0"/>
              </a:rPr>
              <a:t>Cross Generation Network (</a:t>
            </a:r>
            <a:r>
              <a:rPr lang="zh-TW" altLang="en-US" sz="1800" dirty="0">
                <a:solidFill>
                  <a:schemeClr val="tx1"/>
                </a:solidFill>
                <a:latin typeface="SimHei" panose="02010609060101010101" pitchFamily="49" charset="-122"/>
                <a:ea typeface="SimHei" panose="02010609060101010101" pitchFamily="49" charset="-122"/>
                <a:cs typeface="Calibri" pitchFamily="34" charset="0"/>
              </a:rPr>
              <a:t>安永跨世代溝通俱樂部</a:t>
            </a:r>
            <a:r>
              <a:rPr lang="en-US" sz="1800" dirty="0">
                <a:solidFill>
                  <a:schemeClr val="tx1"/>
                </a:solidFill>
                <a:latin typeface="EYInterstate" panose="02000503020000020004" pitchFamily="2" charset="0"/>
                <a:cs typeface="Calibri" pitchFamily="34" charset="0"/>
              </a:rPr>
              <a:t>)</a:t>
            </a:r>
          </a:p>
          <a:p>
            <a:pPr>
              <a:spcBef>
                <a:spcPts val="1200"/>
              </a:spcBef>
              <a:buClr>
                <a:srgbClr val="FFE600"/>
              </a:buClr>
            </a:pPr>
            <a:endParaRPr lang="en-US" sz="1800" dirty="0">
              <a:solidFill>
                <a:schemeClr val="tx1"/>
              </a:solidFill>
              <a:latin typeface="EYInterstate" panose="02000503020000020004" pitchFamily="2" charset="0"/>
              <a:cs typeface="Calibri" pitchFamily="34" charset="0"/>
            </a:endParaRPr>
          </a:p>
        </p:txBody>
      </p:sp>
      <p:grpSp>
        <p:nvGrpSpPr>
          <p:cNvPr id="2" name="群組 1"/>
          <p:cNvGrpSpPr/>
          <p:nvPr/>
        </p:nvGrpSpPr>
        <p:grpSpPr>
          <a:xfrm>
            <a:off x="2836863" y="2057477"/>
            <a:ext cx="6307137" cy="4364084"/>
            <a:chOff x="3156362" y="1405260"/>
            <a:chExt cx="5256371" cy="3853610"/>
          </a:xfrm>
        </p:grpSpPr>
        <p:pic>
          <p:nvPicPr>
            <p:cNvPr id="9219" name="Picture 3" descr="\\taipei_fs\Exchange\TEMP\People Team\D&amp;I\PWN\2014.03.18  永豐餘\DSCN45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6362" y="3268145"/>
              <a:ext cx="265430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aipei_fs\Exchange\TEMP\People Team\D&amp;I\PWN\2014.03.18  永豐餘\DSCN455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0662" y="3307057"/>
              <a:ext cx="2602071" cy="1951553"/>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C:\Users\janet.sha\AppData\Local\Temp\notesFFF692\24929\DSCN34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56362" y="1405260"/>
              <a:ext cx="2635251" cy="187642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taipei_fs\Exchange\TEMP\People Team\D&amp;I\PWN\2014.03.18  永豐餘\DSCN451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68468" y="1405260"/>
              <a:ext cx="2577590" cy="1933192"/>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H:\HR_File (位於 Deytp_hr)\Global_Project\D&amp;I\WPN\FY14\劉軒演講活動\活動照片\DSCN336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6238" y="4082106"/>
            <a:ext cx="2590625" cy="2339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3067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38125" y="-128904"/>
            <a:ext cx="3125304" cy="4519929"/>
            <a:chOff x="238125" y="-128904"/>
            <a:chExt cx="3125304" cy="4519929"/>
          </a:xfrm>
        </p:grpSpPr>
        <p:sp>
          <p:nvSpPr>
            <p:cNvPr id="14" name="Freeform 13"/>
            <p:cNvSpPr/>
            <p:nvPr/>
          </p:nvSpPr>
          <p:spPr>
            <a:xfrm>
              <a:off x="238125" y="0"/>
              <a:ext cx="2598738" cy="4391025"/>
            </a:xfrm>
            <a:custGeom>
              <a:avLst/>
              <a:gdLst>
                <a:gd name="connsiteX0" fmla="*/ 9525 w 3105150"/>
                <a:gd name="connsiteY0" fmla="*/ 19050 h 5257800"/>
                <a:gd name="connsiteX1" fmla="*/ 0 w 3105150"/>
                <a:gd name="connsiteY1" fmla="*/ 5257800 h 5257800"/>
                <a:gd name="connsiteX2" fmla="*/ 3105150 w 3105150"/>
                <a:gd name="connsiteY2" fmla="*/ 4714875 h 5257800"/>
                <a:gd name="connsiteX3" fmla="*/ 3095625 w 3105150"/>
                <a:gd name="connsiteY3" fmla="*/ 0 h 5257800"/>
                <a:gd name="connsiteX4" fmla="*/ 9525 w 3105150"/>
                <a:gd name="connsiteY4" fmla="*/ 19050 h 5257800"/>
                <a:gd name="connsiteX0" fmla="*/ 9525 w 3105150"/>
                <a:gd name="connsiteY0" fmla="*/ 9525 h 5257800"/>
                <a:gd name="connsiteX1" fmla="*/ 0 w 3105150"/>
                <a:gd name="connsiteY1" fmla="*/ 5257800 h 5257800"/>
                <a:gd name="connsiteX2" fmla="*/ 3105150 w 3105150"/>
                <a:gd name="connsiteY2" fmla="*/ 4714875 h 5257800"/>
                <a:gd name="connsiteX3" fmla="*/ 3095625 w 3105150"/>
                <a:gd name="connsiteY3" fmla="*/ 0 h 5257800"/>
                <a:gd name="connsiteX4" fmla="*/ 9525 w 3105150"/>
                <a:gd name="connsiteY4" fmla="*/ 9525 h 5257800"/>
                <a:gd name="connsiteX0" fmla="*/ 4812 w 3105150"/>
                <a:gd name="connsiteY0" fmla="*/ 9525 h 5257800"/>
                <a:gd name="connsiteX1" fmla="*/ 0 w 3105150"/>
                <a:gd name="connsiteY1" fmla="*/ 5257800 h 5257800"/>
                <a:gd name="connsiteX2" fmla="*/ 3105150 w 3105150"/>
                <a:gd name="connsiteY2" fmla="*/ 4714875 h 5257800"/>
                <a:gd name="connsiteX3" fmla="*/ 3095625 w 3105150"/>
                <a:gd name="connsiteY3" fmla="*/ 0 h 5257800"/>
                <a:gd name="connsiteX4" fmla="*/ 4812 w 3105150"/>
                <a:gd name="connsiteY4" fmla="*/ 9525 h 5257800"/>
                <a:gd name="connsiteX0" fmla="*/ 4812 w 3105150"/>
                <a:gd name="connsiteY0" fmla="*/ 0 h 5248275"/>
                <a:gd name="connsiteX1" fmla="*/ 0 w 3105150"/>
                <a:gd name="connsiteY1" fmla="*/ 5248275 h 5248275"/>
                <a:gd name="connsiteX2" fmla="*/ 3105150 w 3105150"/>
                <a:gd name="connsiteY2" fmla="*/ 4705350 h 5248275"/>
                <a:gd name="connsiteX3" fmla="*/ 3105052 w 3105150"/>
                <a:gd name="connsiteY3" fmla="*/ 0 h 5248275"/>
                <a:gd name="connsiteX4" fmla="*/ 4812 w 3105150"/>
                <a:gd name="connsiteY4" fmla="*/ 0 h 5248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150" h="5248275">
                  <a:moveTo>
                    <a:pt x="4812" y="0"/>
                  </a:moveTo>
                  <a:lnTo>
                    <a:pt x="0" y="5248275"/>
                  </a:lnTo>
                  <a:lnTo>
                    <a:pt x="3105150" y="4705350"/>
                  </a:lnTo>
                  <a:cubicBezTo>
                    <a:pt x="3105117" y="3136900"/>
                    <a:pt x="3105085" y="1568450"/>
                    <a:pt x="3105052" y="0"/>
                  </a:cubicBezTo>
                  <a:lnTo>
                    <a:pt x="4812"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00000"/>
                </a:lnSpc>
                <a:defRPr/>
              </a:pPr>
              <a:endParaRPr lang="en-GB">
                <a:solidFill>
                  <a:srgbClr val="808080"/>
                </a:solidFill>
                <a:latin typeface="EYInterstate" panose="02000503020000020004" pitchFamily="2" charset="0"/>
              </a:endParaRPr>
            </a:p>
          </p:txBody>
        </p:sp>
        <p:sp>
          <p:nvSpPr>
            <p:cNvPr id="15" name="Rectangle 14"/>
            <p:cNvSpPr/>
            <p:nvPr/>
          </p:nvSpPr>
          <p:spPr>
            <a:xfrm>
              <a:off x="544029" y="-128904"/>
              <a:ext cx="2819400" cy="1317284"/>
            </a:xfrm>
            <a:prstGeom prst="rect">
              <a:avLst/>
            </a:prstGeom>
          </p:spPr>
          <p:txBody>
            <a:bodyPr lIns="274320" tIns="457200">
              <a:spAutoFit/>
            </a:bodyPr>
            <a:lstStyle/>
            <a:p>
              <a:pPr>
                <a:lnSpc>
                  <a:spcPct val="85000"/>
                </a:lnSpc>
                <a:spcAft>
                  <a:spcPts val="600"/>
                </a:spcAft>
                <a:buClr>
                  <a:srgbClr val="FFE600"/>
                </a:buClr>
                <a:buSzPct val="70000"/>
              </a:pPr>
              <a:r>
                <a:rPr lang="zh-TW" altLang="en-US" sz="2800" b="1" dirty="0" smtClean="0">
                  <a:solidFill>
                    <a:srgbClr val="000000"/>
                  </a:solidFill>
                  <a:latin typeface="SimHei" panose="02010609060101010101" pitchFamily="49" charset="-122"/>
                  <a:ea typeface="SimHei" panose="02010609060101010101" pitchFamily="49" charset="-122"/>
                  <a:cs typeface="Calibri" pitchFamily="34" charset="0"/>
                </a:rPr>
                <a:t>享受工作</a:t>
              </a:r>
              <a:endParaRPr lang="en-US" altLang="zh-TW" sz="2800" b="1" dirty="0" smtClean="0">
                <a:solidFill>
                  <a:srgbClr val="000000"/>
                </a:solidFill>
                <a:latin typeface="SimHei" panose="02010609060101010101" pitchFamily="49" charset="-122"/>
                <a:ea typeface="SimHei" panose="02010609060101010101" pitchFamily="49" charset="-122"/>
                <a:cs typeface="Calibri" pitchFamily="34" charset="0"/>
              </a:endParaRPr>
            </a:p>
            <a:p>
              <a:pPr>
                <a:lnSpc>
                  <a:spcPct val="85000"/>
                </a:lnSpc>
                <a:spcAft>
                  <a:spcPts val="600"/>
                </a:spcAft>
                <a:buClr>
                  <a:srgbClr val="FFE600"/>
                </a:buClr>
                <a:buSzPct val="70000"/>
              </a:pPr>
              <a:r>
                <a:rPr lang="zh-TW" altLang="en-US" sz="2800" b="1" dirty="0">
                  <a:solidFill>
                    <a:srgbClr val="000000"/>
                  </a:solidFill>
                  <a:latin typeface="SimHei" panose="02010609060101010101" pitchFamily="49" charset="-122"/>
                  <a:ea typeface="SimHei" panose="02010609060101010101" pitchFamily="49" charset="-122"/>
                  <a:cs typeface="Calibri" pitchFamily="34" charset="0"/>
                </a:rPr>
                <a:t>樂活安永</a:t>
              </a:r>
              <a:endParaRPr lang="en-US" altLang="zh-CN" sz="2800" b="1" dirty="0">
                <a:solidFill>
                  <a:srgbClr val="000000"/>
                </a:solidFill>
                <a:latin typeface="SimHei" panose="02010609060101010101" pitchFamily="49" charset="-122"/>
                <a:ea typeface="SimHei" panose="02010609060101010101" pitchFamily="49" charset="-122"/>
                <a:cs typeface="Calibri" pitchFamily="34" charset="0"/>
              </a:endParaRPr>
            </a:p>
          </p:txBody>
        </p:sp>
      </p:grpSp>
      <p:sp>
        <p:nvSpPr>
          <p:cNvPr id="11" name="Content Placeholder 6"/>
          <p:cNvSpPr txBox="1">
            <a:spLocks/>
          </p:cNvSpPr>
          <p:nvPr/>
        </p:nvSpPr>
        <p:spPr bwMode="auto">
          <a:xfrm>
            <a:off x="2971540" y="208278"/>
            <a:ext cx="5772412" cy="495443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fontAlgn="base">
              <a:spcBef>
                <a:spcPct val="20000"/>
              </a:spcBef>
              <a:spcAft>
                <a:spcPct val="0"/>
              </a:spcAft>
              <a:buClr>
                <a:schemeClr val="accent2"/>
              </a:buClr>
              <a:buSzPct val="70000"/>
              <a:buFont typeface="Arial" charset="0"/>
              <a:buChar char="►"/>
              <a:defRPr sz="2400" kern="1200">
                <a:solidFill>
                  <a:schemeClr val="bg1"/>
                </a:solidFill>
                <a:latin typeface="+mn-lt"/>
                <a:ea typeface="+mn-ea"/>
                <a:cs typeface="+mn-cs"/>
              </a:defRPr>
            </a:lvl1pPr>
            <a:lvl2pPr marL="709613" indent="-354013" algn="l" rtl="0" fontAlgn="base">
              <a:spcBef>
                <a:spcPct val="20000"/>
              </a:spcBef>
              <a:spcAft>
                <a:spcPct val="0"/>
              </a:spcAft>
              <a:buClr>
                <a:schemeClr val="accent2"/>
              </a:buClr>
              <a:buSzPct val="70000"/>
              <a:buFont typeface="Arial" charset="0"/>
              <a:buChar char="►"/>
              <a:defRPr sz="2000" kern="1200">
                <a:solidFill>
                  <a:schemeClr val="bg1"/>
                </a:solidFill>
                <a:latin typeface="+mn-lt"/>
                <a:ea typeface="+mn-ea"/>
                <a:cs typeface="+mn-cs"/>
              </a:defRPr>
            </a:lvl2pPr>
            <a:lvl3pPr marL="1077913" indent="-354013" algn="l" rtl="0" fontAlgn="base">
              <a:spcBef>
                <a:spcPct val="20000"/>
              </a:spcBef>
              <a:spcAft>
                <a:spcPct val="0"/>
              </a:spcAft>
              <a:buClr>
                <a:schemeClr val="accent2"/>
              </a:buClr>
              <a:buSzPct val="70000"/>
              <a:buFont typeface="Arial" charset="0"/>
              <a:buChar char="►"/>
              <a:defRPr kern="1200">
                <a:solidFill>
                  <a:schemeClr val="bg1"/>
                </a:solidFill>
                <a:latin typeface="+mn-lt"/>
                <a:ea typeface="+mn-ea"/>
                <a:cs typeface="+mn-cs"/>
              </a:defRPr>
            </a:lvl3pPr>
            <a:lvl4pPr marL="1433513" indent="-355600" algn="l" rtl="0" fontAlgn="base">
              <a:spcBef>
                <a:spcPct val="20000"/>
              </a:spcBef>
              <a:spcAft>
                <a:spcPct val="0"/>
              </a:spcAft>
              <a:buClr>
                <a:schemeClr val="accent2"/>
              </a:buClr>
              <a:buSzPct val="70000"/>
              <a:buFont typeface="Arial" charset="0"/>
              <a:buChar char="►"/>
              <a:defRPr sz="1600" kern="1200">
                <a:solidFill>
                  <a:schemeClr val="bg1"/>
                </a:solidFill>
                <a:latin typeface="+mn-lt"/>
                <a:ea typeface="+mn-ea"/>
                <a:cs typeface="+mn-cs"/>
              </a:defRPr>
            </a:lvl4pPr>
            <a:lvl5pPr marL="1787525" indent="-354013" algn="l" rtl="0" fontAlgn="base">
              <a:spcBef>
                <a:spcPct val="20000"/>
              </a:spcBef>
              <a:spcAft>
                <a:spcPct val="0"/>
              </a:spcAft>
              <a:buClr>
                <a:schemeClr val="accent2"/>
              </a:buClr>
              <a:buSzPct val="70000"/>
              <a:buFont typeface="Arial"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buClr>
                <a:srgbClr val="FFE600"/>
              </a:buClr>
            </a:pPr>
            <a:r>
              <a:rPr lang="en-US" sz="1600" dirty="0">
                <a:solidFill>
                  <a:schemeClr val="tx1"/>
                </a:solidFill>
                <a:latin typeface="EYInterstate" panose="02000503020000020004" pitchFamily="2" charset="0"/>
                <a:cs typeface="Calibri" pitchFamily="34" charset="0"/>
              </a:rPr>
              <a:t>Busy Season Celebration Gathering (</a:t>
            </a:r>
            <a:r>
              <a:rPr lang="zh-TW" altLang="en-US" sz="1600" dirty="0">
                <a:solidFill>
                  <a:schemeClr val="tx1"/>
                </a:solidFill>
                <a:latin typeface="SimHei" panose="02010609060101010101" pitchFamily="49" charset="-122"/>
                <a:ea typeface="SimHei" panose="02010609060101010101" pitchFamily="49" charset="-122"/>
                <a:cs typeface="Calibri" pitchFamily="34" charset="0"/>
              </a:rPr>
              <a:t>忙季慶功宴</a:t>
            </a:r>
            <a:r>
              <a:rPr lang="en-US" sz="1600" dirty="0">
                <a:solidFill>
                  <a:schemeClr val="tx1"/>
                </a:solidFill>
                <a:latin typeface="EYInterstate" panose="02000503020000020004" pitchFamily="2" charset="0"/>
                <a:cs typeface="Calibri" pitchFamily="34" charset="0"/>
              </a:rPr>
              <a:t>)</a:t>
            </a:r>
          </a:p>
          <a:p>
            <a:pPr>
              <a:spcBef>
                <a:spcPts val="1200"/>
              </a:spcBef>
              <a:buClr>
                <a:srgbClr val="FFE600"/>
              </a:buClr>
            </a:pPr>
            <a:r>
              <a:rPr lang="en-US" sz="1600" dirty="0">
                <a:solidFill>
                  <a:schemeClr val="tx1"/>
                </a:solidFill>
                <a:latin typeface="EYInterstate" panose="02000503020000020004" pitchFamily="2" charset="0"/>
                <a:cs typeface="Calibri" pitchFamily="34" charset="0"/>
              </a:rPr>
              <a:t>Family Day (</a:t>
            </a:r>
            <a:r>
              <a:rPr lang="zh-TW" altLang="en-US" sz="1600" dirty="0">
                <a:solidFill>
                  <a:schemeClr val="tx1"/>
                </a:solidFill>
                <a:latin typeface="SimHei" panose="02010609060101010101" pitchFamily="49" charset="-122"/>
                <a:ea typeface="SimHei" panose="02010609060101010101" pitchFamily="49" charset="-122"/>
                <a:cs typeface="Calibri" pitchFamily="34" charset="0"/>
              </a:rPr>
              <a:t>安永日</a:t>
            </a:r>
            <a:r>
              <a:rPr lang="en-US" sz="1600" dirty="0">
                <a:solidFill>
                  <a:schemeClr val="tx1"/>
                </a:solidFill>
                <a:latin typeface="EYInterstate" panose="02000503020000020004" pitchFamily="2" charset="0"/>
                <a:cs typeface="Calibri" pitchFamily="34" charset="0"/>
              </a:rPr>
              <a:t>)</a:t>
            </a:r>
          </a:p>
          <a:p>
            <a:pPr>
              <a:spcBef>
                <a:spcPts val="1200"/>
              </a:spcBef>
              <a:buClr>
                <a:srgbClr val="FFE600"/>
              </a:buClr>
            </a:pPr>
            <a:r>
              <a:rPr lang="en-US" sz="1600" dirty="0">
                <a:solidFill>
                  <a:schemeClr val="tx1"/>
                </a:solidFill>
                <a:latin typeface="EYInterstate" panose="02000503020000020004" pitchFamily="2" charset="0"/>
                <a:cs typeface="Calibri" pitchFamily="34" charset="0"/>
              </a:rPr>
              <a:t>Annual Party</a:t>
            </a:r>
            <a:r>
              <a:rPr lang="zh-TW" altLang="en-US" sz="1600" dirty="0">
                <a:solidFill>
                  <a:schemeClr val="tx1"/>
                </a:solidFill>
                <a:latin typeface="EYInterstate" panose="02000503020000020004" pitchFamily="2" charset="0"/>
                <a:cs typeface="Calibri" pitchFamily="34" charset="0"/>
              </a:rPr>
              <a:t> </a:t>
            </a:r>
            <a:r>
              <a:rPr lang="en-US" altLang="zh-TW" sz="1600" dirty="0">
                <a:solidFill>
                  <a:schemeClr val="tx1"/>
                </a:solidFill>
                <a:latin typeface="EYInterstate" panose="02000503020000020004" pitchFamily="2" charset="0"/>
                <a:cs typeface="Calibri" pitchFamily="34" charset="0"/>
              </a:rPr>
              <a:t>“</a:t>
            </a:r>
            <a:r>
              <a:rPr lang="zh-TW" altLang="en-US" sz="1600" dirty="0">
                <a:solidFill>
                  <a:schemeClr val="tx1"/>
                </a:solidFill>
                <a:latin typeface="SimHei" panose="02010609060101010101" pitchFamily="49" charset="-122"/>
                <a:ea typeface="SimHei" panose="02010609060101010101" pitchFamily="49" charset="-122"/>
                <a:cs typeface="Calibri" pitchFamily="34" charset="0"/>
              </a:rPr>
              <a:t>活力青春</a:t>
            </a:r>
            <a:r>
              <a:rPr lang="en-US" altLang="zh-TW" sz="1600" dirty="0">
                <a:solidFill>
                  <a:schemeClr val="tx1"/>
                </a:solidFill>
                <a:latin typeface="EYInterstate" panose="02000503020000020004" pitchFamily="2" charset="0"/>
                <a:cs typeface="Calibri" pitchFamily="34" charset="0"/>
              </a:rPr>
              <a:t>Young </a:t>
            </a:r>
            <a:r>
              <a:rPr lang="zh-TW" altLang="en-US" sz="1600" dirty="0">
                <a:solidFill>
                  <a:schemeClr val="tx1"/>
                </a:solidFill>
                <a:latin typeface="SimHei" panose="02010609060101010101" pitchFamily="49" charset="-122"/>
                <a:ea typeface="SimHei" panose="02010609060101010101" pitchFamily="49" charset="-122"/>
                <a:cs typeface="Calibri" pitchFamily="34" charset="0"/>
              </a:rPr>
              <a:t>派對</a:t>
            </a:r>
            <a:r>
              <a:rPr lang="en-US" altLang="zh-TW" sz="1600" dirty="0">
                <a:solidFill>
                  <a:schemeClr val="tx1"/>
                </a:solidFill>
                <a:latin typeface="EYInterstate" panose="02000503020000020004" pitchFamily="2" charset="0"/>
                <a:cs typeface="Calibri" pitchFamily="34" charset="0"/>
              </a:rPr>
              <a:t>”</a:t>
            </a:r>
            <a:r>
              <a:rPr lang="en-US" sz="1600" dirty="0">
                <a:solidFill>
                  <a:schemeClr val="tx1"/>
                </a:solidFill>
                <a:latin typeface="EYInterstate" panose="02000503020000020004" pitchFamily="2" charset="0"/>
                <a:cs typeface="Calibri" pitchFamily="34" charset="0"/>
              </a:rPr>
              <a:t> (</a:t>
            </a:r>
            <a:r>
              <a:rPr lang="zh-TW" altLang="en-US" sz="1600" dirty="0">
                <a:solidFill>
                  <a:schemeClr val="tx1"/>
                </a:solidFill>
                <a:latin typeface="SimHei" panose="02010609060101010101" pitchFamily="49" charset="-122"/>
                <a:ea typeface="SimHei" panose="02010609060101010101" pitchFamily="49" charset="-122"/>
                <a:cs typeface="Calibri" pitchFamily="34" charset="0"/>
              </a:rPr>
              <a:t>尾牙</a:t>
            </a:r>
            <a:r>
              <a:rPr lang="en-US" sz="1600" dirty="0">
                <a:solidFill>
                  <a:schemeClr val="tx1"/>
                </a:solidFill>
                <a:latin typeface="EYInterstate" panose="02000503020000020004" pitchFamily="2" charset="0"/>
                <a:cs typeface="Calibri" pitchFamily="34" charset="0"/>
              </a:rPr>
              <a:t>)</a:t>
            </a:r>
          </a:p>
          <a:p>
            <a:pPr>
              <a:spcBef>
                <a:spcPts val="1200"/>
              </a:spcBef>
              <a:buClr>
                <a:srgbClr val="FFE600"/>
              </a:buClr>
            </a:pPr>
            <a:r>
              <a:rPr lang="en-US" sz="1600" dirty="0">
                <a:solidFill>
                  <a:schemeClr val="tx1"/>
                </a:solidFill>
                <a:latin typeface="EYInterstate" panose="02000503020000020004" pitchFamily="2" charset="0"/>
                <a:cs typeface="Calibri" pitchFamily="34" charset="0"/>
              </a:rPr>
              <a:t>EY CSR Event: Movie Night</a:t>
            </a:r>
            <a:r>
              <a:rPr lang="zh-TW" altLang="en-US" sz="1600" dirty="0">
                <a:solidFill>
                  <a:schemeClr val="tx1"/>
                </a:solidFill>
                <a:latin typeface="EYInterstate" panose="02000503020000020004" pitchFamily="2" charset="0"/>
                <a:cs typeface="Calibri" pitchFamily="34" charset="0"/>
              </a:rPr>
              <a:t> </a:t>
            </a:r>
            <a:r>
              <a:rPr lang="en-US" altLang="zh-TW" sz="1600" dirty="0">
                <a:solidFill>
                  <a:schemeClr val="tx1"/>
                </a:solidFill>
                <a:latin typeface="EYInterstate" panose="02000503020000020004" pitchFamily="2" charset="0"/>
                <a:cs typeface="Calibri" pitchFamily="34" charset="0"/>
              </a:rPr>
              <a:t>“</a:t>
            </a:r>
            <a:r>
              <a:rPr lang="zh-TW" altLang="en-US" sz="1600" dirty="0">
                <a:solidFill>
                  <a:schemeClr val="tx1"/>
                </a:solidFill>
                <a:latin typeface="SimHei" panose="02010609060101010101" pitchFamily="49" charset="-122"/>
                <a:ea typeface="SimHei" panose="02010609060101010101" pitchFamily="49" charset="-122"/>
                <a:cs typeface="Calibri" pitchFamily="34" charset="0"/>
              </a:rPr>
              <a:t>看見台灣</a:t>
            </a:r>
            <a:r>
              <a:rPr lang="en-US" altLang="zh-TW" sz="1600" dirty="0">
                <a:solidFill>
                  <a:schemeClr val="tx1"/>
                </a:solidFill>
                <a:latin typeface="EYInterstate" panose="02000503020000020004" pitchFamily="2" charset="0"/>
                <a:cs typeface="Calibri" pitchFamily="34" charset="0"/>
              </a:rPr>
              <a:t>”</a:t>
            </a:r>
            <a:r>
              <a:rPr lang="en-US" sz="1600" dirty="0">
                <a:solidFill>
                  <a:schemeClr val="tx1"/>
                </a:solidFill>
                <a:latin typeface="EYInterstate" panose="02000503020000020004" pitchFamily="2" charset="0"/>
                <a:cs typeface="Calibri" pitchFamily="34" charset="0"/>
              </a:rPr>
              <a:t> </a:t>
            </a:r>
            <a:endParaRPr lang="en-US" sz="1600" dirty="0" smtClean="0">
              <a:solidFill>
                <a:schemeClr val="tx1"/>
              </a:solidFill>
              <a:latin typeface="EYInterstate" panose="02000503020000020004" pitchFamily="2" charset="0"/>
              <a:cs typeface="Calibri" pitchFamily="34" charset="0"/>
            </a:endParaRPr>
          </a:p>
          <a:p>
            <a:pPr>
              <a:spcBef>
                <a:spcPts val="1200"/>
              </a:spcBef>
              <a:buClr>
                <a:srgbClr val="FFE600"/>
              </a:buClr>
            </a:pPr>
            <a:r>
              <a:rPr lang="en-US" altLang="zh-CN" sz="1600" dirty="0" smtClean="0">
                <a:solidFill>
                  <a:schemeClr val="tx1"/>
                </a:solidFill>
                <a:latin typeface="EYInterstate" panose="02000503020000020004" pitchFamily="2" charset="0"/>
                <a:cs typeface="Calibri" pitchFamily="34" charset="0"/>
              </a:rPr>
              <a:t>Employee </a:t>
            </a:r>
            <a:r>
              <a:rPr lang="en-US" altLang="zh-CN" sz="1600" dirty="0">
                <a:solidFill>
                  <a:schemeClr val="tx1"/>
                </a:solidFill>
                <a:latin typeface="EYInterstate" panose="02000503020000020004" pitchFamily="2" charset="0"/>
                <a:cs typeface="Calibri" pitchFamily="34" charset="0"/>
              </a:rPr>
              <a:t>Travel and </a:t>
            </a:r>
            <a:r>
              <a:rPr lang="en-US" altLang="zh-CN" sz="1600" dirty="0" smtClean="0">
                <a:solidFill>
                  <a:schemeClr val="tx1"/>
                </a:solidFill>
                <a:latin typeface="EYInterstate" panose="02000503020000020004" pitchFamily="2" charset="0"/>
                <a:cs typeface="Calibri" pitchFamily="34" charset="0"/>
              </a:rPr>
              <a:t>Employee Health </a:t>
            </a:r>
            <a:r>
              <a:rPr lang="en-US" altLang="zh-CN" sz="1600" dirty="0">
                <a:solidFill>
                  <a:schemeClr val="tx1"/>
                </a:solidFill>
                <a:latin typeface="EYInterstate" panose="02000503020000020004" pitchFamily="2" charset="0"/>
                <a:cs typeface="Calibri" pitchFamily="34" charset="0"/>
              </a:rPr>
              <a:t>Check up </a:t>
            </a:r>
            <a:r>
              <a:rPr lang="en-US" altLang="zh-TW" sz="1600" dirty="0">
                <a:solidFill>
                  <a:schemeClr val="tx1"/>
                </a:solidFill>
                <a:latin typeface="EYInterstate" panose="02000503020000020004" pitchFamily="2" charset="0"/>
                <a:cs typeface="Calibri" pitchFamily="34" charset="0"/>
              </a:rPr>
              <a:t>(</a:t>
            </a:r>
            <a:r>
              <a:rPr lang="zh-TW" altLang="en-US" sz="1600" dirty="0">
                <a:solidFill>
                  <a:schemeClr val="tx1"/>
                </a:solidFill>
                <a:latin typeface="SimHei" panose="02010609060101010101" pitchFamily="49" charset="-122"/>
                <a:ea typeface="SimHei" panose="02010609060101010101" pitchFamily="49" charset="-122"/>
                <a:cs typeface="Calibri" pitchFamily="34" charset="0"/>
              </a:rPr>
              <a:t>員工旅遊及員工健康健查</a:t>
            </a:r>
            <a:r>
              <a:rPr lang="en-US" altLang="zh-CN" sz="1600" dirty="0">
                <a:solidFill>
                  <a:schemeClr val="tx1"/>
                </a:solidFill>
                <a:latin typeface="EYInterstate" panose="02000503020000020004" pitchFamily="2" charset="0"/>
                <a:cs typeface="Calibri" pitchFamily="34" charset="0"/>
              </a:rPr>
              <a:t>)</a:t>
            </a:r>
          </a:p>
          <a:p>
            <a:pPr>
              <a:spcBef>
                <a:spcPts val="1200"/>
              </a:spcBef>
              <a:buClr>
                <a:srgbClr val="FFE600"/>
              </a:buClr>
            </a:pPr>
            <a:r>
              <a:rPr lang="en-US" altLang="zh-CN" sz="1600" dirty="0">
                <a:solidFill>
                  <a:schemeClr val="tx1"/>
                </a:solidFill>
                <a:latin typeface="EYInterstate" panose="02000503020000020004" pitchFamily="2" charset="0"/>
                <a:cs typeface="Calibri" pitchFamily="34" charset="0"/>
              </a:rPr>
              <a:t>Clubs (</a:t>
            </a:r>
            <a:r>
              <a:rPr lang="zh-TW" altLang="en-US" sz="1600" dirty="0">
                <a:solidFill>
                  <a:schemeClr val="tx1"/>
                </a:solidFill>
                <a:latin typeface="SimHei" panose="02010609060101010101" pitchFamily="49" charset="-122"/>
                <a:ea typeface="SimHei" panose="02010609060101010101" pitchFamily="49" charset="-122"/>
                <a:cs typeface="Calibri" pitchFamily="34" charset="0"/>
              </a:rPr>
              <a:t>各樣社團，包括運動類</a:t>
            </a:r>
            <a:r>
              <a:rPr lang="en-US" altLang="zh-CN" sz="1600" dirty="0">
                <a:solidFill>
                  <a:schemeClr val="tx1"/>
                </a:solidFill>
                <a:latin typeface="EYInterstate" panose="02000503020000020004" pitchFamily="2" charset="0"/>
                <a:cs typeface="Calibri" pitchFamily="34" charset="0"/>
              </a:rPr>
              <a:t>)</a:t>
            </a:r>
          </a:p>
          <a:p>
            <a:pPr>
              <a:spcBef>
                <a:spcPts val="1200"/>
              </a:spcBef>
              <a:buClr>
                <a:srgbClr val="FFE600"/>
              </a:buClr>
            </a:pPr>
            <a:r>
              <a:rPr lang="en-US" altLang="zh-CN" sz="1600" dirty="0">
                <a:solidFill>
                  <a:schemeClr val="tx1"/>
                </a:solidFill>
                <a:latin typeface="EYInterstate" panose="02000503020000020004" pitchFamily="2" charset="0"/>
                <a:cs typeface="Calibri" pitchFamily="34" charset="0"/>
              </a:rPr>
              <a:t>Busy Season Snack Time (</a:t>
            </a:r>
            <a:r>
              <a:rPr lang="zh-TW" altLang="en-US" sz="1600" dirty="0">
                <a:solidFill>
                  <a:schemeClr val="tx1"/>
                </a:solidFill>
                <a:latin typeface="SimHei" panose="02010609060101010101" pitchFamily="49" charset="-122"/>
                <a:ea typeface="SimHei" panose="02010609060101010101" pitchFamily="49" charset="-122"/>
                <a:cs typeface="Calibri" pitchFamily="34" charset="0"/>
              </a:rPr>
              <a:t>忙季輕食下午茶</a:t>
            </a:r>
            <a:r>
              <a:rPr lang="en-US" altLang="zh-CN" sz="1600" dirty="0">
                <a:solidFill>
                  <a:schemeClr val="tx1"/>
                </a:solidFill>
                <a:latin typeface="EYInterstate" panose="02000503020000020004" pitchFamily="2" charset="0"/>
                <a:cs typeface="Calibri" pitchFamily="34" charset="0"/>
              </a:rPr>
              <a:t>)</a:t>
            </a:r>
          </a:p>
          <a:p>
            <a:pPr marL="0" indent="0">
              <a:spcBef>
                <a:spcPts val="1200"/>
              </a:spcBef>
              <a:buClr>
                <a:srgbClr val="FFE600"/>
              </a:buClr>
              <a:buNone/>
            </a:pPr>
            <a:r>
              <a:rPr lang="en-US" sz="1600" dirty="0">
                <a:solidFill>
                  <a:schemeClr val="tx1"/>
                </a:solidFill>
                <a:latin typeface="EYInterstate" panose="02000503020000020004" pitchFamily="2" charset="0"/>
                <a:cs typeface="Calibri" pitchFamily="34" charset="0"/>
              </a:rPr>
              <a:t> </a:t>
            </a:r>
            <a:endParaRPr lang="en-US" sz="1600" b="1" dirty="0">
              <a:solidFill>
                <a:schemeClr val="tx1"/>
              </a:solidFill>
              <a:latin typeface="EYInterstate" panose="02000503020000020004" pitchFamily="2" charset="0"/>
              <a:cs typeface="Calibri" pitchFamily="34" charset="0"/>
            </a:endParaRPr>
          </a:p>
        </p:txBody>
      </p:sp>
      <p:pic>
        <p:nvPicPr>
          <p:cNvPr id="11266" name="Picture 2" descr="H:\HR_File (位於 Deytp_hr)\SRC\FY14\電影包場\20131220美麗華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27" y="4241479"/>
            <a:ext cx="2314575" cy="1540362"/>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H:\HR_File (位於 Deytp_hr)\SRC\FY14\台大盃\photo\20140104政大盃\IMAG016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25" y="2829358"/>
            <a:ext cx="2598738" cy="146497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HR_File (位於 Deytp_hr)\SRC\FY14\台大盃\photo\20131208-籃球\8270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1750" y="3464664"/>
            <a:ext cx="2800350" cy="1579573"/>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HR_File (位於 Deytp_hr)\SRC\FY14\分所精選照片\台中所\員工旅遊\DSC_805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6825" y="3464278"/>
            <a:ext cx="2305050" cy="1533322"/>
          </a:xfrm>
          <a:prstGeom prst="rect">
            <a:avLst/>
          </a:prstGeom>
          <a:noFill/>
          <a:extLst>
            <a:ext uri="{909E8E84-426E-40DD-AFC4-6F175D3DCCD1}">
              <a14:hiddenFill xmlns:a14="http://schemas.microsoft.com/office/drawing/2010/main">
                <a:solidFill>
                  <a:srgbClr val="FFFFFF"/>
                </a:solidFill>
              </a14:hiddenFill>
            </a:ext>
          </a:extLst>
        </p:spPr>
      </p:pic>
      <p:pic>
        <p:nvPicPr>
          <p:cNvPr id="11271" name="Picture 7" descr="H:\HR_File (位於 Deytp_hr)\SRC\FY14\Family Day\13'0831 北區家庭日\13'0831 安永家庭日 (2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5960" b="9946"/>
          <a:stretch/>
        </p:blipFill>
        <p:spPr bwMode="auto">
          <a:xfrm>
            <a:off x="2571750" y="5044237"/>
            <a:ext cx="3706813" cy="1331489"/>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HR_File (位於 Deytp_hr)\SRC\FY14\Family Day\20130706TN Family Day\20130706TN Family Day (3).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9615"/>
          <a:stretch/>
        </p:blipFill>
        <p:spPr bwMode="auto">
          <a:xfrm>
            <a:off x="242627" y="1302222"/>
            <a:ext cx="2638425" cy="1590674"/>
          </a:xfrm>
          <a:prstGeom prst="rect">
            <a:avLst/>
          </a:prstGeom>
          <a:noFill/>
          <a:extLst>
            <a:ext uri="{909E8E84-426E-40DD-AFC4-6F175D3DCCD1}">
              <a14:hiddenFill xmlns:a14="http://schemas.microsoft.com/office/drawing/2010/main">
                <a:solidFill>
                  <a:srgbClr val="FFFFFF"/>
                </a:solidFill>
              </a14:hiddenFill>
            </a:ext>
          </a:extLst>
        </p:spPr>
      </p:pic>
      <p:pic>
        <p:nvPicPr>
          <p:cNvPr id="11273" name="Picture 9" descr="H:\HR_File (位於 Deytp_hr)\SRC\FY14\Travel\2013 Travel Program\Photos\TAS宜蘭遊 (1).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6081" t="58458" r="11809" b="10051"/>
          <a:stretch/>
        </p:blipFill>
        <p:spPr bwMode="auto">
          <a:xfrm>
            <a:off x="237865" y="5500327"/>
            <a:ext cx="2733675" cy="895350"/>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H:\HR_File (位於 Deytp_hr)\SRC\FY14\Travel\2013 Travel Program\Photos\Advisory\Advisory (1).jpe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81875" y="3455212"/>
            <a:ext cx="1765300" cy="1533322"/>
          </a:xfrm>
          <a:prstGeom prst="rect">
            <a:avLst/>
          </a:prstGeom>
          <a:noFill/>
          <a:extLst>
            <a:ext uri="{909E8E84-426E-40DD-AFC4-6F175D3DCCD1}">
              <a14:hiddenFill xmlns:a14="http://schemas.microsoft.com/office/drawing/2010/main">
                <a:solidFill>
                  <a:srgbClr val="FFFFFF"/>
                </a:solidFill>
              </a14:hiddenFill>
            </a:ext>
          </a:extLst>
        </p:spPr>
      </p:pic>
      <p:pic>
        <p:nvPicPr>
          <p:cNvPr id="11275" name="Picture 11" descr="H:\HR_File (位於 Deytp_hr)\SRC\FY14\YEP\20131227 北區尾牙\1.Photo\2013尾牙精選特輯\10. 當我們同在一起\當我們同在一起 (19).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2471" b="9288"/>
          <a:stretch/>
        </p:blipFill>
        <p:spPr bwMode="auto">
          <a:xfrm>
            <a:off x="6278563" y="5001836"/>
            <a:ext cx="2914650" cy="1325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2538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a:xfrm>
            <a:off x="2090044" y="1074475"/>
            <a:ext cx="6231506" cy="2713754"/>
          </a:xfrm>
        </p:spPr>
        <p:txBody>
          <a:bodyPr/>
          <a:lstStyle/>
          <a:p>
            <a:r>
              <a:rPr lang="zh-TW" altLang="en-US" sz="3200" dirty="0" smtClean="0">
                <a:latin typeface="SimHei" pitchFamily="2" charset="-122"/>
                <a:ea typeface="SimHei" pitchFamily="2" charset="-122"/>
                <a:cs typeface="Arial" charset="0"/>
              </a:rPr>
              <a:t>安永與眾不同之處</a:t>
            </a:r>
            <a:r>
              <a:rPr lang="en-US" altLang="zh-TW" sz="3200" dirty="0" smtClean="0">
                <a:solidFill>
                  <a:srgbClr val="FFC000"/>
                </a:solidFill>
                <a:latin typeface="EYInterstate" pitchFamily="2" charset="0"/>
                <a:ea typeface="SimHei" pitchFamily="2" charset="-122"/>
              </a:rPr>
              <a:t/>
            </a:r>
            <a:br>
              <a:rPr lang="en-US" altLang="zh-TW" sz="3200" dirty="0" smtClean="0">
                <a:solidFill>
                  <a:srgbClr val="FFC000"/>
                </a:solidFill>
                <a:latin typeface="EYInterstate" pitchFamily="2" charset="0"/>
                <a:ea typeface="SimHei" pitchFamily="2" charset="-122"/>
              </a:rPr>
            </a:br>
            <a:r>
              <a:rPr lang="zh-TW" altLang="en-US" sz="3200" dirty="0" smtClean="0">
                <a:solidFill>
                  <a:srgbClr val="FFC000"/>
                </a:solidFill>
                <a:latin typeface="EYInterstate" pitchFamily="2" charset="0"/>
                <a:ea typeface="SimHei" pitchFamily="2" charset="-122"/>
              </a:rPr>
              <a:t>全球整合的優勢</a:t>
            </a:r>
            <a:r>
              <a:rPr lang="en-US" altLang="zh-TW" sz="3200" dirty="0" smtClean="0">
                <a:solidFill>
                  <a:srgbClr val="FFC000"/>
                </a:solidFill>
                <a:latin typeface="EYInterstate" pitchFamily="2" charset="0"/>
                <a:ea typeface="SimHei" pitchFamily="2" charset="-122"/>
              </a:rPr>
              <a:t/>
            </a:r>
            <a:br>
              <a:rPr lang="en-US" altLang="zh-TW" sz="3200" dirty="0" smtClean="0">
                <a:solidFill>
                  <a:srgbClr val="FFC000"/>
                </a:solidFill>
                <a:latin typeface="EYInterstate" pitchFamily="2" charset="0"/>
                <a:ea typeface="SimHei" pitchFamily="2" charset="-122"/>
              </a:rPr>
            </a:br>
            <a:r>
              <a:rPr lang="en-US" altLang="zh-TW" sz="3200" dirty="0" smtClean="0">
                <a:solidFill>
                  <a:srgbClr val="FFC000"/>
                </a:solidFill>
                <a:latin typeface="EYInterstate" pitchFamily="2" charset="0"/>
                <a:ea typeface="SimHei" pitchFamily="2" charset="-122"/>
              </a:rPr>
              <a:t/>
            </a:r>
            <a:br>
              <a:rPr lang="en-US" altLang="zh-TW" sz="3200" dirty="0" smtClean="0">
                <a:solidFill>
                  <a:srgbClr val="FFC000"/>
                </a:solidFill>
                <a:latin typeface="EYInterstate" pitchFamily="2" charset="0"/>
                <a:ea typeface="SimHei" pitchFamily="2" charset="-122"/>
              </a:rPr>
            </a:br>
            <a:r>
              <a:rPr lang="zh-TW" altLang="en-US" sz="2400" b="0" dirty="0" smtClean="0">
                <a:latin typeface="EYInterstate" pitchFamily="2" charset="0"/>
                <a:ea typeface="SimHei" pitchFamily="2" charset="-122"/>
              </a:rPr>
              <a:t>　</a:t>
            </a:r>
            <a:endParaRPr lang="en-US" sz="3200" dirty="0">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6958006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zh-TW" altLang="en-US" dirty="0" smtClean="0">
                <a:solidFill>
                  <a:schemeClr val="accent2"/>
                </a:solidFill>
                <a:latin typeface="SimHei" panose="02010609060101010101" pitchFamily="49" charset="-122"/>
                <a:ea typeface="SimHei" panose="02010609060101010101" pitchFamily="49" charset="-122"/>
              </a:rPr>
              <a:t>謝謝</a:t>
            </a:r>
            <a:endParaRPr lang="en-US" dirty="0">
              <a:solidFill>
                <a:schemeClr val="accent2"/>
              </a:solidFill>
            </a:endParaRPr>
          </a:p>
        </p:txBody>
      </p:sp>
    </p:spTree>
    <p:extLst>
      <p:ext uri="{BB962C8B-B14F-4D97-AF65-F5344CB8AC3E}">
        <p14:creationId xmlns:p14="http://schemas.microsoft.com/office/powerpoint/2010/main" val="2199491489"/>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84515" y="582067"/>
            <a:ext cx="5282885" cy="3693319"/>
          </a:xfrm>
          <a:prstGeom prst="rect">
            <a:avLst/>
          </a:prstGeom>
        </p:spPr>
        <p:txBody>
          <a:bodyPr wrap="square">
            <a:spAutoFit/>
          </a:bodyPr>
          <a:lstStyle/>
          <a:p>
            <a:pPr algn="just"/>
            <a:r>
              <a:rPr lang="en-US" altLang="zh-TW" sz="1200" b="1" dirty="0" smtClean="0">
                <a:solidFill>
                  <a:schemeClr val="bg2"/>
                </a:solidFill>
                <a:latin typeface="+mj-lt"/>
                <a:ea typeface="SimHei" panose="02010609060101010101" pitchFamily="49" charset="-122"/>
              </a:rPr>
              <a:t>EY </a:t>
            </a:r>
            <a:r>
              <a:rPr lang="zh-TW" altLang="zh-TW" sz="1200" b="1" dirty="0" smtClean="0">
                <a:solidFill>
                  <a:schemeClr val="bg2"/>
                </a:solidFill>
                <a:latin typeface="+mj-lt"/>
                <a:ea typeface="SimHei" panose="02010609060101010101" pitchFamily="49" charset="-122"/>
              </a:rPr>
              <a:t>安永</a:t>
            </a:r>
            <a:r>
              <a:rPr lang="en-US" altLang="zh-TW" sz="1200" dirty="0" smtClean="0">
                <a:solidFill>
                  <a:schemeClr val="bg2"/>
                </a:solidFill>
                <a:latin typeface="+mj-lt"/>
                <a:ea typeface="SimHei" panose="02010609060101010101" pitchFamily="49" charset="-122"/>
              </a:rPr>
              <a:t> </a:t>
            </a:r>
            <a:endParaRPr lang="zh-TW" altLang="zh-TW" sz="1200" dirty="0" smtClean="0">
              <a:solidFill>
                <a:schemeClr val="bg2"/>
              </a:solidFill>
              <a:latin typeface="+mj-lt"/>
              <a:ea typeface="SimHei" panose="02010609060101010101" pitchFamily="49" charset="-122"/>
            </a:endParaRPr>
          </a:p>
          <a:p>
            <a:pPr algn="just"/>
            <a:r>
              <a:rPr lang="en-US" altLang="zh-TW" sz="1200" dirty="0" smtClean="0">
                <a:solidFill>
                  <a:schemeClr val="bg2"/>
                </a:solidFill>
                <a:latin typeface="+mj-lt"/>
                <a:ea typeface="SimHei" panose="02010609060101010101" pitchFamily="49" charset="-122"/>
              </a:rPr>
              <a:t>Assurance </a:t>
            </a:r>
            <a:r>
              <a:rPr lang="zh-TW" altLang="zh-TW" sz="1200" dirty="0" smtClean="0">
                <a:solidFill>
                  <a:schemeClr val="bg2"/>
                </a:solidFill>
                <a:latin typeface="+mj-lt"/>
                <a:ea typeface="SimHei" panose="02010609060101010101" pitchFamily="49" charset="-122"/>
              </a:rPr>
              <a:t>審計</a:t>
            </a:r>
            <a:r>
              <a:rPr lang="en-US" altLang="zh-TW" sz="1200" dirty="0" smtClean="0">
                <a:solidFill>
                  <a:schemeClr val="bg2"/>
                </a:solidFill>
                <a:latin typeface="+mj-lt"/>
                <a:ea typeface="SimHei" panose="02010609060101010101" pitchFamily="49" charset="-122"/>
              </a:rPr>
              <a:t> | Tax </a:t>
            </a:r>
            <a:r>
              <a:rPr lang="zh-TW" altLang="zh-TW" sz="1200" dirty="0" smtClean="0">
                <a:solidFill>
                  <a:schemeClr val="bg2"/>
                </a:solidFill>
                <a:latin typeface="+mj-lt"/>
                <a:ea typeface="SimHei" panose="02010609060101010101" pitchFamily="49" charset="-122"/>
              </a:rPr>
              <a:t>稅務</a:t>
            </a:r>
            <a:r>
              <a:rPr lang="en-US" altLang="zh-TW" sz="1200" dirty="0" smtClean="0">
                <a:solidFill>
                  <a:schemeClr val="bg2"/>
                </a:solidFill>
                <a:latin typeface="+mj-lt"/>
                <a:ea typeface="SimHei" panose="02010609060101010101" pitchFamily="49" charset="-122"/>
              </a:rPr>
              <a:t> | Transactions </a:t>
            </a:r>
            <a:r>
              <a:rPr lang="zh-TW" altLang="zh-TW" sz="1200" dirty="0" smtClean="0">
                <a:solidFill>
                  <a:schemeClr val="bg2"/>
                </a:solidFill>
                <a:latin typeface="+mj-lt"/>
                <a:ea typeface="SimHei" panose="02010609060101010101" pitchFamily="49" charset="-122"/>
              </a:rPr>
              <a:t>交易</a:t>
            </a:r>
            <a:r>
              <a:rPr lang="en-US" altLang="zh-TW" sz="1200" dirty="0" smtClean="0">
                <a:solidFill>
                  <a:schemeClr val="bg2"/>
                </a:solidFill>
                <a:latin typeface="+mj-lt"/>
                <a:ea typeface="SimHei" panose="02010609060101010101" pitchFamily="49" charset="-122"/>
              </a:rPr>
              <a:t> | Advisory </a:t>
            </a:r>
            <a:r>
              <a:rPr lang="zh-TW" altLang="zh-TW" sz="1200" dirty="0" smtClean="0">
                <a:solidFill>
                  <a:schemeClr val="bg2"/>
                </a:solidFill>
                <a:latin typeface="+mj-lt"/>
                <a:ea typeface="SimHei" panose="02010609060101010101" pitchFamily="49" charset="-122"/>
              </a:rPr>
              <a:t>諮詢</a:t>
            </a:r>
          </a:p>
          <a:p>
            <a:pPr algn="just"/>
            <a:r>
              <a:rPr lang="en-US" altLang="zh-TW" sz="1200" dirty="0" smtClean="0">
                <a:solidFill>
                  <a:schemeClr val="bg2"/>
                </a:solidFill>
                <a:latin typeface="+mj-lt"/>
                <a:ea typeface="SimHei" panose="02010609060101010101" pitchFamily="49" charset="-122"/>
              </a:rPr>
              <a:t> </a:t>
            </a:r>
            <a:endParaRPr lang="zh-TW" altLang="zh-TW" sz="1200" dirty="0" smtClean="0">
              <a:solidFill>
                <a:schemeClr val="bg2"/>
              </a:solidFill>
              <a:latin typeface="+mj-lt"/>
              <a:ea typeface="SimHei" panose="02010609060101010101" pitchFamily="49" charset="-122"/>
            </a:endParaRPr>
          </a:p>
          <a:p>
            <a:pPr defTabSz="876300"/>
            <a:r>
              <a:rPr lang="zh-TW" altLang="zh-TW" sz="900" b="1" dirty="0">
                <a:solidFill>
                  <a:schemeClr val="accent2"/>
                </a:solidFill>
                <a:latin typeface="Arial" pitchFamily="34" charset="0"/>
                <a:ea typeface="黑体" pitchFamily="2" charset="-122"/>
              </a:rPr>
              <a:t>關於安永</a:t>
            </a:r>
          </a:p>
          <a:p>
            <a:r>
              <a:rPr lang="zh-TW" altLang="en-US" sz="900" dirty="0">
                <a:solidFill>
                  <a:schemeClr val="tx1">
                    <a:lumMod val="85000"/>
                    <a:lumOff val="15000"/>
                  </a:schemeClr>
                </a:solidFill>
                <a:latin typeface="SimHei" pitchFamily="2" charset="-122"/>
                <a:ea typeface="SimHei" pitchFamily="2" charset="-122"/>
              </a:rPr>
              <a:t>安永是全球領先的審計、稅務、交易和諮詢服務機構之一。我們的深刻洞察力和優質服務有助全球各地資本市場和經濟體建立信任和信心。我們致力培養傑出領導人才，通過團隊合作落實我們對所有利益相關者的堅定承諾。因此，我們在為員工、客戶及社群建設更美好的商業世界的過程中扮演重要角色。</a:t>
            </a:r>
            <a:endParaRPr lang="en-US" sz="900" dirty="0">
              <a:solidFill>
                <a:schemeClr val="tx1">
                  <a:lumMod val="85000"/>
                  <a:lumOff val="15000"/>
                </a:schemeClr>
              </a:solidFill>
              <a:latin typeface="SimHei" pitchFamily="2" charset="-122"/>
              <a:ea typeface="SimHei" pitchFamily="2" charset="-122"/>
            </a:endParaRPr>
          </a:p>
          <a:p>
            <a:r>
              <a:rPr lang="en-US" sz="900" dirty="0">
                <a:solidFill>
                  <a:schemeClr val="tx1">
                    <a:lumMod val="85000"/>
                    <a:lumOff val="15000"/>
                  </a:schemeClr>
                </a:solidFill>
                <a:latin typeface="SimHei" pitchFamily="2" charset="-122"/>
                <a:ea typeface="SimHei" pitchFamily="2" charset="-122"/>
              </a:rPr>
              <a:t> </a:t>
            </a:r>
          </a:p>
          <a:p>
            <a:r>
              <a:rPr lang="en-US" sz="900" dirty="0">
                <a:solidFill>
                  <a:schemeClr val="tx1">
                    <a:lumMod val="85000"/>
                    <a:lumOff val="15000"/>
                  </a:schemeClr>
                </a:solidFill>
                <a:latin typeface="+mj-lt"/>
                <a:ea typeface="SimHei" pitchFamily="2" charset="-122"/>
              </a:rPr>
              <a:t>EY</a:t>
            </a:r>
            <a:r>
              <a:rPr lang="zh-TW" altLang="en-US" sz="900" dirty="0">
                <a:solidFill>
                  <a:schemeClr val="tx1">
                    <a:lumMod val="85000"/>
                    <a:lumOff val="15000"/>
                  </a:schemeClr>
                </a:solidFill>
                <a:latin typeface="SimHei" pitchFamily="2" charset="-122"/>
                <a:ea typeface="SimHei" pitchFamily="2" charset="-122"/>
              </a:rPr>
              <a:t>安永是指</a:t>
            </a:r>
            <a:r>
              <a:rPr lang="en-US" sz="900" dirty="0">
                <a:solidFill>
                  <a:schemeClr val="tx1">
                    <a:lumMod val="85000"/>
                    <a:lumOff val="15000"/>
                  </a:schemeClr>
                </a:solidFill>
                <a:latin typeface="SimHei" pitchFamily="2" charset="-122"/>
                <a:ea typeface="SimHei" pitchFamily="2" charset="-122"/>
              </a:rPr>
              <a:t> </a:t>
            </a:r>
            <a:r>
              <a:rPr lang="en-US" sz="900" dirty="0">
                <a:solidFill>
                  <a:schemeClr val="tx1">
                    <a:lumMod val="85000"/>
                    <a:lumOff val="15000"/>
                  </a:schemeClr>
                </a:solidFill>
                <a:latin typeface="+mj-lt"/>
                <a:ea typeface="SimHei" pitchFamily="2" charset="-122"/>
              </a:rPr>
              <a:t>Ernst &amp; Young Global Limited </a:t>
            </a:r>
            <a:r>
              <a:rPr lang="zh-TW" altLang="en-US" sz="900" dirty="0">
                <a:solidFill>
                  <a:schemeClr val="tx1">
                    <a:lumMod val="85000"/>
                    <a:lumOff val="15000"/>
                  </a:schemeClr>
                </a:solidFill>
                <a:latin typeface="SimHei" pitchFamily="2" charset="-122"/>
                <a:ea typeface="SimHei" pitchFamily="2" charset="-122"/>
              </a:rPr>
              <a:t>的全球組織，也可指其中一個或多個成員機構，各成員機構都是獨立的法人個體。</a:t>
            </a:r>
            <a:r>
              <a:rPr lang="en-US" sz="900" dirty="0">
                <a:solidFill>
                  <a:schemeClr val="tx1">
                    <a:lumMod val="85000"/>
                    <a:lumOff val="15000"/>
                  </a:schemeClr>
                </a:solidFill>
                <a:latin typeface="+mj-lt"/>
                <a:ea typeface="SimHei" pitchFamily="2" charset="-122"/>
              </a:rPr>
              <a:t>Ernst &amp; Young Global Limited </a:t>
            </a:r>
            <a:r>
              <a:rPr lang="zh-TW" altLang="en-US" sz="900" dirty="0">
                <a:solidFill>
                  <a:schemeClr val="tx1">
                    <a:lumMod val="85000"/>
                    <a:lumOff val="15000"/>
                  </a:schemeClr>
                </a:solidFill>
                <a:latin typeface="SimHei" pitchFamily="2" charset="-122"/>
                <a:ea typeface="SimHei" pitchFamily="2" charset="-122"/>
              </a:rPr>
              <a:t>是英國一家擔保有限公司，並不向客戶提供服務。</a:t>
            </a:r>
            <a:endParaRPr lang="en-US" sz="900" dirty="0">
              <a:solidFill>
                <a:schemeClr val="tx1">
                  <a:lumMod val="85000"/>
                  <a:lumOff val="15000"/>
                </a:schemeClr>
              </a:solidFill>
              <a:latin typeface="SimHei" pitchFamily="2" charset="-122"/>
              <a:ea typeface="SimHei" pitchFamily="2" charset="-122"/>
            </a:endParaRPr>
          </a:p>
          <a:p>
            <a:r>
              <a:rPr lang="en-US" sz="900" dirty="0">
                <a:solidFill>
                  <a:schemeClr val="tx1">
                    <a:lumMod val="85000"/>
                    <a:lumOff val="15000"/>
                  </a:schemeClr>
                </a:solidFill>
                <a:latin typeface="SimHei" pitchFamily="2" charset="-122"/>
                <a:ea typeface="SimHei" pitchFamily="2" charset="-122"/>
              </a:rPr>
              <a:t> </a:t>
            </a:r>
          </a:p>
          <a:p>
            <a:r>
              <a:rPr lang="zh-TW" altLang="en-US" sz="900" dirty="0">
                <a:solidFill>
                  <a:schemeClr val="tx1">
                    <a:lumMod val="85000"/>
                    <a:lumOff val="15000"/>
                  </a:schemeClr>
                </a:solidFill>
                <a:latin typeface="SimHei" pitchFamily="2" charset="-122"/>
                <a:ea typeface="SimHei" pitchFamily="2" charset="-122"/>
              </a:rPr>
              <a:t>安永台灣是指按中華民國法律登記成立的機構，包括：安永聯合會計師事務所、安永管理顧問股份有限公司、安永企業管理諮詢服務股份有限公司、安永財務管理諮詢股份有限公司及財團法人安永文教基金會。如要進一步了解，請參考安永台灣網站</a:t>
            </a:r>
            <a:r>
              <a:rPr lang="en-US" sz="900" dirty="0">
                <a:solidFill>
                  <a:schemeClr val="tx1">
                    <a:lumMod val="85000"/>
                    <a:lumOff val="15000"/>
                  </a:schemeClr>
                </a:solidFill>
                <a:latin typeface="+mj-lt"/>
                <a:ea typeface="SimHei" pitchFamily="2" charset="-122"/>
              </a:rPr>
              <a:t>www.ey.com/taiwan</a:t>
            </a:r>
            <a:r>
              <a:rPr lang="en-US" altLang="zh-TW" sz="900" dirty="0">
                <a:solidFill>
                  <a:schemeClr val="tx1">
                    <a:lumMod val="85000"/>
                    <a:lumOff val="15000"/>
                  </a:schemeClr>
                </a:solidFill>
                <a:latin typeface="+mj-lt"/>
                <a:ea typeface="SimHei" pitchFamily="2" charset="-122"/>
              </a:rPr>
              <a:t/>
            </a:r>
            <a:br>
              <a:rPr lang="en-US" altLang="zh-TW" sz="900" dirty="0">
                <a:solidFill>
                  <a:schemeClr val="tx1">
                    <a:lumMod val="85000"/>
                    <a:lumOff val="15000"/>
                  </a:schemeClr>
                </a:solidFill>
                <a:latin typeface="+mj-lt"/>
                <a:ea typeface="SimHei" pitchFamily="2" charset="-122"/>
              </a:rPr>
            </a:br>
            <a:endParaRPr lang="zh-TW" altLang="zh-TW" sz="900" dirty="0">
              <a:solidFill>
                <a:schemeClr val="tx1">
                  <a:lumMod val="85000"/>
                  <a:lumOff val="15000"/>
                </a:schemeClr>
              </a:solidFill>
              <a:latin typeface="+mj-lt"/>
              <a:ea typeface="SimHei" pitchFamily="2" charset="-122"/>
            </a:endParaRPr>
          </a:p>
          <a:p>
            <a:pPr defTabSz="876300"/>
            <a:r>
              <a:rPr lang="en-US" altLang="zh-TW" sz="900" b="1" dirty="0">
                <a:solidFill>
                  <a:schemeClr val="accent2"/>
                </a:solidFill>
                <a:latin typeface="Arial" pitchFamily="34" charset="0"/>
                <a:ea typeface="黑体" pitchFamily="2" charset="-122"/>
              </a:rPr>
              <a:t>© 2014 </a:t>
            </a:r>
            <a:r>
              <a:rPr lang="zh-TW" altLang="zh-TW" sz="900" b="1" dirty="0">
                <a:solidFill>
                  <a:schemeClr val="accent2"/>
                </a:solidFill>
                <a:latin typeface="Arial" pitchFamily="34" charset="0"/>
                <a:ea typeface="黑体" pitchFamily="2" charset="-122"/>
              </a:rPr>
              <a:t>安永，台灣</a:t>
            </a:r>
          </a:p>
          <a:p>
            <a:pPr defTabSz="876300"/>
            <a:r>
              <a:rPr lang="zh-TW" altLang="zh-TW" sz="900" b="1" dirty="0">
                <a:solidFill>
                  <a:schemeClr val="accent2"/>
                </a:solidFill>
                <a:latin typeface="Arial" pitchFamily="34" charset="0"/>
                <a:ea typeface="黑体" pitchFamily="2" charset="-122"/>
              </a:rPr>
              <a:t>版權所有。</a:t>
            </a:r>
          </a:p>
          <a:p>
            <a:pPr defTabSz="876300"/>
            <a:r>
              <a:rPr lang="en-US" altLang="zh-TW" sz="900" b="1" dirty="0">
                <a:solidFill>
                  <a:schemeClr val="accent2"/>
                </a:solidFill>
                <a:latin typeface="Arial" pitchFamily="34" charset="0"/>
                <a:ea typeface="黑体" pitchFamily="2" charset="-122"/>
              </a:rPr>
              <a:t> </a:t>
            </a:r>
            <a:endParaRPr lang="zh-TW" altLang="zh-TW" sz="900" b="1" dirty="0">
              <a:solidFill>
                <a:schemeClr val="accent2"/>
              </a:solidFill>
              <a:latin typeface="Arial" pitchFamily="34" charset="0"/>
              <a:ea typeface="黑体" pitchFamily="2" charset="-122"/>
            </a:endParaRPr>
          </a:p>
          <a:p>
            <a:pPr algn="just"/>
            <a:r>
              <a:rPr lang="en-US" altLang="zh-TW" sz="900" dirty="0">
                <a:solidFill>
                  <a:schemeClr val="tx1">
                    <a:lumMod val="85000"/>
                    <a:lumOff val="15000"/>
                  </a:schemeClr>
                </a:solidFill>
                <a:latin typeface="+mj-lt"/>
                <a:ea typeface="SimHei" pitchFamily="2" charset="-122"/>
              </a:rPr>
              <a:t>APAC no. </a:t>
            </a:r>
            <a:r>
              <a:rPr lang="en-US" altLang="zh-TW" sz="900" dirty="0" smtClean="0">
                <a:solidFill>
                  <a:schemeClr val="tx1">
                    <a:lumMod val="85000"/>
                    <a:lumOff val="15000"/>
                  </a:schemeClr>
                </a:solidFill>
                <a:latin typeface="+mj-lt"/>
                <a:ea typeface="SimHei" pitchFamily="2" charset="-122"/>
              </a:rPr>
              <a:t>14001474</a:t>
            </a:r>
            <a:r>
              <a:rPr lang="en-US" altLang="zh-TW" sz="900" dirty="0">
                <a:solidFill>
                  <a:schemeClr val="tx1">
                    <a:lumMod val="85000"/>
                    <a:lumOff val="15000"/>
                  </a:schemeClr>
                </a:solidFill>
                <a:latin typeface="SimHei" pitchFamily="2" charset="-122"/>
                <a:ea typeface="SimHei" pitchFamily="2" charset="-122"/>
              </a:rPr>
              <a:t>  </a:t>
            </a:r>
            <a:endParaRPr lang="zh-TW" altLang="zh-TW" sz="900" dirty="0">
              <a:solidFill>
                <a:schemeClr val="tx1">
                  <a:lumMod val="85000"/>
                  <a:lumOff val="15000"/>
                </a:schemeClr>
              </a:solidFill>
              <a:latin typeface="SimHei" pitchFamily="2" charset="-122"/>
              <a:ea typeface="SimHei" pitchFamily="2" charset="-122"/>
            </a:endParaRPr>
          </a:p>
          <a:p>
            <a:pPr algn="just"/>
            <a:r>
              <a:rPr lang="zh-TW" altLang="zh-TW" sz="900" dirty="0">
                <a:solidFill>
                  <a:schemeClr val="tx1">
                    <a:lumMod val="85000"/>
                    <a:lumOff val="15000"/>
                  </a:schemeClr>
                </a:solidFill>
                <a:latin typeface="SimHei" pitchFamily="2" charset="-122"/>
                <a:ea typeface="SimHei" pitchFamily="2" charset="-122"/>
              </a:rPr>
              <a:t>本</a:t>
            </a:r>
            <a:r>
              <a:rPr lang="zh-TW" altLang="en-US" sz="900" dirty="0">
                <a:solidFill>
                  <a:schemeClr val="tx1">
                    <a:lumMod val="85000"/>
                    <a:lumOff val="15000"/>
                  </a:schemeClr>
                </a:solidFill>
                <a:latin typeface="SimHei" pitchFamily="2" charset="-122"/>
                <a:ea typeface="SimHei" pitchFamily="2" charset="-122"/>
              </a:rPr>
              <a:t>資</a:t>
            </a:r>
            <a:r>
              <a:rPr lang="zh-TW" altLang="zh-TW" sz="900" dirty="0">
                <a:solidFill>
                  <a:schemeClr val="tx1">
                    <a:lumMod val="85000"/>
                    <a:lumOff val="15000"/>
                  </a:schemeClr>
                </a:solidFill>
                <a:latin typeface="SimHei" pitchFamily="2" charset="-122"/>
                <a:ea typeface="SimHei" pitchFamily="2" charset="-122"/>
              </a:rPr>
              <a:t>料</a:t>
            </a:r>
            <a:r>
              <a:rPr lang="zh-TW" altLang="en-US" sz="900" dirty="0">
                <a:solidFill>
                  <a:schemeClr val="tx1">
                    <a:lumMod val="85000"/>
                    <a:lumOff val="15000"/>
                  </a:schemeClr>
                </a:solidFill>
                <a:latin typeface="SimHei" pitchFamily="2" charset="-122"/>
                <a:ea typeface="SimHei" pitchFamily="2" charset="-122"/>
              </a:rPr>
              <a:t>之編製僅</a:t>
            </a:r>
            <a:r>
              <a:rPr lang="zh-TW" altLang="zh-TW" sz="900" dirty="0">
                <a:solidFill>
                  <a:schemeClr val="tx1">
                    <a:lumMod val="85000"/>
                    <a:lumOff val="15000"/>
                  </a:schemeClr>
                </a:solidFill>
                <a:latin typeface="SimHei" pitchFamily="2" charset="-122"/>
                <a:ea typeface="SimHei" pitchFamily="2" charset="-122"/>
              </a:rPr>
              <a:t>為一般資訊</a:t>
            </a:r>
            <a:r>
              <a:rPr lang="zh-TW" altLang="en-US" sz="900" dirty="0">
                <a:solidFill>
                  <a:schemeClr val="tx1">
                    <a:lumMod val="85000"/>
                    <a:lumOff val="15000"/>
                  </a:schemeClr>
                </a:solidFill>
                <a:latin typeface="SimHei" pitchFamily="2" charset="-122"/>
                <a:ea typeface="SimHei" pitchFamily="2" charset="-122"/>
              </a:rPr>
              <a:t>目的</a:t>
            </a:r>
            <a:r>
              <a:rPr lang="zh-TW" altLang="zh-TW" sz="900" dirty="0">
                <a:solidFill>
                  <a:schemeClr val="tx1">
                    <a:lumMod val="85000"/>
                    <a:lumOff val="15000"/>
                  </a:schemeClr>
                </a:solidFill>
                <a:latin typeface="SimHei" pitchFamily="2" charset="-122"/>
                <a:ea typeface="SimHei" pitchFamily="2" charset="-122"/>
              </a:rPr>
              <a:t>，並非旨在成為可</a:t>
            </a:r>
            <a:r>
              <a:rPr lang="zh-TW" altLang="en-US" sz="900" dirty="0">
                <a:solidFill>
                  <a:schemeClr val="tx1">
                    <a:lumMod val="85000"/>
                    <a:lumOff val="15000"/>
                  </a:schemeClr>
                </a:solidFill>
                <a:latin typeface="SimHei" pitchFamily="2" charset="-122"/>
                <a:ea typeface="SimHei" pitchFamily="2" charset="-122"/>
              </a:rPr>
              <a:t>仰</a:t>
            </a:r>
            <a:r>
              <a:rPr lang="zh-TW" altLang="zh-TW" sz="900" dirty="0">
                <a:solidFill>
                  <a:schemeClr val="tx1">
                    <a:lumMod val="85000"/>
                    <a:lumOff val="15000"/>
                  </a:schemeClr>
                </a:solidFill>
                <a:latin typeface="SimHei" pitchFamily="2" charset="-122"/>
                <a:ea typeface="SimHei" pitchFamily="2" charset="-122"/>
              </a:rPr>
              <a:t>賴的會計、稅務或其他專業</a:t>
            </a:r>
            <a:r>
              <a:rPr lang="zh-TW" altLang="en-US" sz="900" dirty="0">
                <a:solidFill>
                  <a:schemeClr val="tx1">
                    <a:lumMod val="85000"/>
                    <a:lumOff val="15000"/>
                  </a:schemeClr>
                </a:solidFill>
                <a:latin typeface="SimHei" pitchFamily="2" charset="-122"/>
                <a:ea typeface="SimHei" pitchFamily="2" charset="-122"/>
              </a:rPr>
              <a:t>建議</a:t>
            </a:r>
            <a:r>
              <a:rPr lang="zh-TW" altLang="zh-TW" sz="900" dirty="0">
                <a:solidFill>
                  <a:schemeClr val="tx1">
                    <a:lumMod val="85000"/>
                    <a:lumOff val="15000"/>
                  </a:schemeClr>
                </a:solidFill>
                <a:latin typeface="SimHei" pitchFamily="2" charset="-122"/>
                <a:ea typeface="SimHei" pitchFamily="2" charset="-122"/>
              </a:rPr>
              <a:t>。請</a:t>
            </a:r>
            <a:r>
              <a:rPr lang="zh-TW" altLang="en-US" sz="900" dirty="0">
                <a:solidFill>
                  <a:schemeClr val="tx1">
                    <a:lumMod val="85000"/>
                    <a:lumOff val="15000"/>
                  </a:schemeClr>
                </a:solidFill>
                <a:latin typeface="SimHei" pitchFamily="2" charset="-122"/>
                <a:ea typeface="SimHei" pitchFamily="2" charset="-122"/>
              </a:rPr>
              <a:t>聯繫</a:t>
            </a:r>
            <a:r>
              <a:rPr lang="zh-TW" altLang="zh-TW" sz="900" dirty="0">
                <a:solidFill>
                  <a:schemeClr val="tx1">
                    <a:lumMod val="85000"/>
                    <a:lumOff val="15000"/>
                  </a:schemeClr>
                </a:solidFill>
                <a:latin typeface="SimHei" pitchFamily="2" charset="-122"/>
                <a:ea typeface="SimHei" pitchFamily="2" charset="-122"/>
              </a:rPr>
              <a:t>您的顧問</a:t>
            </a:r>
            <a:r>
              <a:rPr lang="zh-TW" altLang="en-US" sz="900" dirty="0">
                <a:solidFill>
                  <a:schemeClr val="tx1">
                    <a:lumMod val="85000"/>
                    <a:lumOff val="15000"/>
                  </a:schemeClr>
                </a:solidFill>
                <a:latin typeface="SimHei" pitchFamily="2" charset="-122"/>
                <a:ea typeface="SimHei" pitchFamily="2" charset="-122"/>
              </a:rPr>
              <a:t>以</a:t>
            </a:r>
            <a:r>
              <a:rPr lang="zh-TW" altLang="zh-TW" sz="900" dirty="0">
                <a:solidFill>
                  <a:schemeClr val="tx1">
                    <a:lumMod val="85000"/>
                    <a:lumOff val="15000"/>
                  </a:schemeClr>
                </a:solidFill>
                <a:latin typeface="SimHei" pitchFamily="2" charset="-122"/>
                <a:ea typeface="SimHei" pitchFamily="2" charset="-122"/>
              </a:rPr>
              <a:t>獲取具體</a:t>
            </a:r>
            <a:r>
              <a:rPr lang="zh-TW" altLang="en-US" sz="900" dirty="0">
                <a:solidFill>
                  <a:schemeClr val="tx1">
                    <a:lumMod val="85000"/>
                    <a:lumOff val="15000"/>
                  </a:schemeClr>
                </a:solidFill>
                <a:latin typeface="SimHei" pitchFamily="2" charset="-122"/>
                <a:ea typeface="SimHei" pitchFamily="2" charset="-122"/>
              </a:rPr>
              <a:t>建議</a:t>
            </a:r>
            <a:r>
              <a:rPr lang="zh-TW" altLang="zh-TW" sz="900" dirty="0">
                <a:solidFill>
                  <a:schemeClr val="tx1">
                    <a:lumMod val="85000"/>
                    <a:lumOff val="15000"/>
                  </a:schemeClr>
                </a:solidFill>
                <a:latin typeface="SimHei" pitchFamily="2" charset="-122"/>
                <a:ea typeface="SimHei" pitchFamily="2" charset="-122"/>
              </a:rPr>
              <a:t>。</a:t>
            </a:r>
          </a:p>
          <a:p>
            <a:pPr algn="just"/>
            <a:r>
              <a:rPr lang="en-US" altLang="zh-TW" sz="900" dirty="0">
                <a:solidFill>
                  <a:schemeClr val="tx1">
                    <a:lumMod val="85000"/>
                    <a:lumOff val="15000"/>
                  </a:schemeClr>
                </a:solidFill>
                <a:latin typeface="SimHei" pitchFamily="2" charset="-122"/>
                <a:ea typeface="SimHei" pitchFamily="2" charset="-122"/>
              </a:rPr>
              <a:t> </a:t>
            </a:r>
            <a:endParaRPr lang="zh-TW" altLang="zh-TW" sz="900" dirty="0">
              <a:solidFill>
                <a:schemeClr val="tx1">
                  <a:lumMod val="85000"/>
                  <a:lumOff val="15000"/>
                </a:schemeClr>
              </a:solidFill>
              <a:latin typeface="SimHei" pitchFamily="2" charset="-122"/>
              <a:ea typeface="SimHei" pitchFamily="2" charset="-122"/>
            </a:endParaRPr>
          </a:p>
          <a:p>
            <a:pPr algn="just"/>
            <a:r>
              <a:rPr lang="en-US" altLang="zh-TW" sz="900" dirty="0">
                <a:solidFill>
                  <a:schemeClr val="bg2"/>
                </a:solidFill>
                <a:latin typeface="+mj-lt"/>
                <a:ea typeface="SimHei" pitchFamily="2" charset="-122"/>
              </a:rPr>
              <a:t>www.ey.com/taiwan </a:t>
            </a:r>
            <a:endParaRPr lang="zh-TW" altLang="zh-TW" sz="900" dirty="0">
              <a:solidFill>
                <a:schemeClr val="bg2"/>
              </a:solidFill>
              <a:latin typeface="+mj-lt"/>
              <a:ea typeface="SimHei" pitchFamily="2" charset="-122"/>
            </a:endParaRPr>
          </a:p>
        </p:txBody>
      </p:sp>
    </p:spTree>
    <p:extLst>
      <p:ext uri="{BB962C8B-B14F-4D97-AF65-F5344CB8AC3E}">
        <p14:creationId xmlns:p14="http://schemas.microsoft.com/office/powerpoint/2010/main" val="36024500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8" name="Freeform 7"/>
          <p:cNvSpPr>
            <a:spLocks/>
          </p:cNvSpPr>
          <p:nvPr/>
        </p:nvSpPr>
        <p:spPr bwMode="gray">
          <a:xfrm rot="5400000">
            <a:off x="3219679" y="933681"/>
            <a:ext cx="6858000" cy="4990641"/>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baseline="0">
              <a:latin typeface="Arial" pitchFamily="34" charset="0"/>
              <a:ea typeface="黑体" pitchFamily="2" charset="-122"/>
            </a:endParaRPr>
          </a:p>
        </p:txBody>
      </p:sp>
      <p:pic>
        <p:nvPicPr>
          <p:cNvPr id="6" name="Content Placeholder 9" descr="Untitled-1.png"/>
          <p:cNvPicPr>
            <a:picLocks noChangeAspect="1"/>
          </p:cNvPicPr>
          <p:nvPr/>
        </p:nvPicPr>
        <p:blipFill>
          <a:blip r:embed="rId4" cstate="print"/>
          <a:stretch>
            <a:fillRect/>
          </a:stretch>
        </p:blipFill>
        <p:spPr>
          <a:xfrm>
            <a:off x="201885" y="1648887"/>
            <a:ext cx="4324401" cy="4324401"/>
          </a:xfrm>
          <a:prstGeom prst="rect">
            <a:avLst/>
          </a:prstGeom>
        </p:spPr>
      </p:pic>
      <p:sp>
        <p:nvSpPr>
          <p:cNvPr id="15" name="Rectangle 14"/>
          <p:cNvSpPr/>
          <p:nvPr/>
        </p:nvSpPr>
        <p:spPr>
          <a:xfrm>
            <a:off x="520996" y="316721"/>
            <a:ext cx="3488487" cy="905376"/>
          </a:xfrm>
          <a:prstGeom prst="rect">
            <a:avLst/>
          </a:prstGeom>
        </p:spPr>
        <p:txBody>
          <a:bodyPr wrap="square" lIns="274320" tIns="457200">
            <a:spAutoFit/>
          </a:bodyPr>
          <a:lstStyle/>
          <a:p>
            <a:pPr>
              <a:lnSpc>
                <a:spcPts val="3100"/>
              </a:lnSpc>
              <a:spcBef>
                <a:spcPts val="1200"/>
              </a:spcBef>
              <a:defRPr/>
            </a:pPr>
            <a:r>
              <a:rPr lang="en-US" sz="3200" b="1" dirty="0" smtClean="0"/>
              <a:t>EY Vision 2020 </a:t>
            </a:r>
            <a:endParaRPr lang="en-US" sz="3200" b="1" dirty="0"/>
          </a:p>
        </p:txBody>
      </p:sp>
      <p:sp>
        <p:nvSpPr>
          <p:cNvPr id="7" name="Rectangle 7"/>
          <p:cNvSpPr txBox="1">
            <a:spLocks noChangeArrowheads="1"/>
          </p:cNvSpPr>
          <p:nvPr/>
        </p:nvSpPr>
        <p:spPr>
          <a:xfrm>
            <a:off x="5433237" y="2386558"/>
            <a:ext cx="3710763" cy="4205053"/>
          </a:xfrm>
          <a:prstGeom prst="rect">
            <a:avLst/>
          </a:prstGeom>
        </p:spPr>
        <p:txBody>
          <a:bodyPr/>
          <a:lstStyle>
            <a:lvl1pPr marL="342900" indent="-342900"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mn-cs"/>
              </a:defRPr>
            </a:lvl1pPr>
            <a:lvl2pPr marL="709613" indent="-354013"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77913" indent="-354013"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33513" indent="-355600"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7525" indent="-354013"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accent1"/>
              </a:buClr>
            </a:pPr>
            <a:r>
              <a:rPr lang="zh-TW" altLang="en-US" sz="2000" dirty="0" smtClean="0">
                <a:solidFill>
                  <a:schemeClr val="accent1"/>
                </a:solidFill>
                <a:latin typeface="SimHei" panose="02010609060101010101" pitchFamily="49" charset="-122"/>
                <a:ea typeface="SimHei" panose="02010609060101010101" pitchFamily="49" charset="-122"/>
              </a:rPr>
              <a:t>打造</a:t>
            </a:r>
            <a:r>
              <a:rPr lang="zh-TW" altLang="en-US" sz="2000" dirty="0">
                <a:solidFill>
                  <a:schemeClr val="accent1"/>
                </a:solidFill>
                <a:latin typeface="SimHei" panose="02010609060101010101" pitchFamily="49" charset="-122"/>
                <a:ea typeface="SimHei" panose="02010609060101010101" pitchFamily="49" charset="-122"/>
              </a:rPr>
              <a:t>絕</a:t>
            </a:r>
            <a:r>
              <a:rPr lang="zh-TW" altLang="en-US" sz="2000" dirty="0" smtClean="0">
                <a:solidFill>
                  <a:schemeClr val="accent1"/>
                </a:solidFill>
                <a:latin typeface="SimHei" panose="02010609060101010101" pitchFamily="49" charset="-122"/>
                <a:ea typeface="SimHei" panose="02010609060101010101" pitchFamily="49" charset="-122"/>
              </a:rPr>
              <a:t>佳的品牌</a:t>
            </a:r>
            <a:endParaRPr lang="en-US" sz="2000" dirty="0" smtClean="0">
              <a:solidFill>
                <a:schemeClr val="accent1"/>
              </a:solidFill>
              <a:latin typeface="SimHei" panose="02010609060101010101" pitchFamily="49" charset="-122"/>
              <a:ea typeface="SimHei" panose="02010609060101010101" pitchFamily="49" charset="-122"/>
            </a:endParaRPr>
          </a:p>
          <a:p>
            <a:pPr>
              <a:buClr>
                <a:schemeClr val="accent1"/>
              </a:buClr>
            </a:pPr>
            <a:r>
              <a:rPr lang="zh-TW" altLang="en-US" sz="2000" dirty="0" smtClean="0">
                <a:solidFill>
                  <a:schemeClr val="accent1"/>
                </a:solidFill>
                <a:latin typeface="SimHei" panose="02010609060101010101" pitchFamily="49" charset="-122"/>
                <a:ea typeface="SimHei" panose="02010609060101010101" pitchFamily="49" charset="-122"/>
              </a:rPr>
              <a:t>成為最受歡迎的雇主</a:t>
            </a:r>
            <a:endParaRPr lang="en-US" sz="2000" dirty="0" smtClean="0">
              <a:solidFill>
                <a:schemeClr val="accent1"/>
              </a:solidFill>
              <a:latin typeface="SimHei" panose="02010609060101010101" pitchFamily="49" charset="-122"/>
              <a:ea typeface="SimHei" panose="02010609060101010101" pitchFamily="49" charset="-122"/>
            </a:endParaRPr>
          </a:p>
          <a:p>
            <a:pPr>
              <a:buClr>
                <a:schemeClr val="accent1"/>
              </a:buClr>
            </a:pPr>
            <a:r>
              <a:rPr lang="zh-TW" altLang="en-US" sz="2000" dirty="0" smtClean="0">
                <a:solidFill>
                  <a:schemeClr val="accent1"/>
                </a:solidFill>
                <a:latin typeface="SimHei" panose="02010609060101010101" pitchFamily="49" charset="-122"/>
                <a:ea typeface="SimHei" panose="02010609060101010101" pitchFamily="49" charset="-122"/>
              </a:rPr>
              <a:t>在所屬產業達到最高市佔率</a:t>
            </a:r>
            <a:endParaRPr lang="en-US" sz="2000" dirty="0" smtClean="0">
              <a:solidFill>
                <a:schemeClr val="accent1"/>
              </a:solidFill>
              <a:latin typeface="SimHei" panose="02010609060101010101" pitchFamily="49" charset="-122"/>
              <a:ea typeface="SimHei" panose="02010609060101010101" pitchFamily="49" charset="-122"/>
            </a:endParaRPr>
          </a:p>
          <a:p>
            <a:pPr>
              <a:buClr>
                <a:schemeClr val="accent1"/>
              </a:buClr>
            </a:pPr>
            <a:r>
              <a:rPr lang="zh-TW" altLang="en-US" sz="2000" dirty="0" smtClean="0">
                <a:solidFill>
                  <a:schemeClr val="accent1"/>
                </a:solidFill>
                <a:latin typeface="SimHei" panose="02010609060101010101" pitchFamily="49" charset="-122"/>
                <a:ea typeface="SimHei" panose="02010609060101010101" pitchFamily="49" charset="-122"/>
              </a:rPr>
              <a:t>以穩健成長及具競爭力的營收吸引世界級人才</a:t>
            </a:r>
            <a:endParaRPr lang="en-US" sz="2000" dirty="0" smtClean="0">
              <a:solidFill>
                <a:schemeClr val="accent1"/>
              </a:solidFill>
            </a:endParaRPr>
          </a:p>
          <a:p>
            <a:pPr>
              <a:buClr>
                <a:schemeClr val="accent1"/>
              </a:buClr>
            </a:pPr>
            <a:r>
              <a:rPr lang="zh-TW" altLang="en-US" sz="2000" dirty="0" smtClean="0">
                <a:solidFill>
                  <a:schemeClr val="accent1"/>
                </a:solidFill>
                <a:latin typeface="SimHei" panose="02010609060101010101" pitchFamily="49" charset="-122"/>
                <a:ea typeface="SimHei" panose="02010609060101010101" pitchFamily="49" charset="-122"/>
              </a:rPr>
              <a:t>與利害關係人建立正面良好的關係</a:t>
            </a:r>
            <a:endParaRPr lang="en-US" sz="2000" dirty="0">
              <a:solidFill>
                <a:schemeClr val="accent1"/>
              </a:solidFill>
              <a:latin typeface="SimHei" panose="02010609060101010101" pitchFamily="49" charset="-122"/>
              <a:ea typeface="SimHei" panose="02010609060101010101" pitchFamily="49" charset="-122"/>
            </a:endParaRPr>
          </a:p>
        </p:txBody>
      </p:sp>
      <p:sp>
        <p:nvSpPr>
          <p:cNvPr id="9" name="Rectangle 8"/>
          <p:cNvSpPr/>
          <p:nvPr/>
        </p:nvSpPr>
        <p:spPr>
          <a:xfrm>
            <a:off x="4982111" y="561280"/>
            <a:ext cx="3681355" cy="1323439"/>
          </a:xfrm>
          <a:prstGeom prst="rect">
            <a:avLst/>
          </a:prstGeom>
        </p:spPr>
        <p:txBody>
          <a:bodyPr wrap="square">
            <a:spAutoFit/>
          </a:bodyPr>
          <a:lstStyle/>
          <a:p>
            <a:r>
              <a:rPr lang="en-GB" sz="2400" b="1" dirty="0" smtClean="0">
                <a:solidFill>
                  <a:schemeClr val="accent1"/>
                </a:solidFill>
                <a:latin typeface="Arial" pitchFamily="34" charset="0"/>
                <a:cs typeface="Arial" pitchFamily="34" charset="0"/>
              </a:rPr>
              <a:t>2020</a:t>
            </a:r>
            <a:r>
              <a:rPr lang="zh-TW" altLang="en-US" sz="2400" b="1" dirty="0" smtClean="0">
                <a:solidFill>
                  <a:schemeClr val="accent1"/>
                </a:solidFill>
                <a:latin typeface="Arial" pitchFamily="34" charset="0"/>
                <a:cs typeface="Arial" pitchFamily="34" charset="0"/>
              </a:rPr>
              <a:t> </a:t>
            </a:r>
            <a:r>
              <a:rPr lang="zh-TW" altLang="en-US" sz="2400" b="1" dirty="0" smtClean="0">
                <a:solidFill>
                  <a:schemeClr val="accent1"/>
                </a:solidFill>
                <a:latin typeface="SimHei" panose="02010609060101010101" pitchFamily="49" charset="-122"/>
                <a:ea typeface="SimHei" panose="02010609060101010101" pitchFamily="49" charset="-122"/>
                <a:cs typeface="Arial" pitchFamily="34" charset="0"/>
              </a:rPr>
              <a:t>年我們將成為擁有</a:t>
            </a:r>
            <a:r>
              <a:rPr lang="zh-TW" altLang="en-US" sz="2800" b="1" dirty="0" smtClean="0">
                <a:solidFill>
                  <a:schemeClr val="accent5"/>
                </a:solidFill>
                <a:latin typeface="SimHei" panose="02010609060101010101" pitchFamily="49" charset="-122"/>
                <a:ea typeface="SimHei" panose="02010609060101010101" pitchFamily="49" charset="-122"/>
                <a:cs typeface="Arial" pitchFamily="34" charset="0"/>
              </a:rPr>
              <a:t>美金五百億營業額的專業服務機構</a:t>
            </a:r>
            <a:endParaRPr lang="en-GB" sz="2400" dirty="0">
              <a:solidFill>
                <a:schemeClr val="accent1"/>
              </a:solidFill>
              <a:latin typeface="SimHei" panose="02010609060101010101" pitchFamily="49" charset="-122"/>
              <a:ea typeface="SimHei" panose="02010609060101010101" pitchFamily="49" charset="-122"/>
              <a:cs typeface="Arial" pitchFamily="34" charset="0"/>
            </a:endParaRPr>
          </a:p>
        </p:txBody>
      </p:sp>
    </p:spTree>
    <p:extLst>
      <p:ext uri="{BB962C8B-B14F-4D97-AF65-F5344CB8AC3E}">
        <p14:creationId xmlns:p14="http://schemas.microsoft.com/office/powerpoint/2010/main" val="3132739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704" t="1642" r="25616" b="15109"/>
          <a:stretch/>
        </p:blipFill>
        <p:spPr>
          <a:xfrm>
            <a:off x="499541" y="22"/>
            <a:ext cx="8644459" cy="6857978"/>
          </a:xfrm>
          <a:prstGeom prst="rect">
            <a:avLst/>
          </a:prstGeom>
        </p:spPr>
      </p:pic>
      <p:sp>
        <p:nvSpPr>
          <p:cNvPr id="9" name="Freeform 8"/>
          <p:cNvSpPr>
            <a:spLocks/>
          </p:cNvSpPr>
          <p:nvPr/>
        </p:nvSpPr>
        <p:spPr bwMode="gray">
          <a:xfrm rot="16200000">
            <a:off x="-1233177" y="1233573"/>
            <a:ext cx="6858000" cy="4390854"/>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baseline="0">
              <a:latin typeface="Arial" pitchFamily="34" charset="0"/>
              <a:ea typeface="黑体" pitchFamily="2" charset="-122"/>
            </a:endParaRPr>
          </a:p>
        </p:txBody>
      </p:sp>
      <p:sp>
        <p:nvSpPr>
          <p:cNvPr id="5" name="Rectangle 4"/>
          <p:cNvSpPr/>
          <p:nvPr/>
        </p:nvSpPr>
        <p:spPr>
          <a:xfrm>
            <a:off x="-54162" y="930976"/>
            <a:ext cx="3676135" cy="5332229"/>
          </a:xfrm>
          <a:prstGeom prst="rect">
            <a:avLst/>
          </a:prstGeom>
        </p:spPr>
        <p:txBody>
          <a:bodyPr wrap="square" lIns="274320" tIns="457200">
            <a:spAutoFit/>
          </a:bodyPr>
          <a:lstStyle/>
          <a:p>
            <a:pPr>
              <a:spcBef>
                <a:spcPts val="1200"/>
              </a:spcBef>
              <a:defRPr/>
            </a:pPr>
            <a:r>
              <a:rPr lang="en-US" sz="2000" b="1" dirty="0" smtClean="0">
                <a:solidFill>
                  <a:schemeClr val="tx2"/>
                </a:solidFill>
                <a:latin typeface="Arial" panose="020B0604020202020204" pitchFamily="34" charset="0"/>
                <a:cs typeface="Arial" panose="020B0604020202020204" pitchFamily="34" charset="0"/>
              </a:rPr>
              <a:t>Our purpose is building a better working world.</a:t>
            </a:r>
          </a:p>
          <a:p>
            <a:pPr>
              <a:lnSpc>
                <a:spcPts val="3100"/>
              </a:lnSpc>
              <a:spcBef>
                <a:spcPts val="1200"/>
              </a:spcBef>
              <a:defRPr/>
            </a:pPr>
            <a:r>
              <a:rPr lang="zh-TW" altLang="en-US" sz="2800" b="1" dirty="0">
                <a:solidFill>
                  <a:schemeClr val="tx2"/>
                </a:solidFill>
                <a:latin typeface="SimHei" panose="02010609060101010101" pitchFamily="49" charset="-122"/>
                <a:ea typeface="SimHei" panose="02010609060101010101" pitchFamily="49" charset="-122"/>
              </a:rPr>
              <a:t>安永致力於</a:t>
            </a:r>
            <a:r>
              <a:rPr lang="zh-TW" altLang="en-US" sz="2800" b="1" dirty="0" smtClean="0">
                <a:solidFill>
                  <a:schemeClr val="tx2"/>
                </a:solidFill>
                <a:latin typeface="SimHei" panose="02010609060101010101" pitchFamily="49" charset="-122"/>
                <a:ea typeface="SimHei" panose="02010609060101010101" pitchFamily="49" charset="-122"/>
              </a:rPr>
              <a:t>建設</a:t>
            </a:r>
            <a:r>
              <a:rPr lang="zh-TW" altLang="en-US" sz="2800" b="1" dirty="0">
                <a:solidFill>
                  <a:schemeClr val="tx2"/>
                </a:solidFill>
                <a:latin typeface="SimHei" panose="02010609060101010101" pitchFamily="49" charset="-122"/>
                <a:ea typeface="SimHei" panose="02010609060101010101" pitchFamily="49" charset="-122"/>
              </a:rPr>
              <a:t>更</a:t>
            </a:r>
            <a:r>
              <a:rPr lang="zh-TW" altLang="en-US" sz="2800" b="1" dirty="0" smtClean="0">
                <a:solidFill>
                  <a:schemeClr val="tx2"/>
                </a:solidFill>
                <a:latin typeface="SimHei" panose="02010609060101010101" pitchFamily="49" charset="-122"/>
                <a:ea typeface="SimHei" panose="02010609060101010101" pitchFamily="49" charset="-122"/>
              </a:rPr>
              <a:t>美好的商業世界。</a:t>
            </a:r>
            <a:endParaRPr lang="en-US" sz="2800" b="1" dirty="0" smtClean="0">
              <a:solidFill>
                <a:schemeClr val="tx2"/>
              </a:solidFill>
              <a:latin typeface="SimHei" panose="02010609060101010101" pitchFamily="49" charset="-122"/>
              <a:ea typeface="SimHei" panose="02010609060101010101" pitchFamily="49" charset="-122"/>
            </a:endParaRPr>
          </a:p>
          <a:p>
            <a:pPr>
              <a:lnSpc>
                <a:spcPts val="3100"/>
              </a:lnSpc>
              <a:spcBef>
                <a:spcPts val="1200"/>
              </a:spcBef>
              <a:defRPr/>
            </a:pPr>
            <a:endParaRPr lang="en-US" sz="3000" b="1" dirty="0">
              <a:solidFill>
                <a:schemeClr val="accent1"/>
              </a:solidFill>
            </a:endParaRPr>
          </a:p>
          <a:p>
            <a:pPr>
              <a:spcBef>
                <a:spcPts val="1200"/>
              </a:spcBef>
              <a:defRPr/>
            </a:pPr>
            <a:r>
              <a:rPr lang="en-US" sz="2000" b="1" dirty="0" smtClean="0">
                <a:solidFill>
                  <a:schemeClr val="tx2"/>
                </a:solidFill>
                <a:latin typeface="Arial" panose="020B0604020202020204" pitchFamily="34" charset="0"/>
                <a:cs typeface="Arial" panose="020B0604020202020204" pitchFamily="34" charset="0"/>
              </a:rPr>
              <a:t>When business works better, the world works better.</a:t>
            </a:r>
          </a:p>
          <a:p>
            <a:pPr>
              <a:spcBef>
                <a:spcPts val="1200"/>
              </a:spcBef>
              <a:defRPr/>
            </a:pPr>
            <a:r>
              <a:rPr lang="zh-TW" altLang="en-US" sz="2800" b="1" dirty="0" smtClean="0">
                <a:solidFill>
                  <a:schemeClr val="tx2"/>
                </a:solidFill>
                <a:latin typeface="SimHei" panose="02010609060101010101" pitchFamily="49" charset="-122"/>
                <a:ea typeface="SimHei" panose="02010609060101010101" pitchFamily="49" charset="-122"/>
              </a:rPr>
              <a:t>當企業運作得更好，</a:t>
            </a:r>
            <a:endParaRPr lang="en-US" altLang="zh-TW" sz="2800" b="1" dirty="0" smtClean="0">
              <a:solidFill>
                <a:schemeClr val="tx2"/>
              </a:solidFill>
              <a:latin typeface="SimHei" panose="02010609060101010101" pitchFamily="49" charset="-122"/>
              <a:ea typeface="SimHei" panose="02010609060101010101" pitchFamily="49" charset="-122"/>
            </a:endParaRPr>
          </a:p>
          <a:p>
            <a:pPr>
              <a:spcBef>
                <a:spcPts val="1200"/>
              </a:spcBef>
              <a:defRPr/>
            </a:pPr>
            <a:r>
              <a:rPr lang="zh-TW" altLang="en-US" sz="2800" b="1" dirty="0" smtClean="0">
                <a:solidFill>
                  <a:schemeClr val="tx2"/>
                </a:solidFill>
                <a:latin typeface="SimHei" panose="02010609060101010101" pitchFamily="49" charset="-122"/>
                <a:ea typeface="SimHei" panose="02010609060101010101" pitchFamily="49" charset="-122"/>
              </a:rPr>
              <a:t>世界也運轉得更美好。</a:t>
            </a:r>
            <a:endParaRPr lang="en-US" sz="2800" b="1" dirty="0">
              <a:solidFill>
                <a:schemeClr val="tx2"/>
              </a:solidFill>
              <a:latin typeface="SimHei" panose="02010609060101010101" pitchFamily="49" charset="-122"/>
              <a:ea typeface="SimHei" panose="02010609060101010101" pitchFamily="49" charset="-122"/>
            </a:endParaRPr>
          </a:p>
          <a:p>
            <a:pPr>
              <a:spcBef>
                <a:spcPts val="1200"/>
              </a:spcBef>
              <a:defRPr/>
            </a:pPr>
            <a:endParaRPr lang="en-US" sz="20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71845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45"/>
          <p:cNvGrpSpPr>
            <a:grpSpLocks/>
          </p:cNvGrpSpPr>
          <p:nvPr/>
        </p:nvGrpSpPr>
        <p:grpSpPr bwMode="auto">
          <a:xfrm>
            <a:off x="52388" y="1401763"/>
            <a:ext cx="8907462" cy="4084637"/>
            <a:chOff x="293" y="981"/>
            <a:chExt cx="5033" cy="2308"/>
          </a:xfrm>
        </p:grpSpPr>
        <p:sp>
          <p:nvSpPr>
            <p:cNvPr id="725" name="Line 745"/>
            <p:cNvSpPr>
              <a:spLocks noChangeShapeType="1"/>
            </p:cNvSpPr>
            <p:nvPr/>
          </p:nvSpPr>
          <p:spPr bwMode="auto">
            <a:xfrm flipH="1">
              <a:off x="1426" y="2002"/>
              <a:ext cx="8" cy="6"/>
            </a:xfrm>
            <a:prstGeom prst="line">
              <a:avLst/>
            </a:prstGeom>
            <a:no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26" name="Freeform 746"/>
            <p:cNvSpPr>
              <a:spLocks/>
            </p:cNvSpPr>
            <p:nvPr/>
          </p:nvSpPr>
          <p:spPr bwMode="auto">
            <a:xfrm>
              <a:off x="1443" y="2003"/>
              <a:ext cx="8" cy="4"/>
            </a:xfrm>
            <a:custGeom>
              <a:avLst/>
              <a:gdLst/>
              <a:ahLst/>
              <a:cxnLst>
                <a:cxn ang="0">
                  <a:pos x="0" y="0"/>
                </a:cxn>
                <a:cxn ang="0">
                  <a:pos x="8" y="2"/>
                </a:cxn>
                <a:cxn ang="0">
                  <a:pos x="0" y="0"/>
                </a:cxn>
              </a:cxnLst>
              <a:rect l="0" t="0" r="r" b="b"/>
              <a:pathLst>
                <a:path w="8" h="2">
                  <a:moveTo>
                    <a:pt x="0" y="0"/>
                  </a:moveTo>
                  <a:lnTo>
                    <a:pt x="8" y="2"/>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27" name="Line 747"/>
            <p:cNvSpPr>
              <a:spLocks noChangeShapeType="1"/>
            </p:cNvSpPr>
            <p:nvPr/>
          </p:nvSpPr>
          <p:spPr bwMode="auto">
            <a:xfrm>
              <a:off x="1443" y="2003"/>
              <a:ext cx="8" cy="4"/>
            </a:xfrm>
            <a:prstGeom prst="line">
              <a:avLst/>
            </a:prstGeom>
            <a:no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28" name="Freeform 748"/>
            <p:cNvSpPr>
              <a:spLocks/>
            </p:cNvSpPr>
            <p:nvPr/>
          </p:nvSpPr>
          <p:spPr bwMode="auto">
            <a:xfrm>
              <a:off x="1453" y="2012"/>
              <a:ext cx="7" cy="6"/>
            </a:xfrm>
            <a:custGeom>
              <a:avLst/>
              <a:gdLst/>
              <a:ahLst/>
              <a:cxnLst>
                <a:cxn ang="0">
                  <a:pos x="0" y="6"/>
                </a:cxn>
                <a:cxn ang="0">
                  <a:pos x="7" y="0"/>
                </a:cxn>
                <a:cxn ang="0">
                  <a:pos x="0" y="6"/>
                </a:cxn>
              </a:cxnLst>
              <a:rect l="0" t="0" r="r" b="b"/>
              <a:pathLst>
                <a:path w="7" h="6">
                  <a:moveTo>
                    <a:pt x="0" y="6"/>
                  </a:moveTo>
                  <a:lnTo>
                    <a:pt x="7" y="0"/>
                  </a:lnTo>
                  <a:lnTo>
                    <a:pt x="0" y="6"/>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29" name="Line 749"/>
            <p:cNvSpPr>
              <a:spLocks noChangeShapeType="1"/>
            </p:cNvSpPr>
            <p:nvPr/>
          </p:nvSpPr>
          <p:spPr bwMode="auto">
            <a:xfrm flipV="1">
              <a:off x="1453" y="2012"/>
              <a:ext cx="7" cy="6"/>
            </a:xfrm>
            <a:prstGeom prst="line">
              <a:avLst/>
            </a:prstGeom>
            <a:no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30" name="Freeform 750"/>
            <p:cNvSpPr>
              <a:spLocks/>
            </p:cNvSpPr>
            <p:nvPr/>
          </p:nvSpPr>
          <p:spPr bwMode="auto">
            <a:xfrm>
              <a:off x="1460" y="2012"/>
              <a:ext cx="10" cy="6"/>
            </a:xfrm>
            <a:custGeom>
              <a:avLst/>
              <a:gdLst/>
              <a:ahLst/>
              <a:cxnLst>
                <a:cxn ang="0">
                  <a:pos x="0" y="0"/>
                </a:cxn>
                <a:cxn ang="0">
                  <a:pos x="10" y="6"/>
                </a:cxn>
                <a:cxn ang="0">
                  <a:pos x="0" y="0"/>
                </a:cxn>
              </a:cxnLst>
              <a:rect l="0" t="0" r="r" b="b"/>
              <a:pathLst>
                <a:path w="10" h="6">
                  <a:moveTo>
                    <a:pt x="0" y="0"/>
                  </a:moveTo>
                  <a:lnTo>
                    <a:pt x="10" y="6"/>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31" name="Line 751"/>
            <p:cNvSpPr>
              <a:spLocks noChangeShapeType="1"/>
            </p:cNvSpPr>
            <p:nvPr/>
          </p:nvSpPr>
          <p:spPr bwMode="auto">
            <a:xfrm>
              <a:off x="1460" y="2012"/>
              <a:ext cx="10" cy="6"/>
            </a:xfrm>
            <a:prstGeom prst="line">
              <a:avLst/>
            </a:prstGeom>
            <a:no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32" name="Freeform 752"/>
            <p:cNvSpPr>
              <a:spLocks/>
            </p:cNvSpPr>
            <p:nvPr/>
          </p:nvSpPr>
          <p:spPr bwMode="auto">
            <a:xfrm>
              <a:off x="1473" y="202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33" name="Freeform 753"/>
            <p:cNvSpPr>
              <a:spLocks/>
            </p:cNvSpPr>
            <p:nvPr/>
          </p:nvSpPr>
          <p:spPr bwMode="auto">
            <a:xfrm>
              <a:off x="1610" y="182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34" name="Freeform 754"/>
            <p:cNvSpPr>
              <a:spLocks/>
            </p:cNvSpPr>
            <p:nvPr/>
          </p:nvSpPr>
          <p:spPr bwMode="auto">
            <a:xfrm>
              <a:off x="1312" y="1963"/>
              <a:ext cx="8" cy="2"/>
            </a:xfrm>
            <a:custGeom>
              <a:avLst/>
              <a:gdLst/>
              <a:ahLst/>
              <a:cxnLst>
                <a:cxn ang="0">
                  <a:pos x="0" y="2"/>
                </a:cxn>
                <a:cxn ang="0">
                  <a:pos x="8" y="0"/>
                </a:cxn>
                <a:cxn ang="0">
                  <a:pos x="0" y="2"/>
                </a:cxn>
              </a:cxnLst>
              <a:rect l="0" t="0" r="r" b="b"/>
              <a:pathLst>
                <a:path w="8" h="2">
                  <a:moveTo>
                    <a:pt x="0" y="2"/>
                  </a:moveTo>
                  <a:lnTo>
                    <a:pt x="8" y="0"/>
                  </a:lnTo>
                  <a:lnTo>
                    <a:pt x="0" y="2"/>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35" name="Line 755"/>
            <p:cNvSpPr>
              <a:spLocks noChangeShapeType="1"/>
            </p:cNvSpPr>
            <p:nvPr/>
          </p:nvSpPr>
          <p:spPr bwMode="auto">
            <a:xfrm flipV="1">
              <a:off x="1312" y="1963"/>
              <a:ext cx="8" cy="2"/>
            </a:xfrm>
            <a:prstGeom prst="line">
              <a:avLst/>
            </a:prstGeom>
            <a:no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36" name="Freeform 756"/>
            <p:cNvSpPr>
              <a:spLocks/>
            </p:cNvSpPr>
            <p:nvPr/>
          </p:nvSpPr>
          <p:spPr bwMode="auto">
            <a:xfrm>
              <a:off x="1513" y="1659"/>
              <a:ext cx="31" cy="10"/>
            </a:xfrm>
            <a:custGeom>
              <a:avLst/>
              <a:gdLst/>
              <a:ahLst/>
              <a:cxnLst>
                <a:cxn ang="0">
                  <a:pos x="0" y="10"/>
                </a:cxn>
                <a:cxn ang="0">
                  <a:pos x="31" y="2"/>
                </a:cxn>
                <a:cxn ang="0">
                  <a:pos x="28" y="0"/>
                </a:cxn>
                <a:cxn ang="0">
                  <a:pos x="0" y="10"/>
                </a:cxn>
                <a:cxn ang="0">
                  <a:pos x="0" y="10"/>
                </a:cxn>
              </a:cxnLst>
              <a:rect l="0" t="0" r="r" b="b"/>
              <a:pathLst>
                <a:path w="31" h="10">
                  <a:moveTo>
                    <a:pt x="0" y="10"/>
                  </a:moveTo>
                  <a:lnTo>
                    <a:pt x="31" y="2"/>
                  </a:lnTo>
                  <a:lnTo>
                    <a:pt x="28" y="0"/>
                  </a:lnTo>
                  <a:lnTo>
                    <a:pt x="0" y="10"/>
                  </a:lnTo>
                  <a:lnTo>
                    <a:pt x="0" y="1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37" name="Freeform 757"/>
            <p:cNvSpPr>
              <a:spLocks/>
            </p:cNvSpPr>
            <p:nvPr/>
          </p:nvSpPr>
          <p:spPr bwMode="auto">
            <a:xfrm>
              <a:off x="1717" y="1502"/>
              <a:ext cx="30" cy="13"/>
            </a:xfrm>
            <a:custGeom>
              <a:avLst/>
              <a:gdLst/>
              <a:ahLst/>
              <a:cxnLst>
                <a:cxn ang="0">
                  <a:pos x="0" y="0"/>
                </a:cxn>
                <a:cxn ang="0">
                  <a:pos x="17" y="13"/>
                </a:cxn>
                <a:cxn ang="0">
                  <a:pos x="34" y="13"/>
                </a:cxn>
                <a:cxn ang="0">
                  <a:pos x="19" y="2"/>
                </a:cxn>
                <a:cxn ang="0">
                  <a:pos x="0" y="0"/>
                </a:cxn>
                <a:cxn ang="0">
                  <a:pos x="0" y="0"/>
                </a:cxn>
              </a:cxnLst>
              <a:rect l="0" t="0" r="r" b="b"/>
              <a:pathLst>
                <a:path w="34" h="13">
                  <a:moveTo>
                    <a:pt x="0" y="0"/>
                  </a:moveTo>
                  <a:lnTo>
                    <a:pt x="17" y="13"/>
                  </a:lnTo>
                  <a:lnTo>
                    <a:pt x="34" y="13"/>
                  </a:lnTo>
                  <a:lnTo>
                    <a:pt x="19" y="2"/>
                  </a:ln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38" name="Freeform 758"/>
            <p:cNvSpPr>
              <a:spLocks/>
            </p:cNvSpPr>
            <p:nvPr/>
          </p:nvSpPr>
          <p:spPr bwMode="auto">
            <a:xfrm>
              <a:off x="1698" y="1554"/>
              <a:ext cx="30" cy="19"/>
            </a:xfrm>
            <a:custGeom>
              <a:avLst/>
              <a:gdLst/>
              <a:ahLst/>
              <a:cxnLst>
                <a:cxn ang="0">
                  <a:pos x="0" y="6"/>
                </a:cxn>
                <a:cxn ang="0">
                  <a:pos x="19" y="19"/>
                </a:cxn>
                <a:cxn ang="0">
                  <a:pos x="30" y="8"/>
                </a:cxn>
                <a:cxn ang="0">
                  <a:pos x="11" y="10"/>
                </a:cxn>
                <a:cxn ang="0">
                  <a:pos x="4" y="6"/>
                </a:cxn>
                <a:cxn ang="0">
                  <a:pos x="4" y="0"/>
                </a:cxn>
                <a:cxn ang="0">
                  <a:pos x="0" y="6"/>
                </a:cxn>
                <a:cxn ang="0">
                  <a:pos x="0" y="6"/>
                </a:cxn>
              </a:cxnLst>
              <a:rect l="0" t="0" r="r" b="b"/>
              <a:pathLst>
                <a:path w="30" h="19">
                  <a:moveTo>
                    <a:pt x="0" y="6"/>
                  </a:moveTo>
                  <a:lnTo>
                    <a:pt x="19" y="19"/>
                  </a:lnTo>
                  <a:lnTo>
                    <a:pt x="30" y="8"/>
                  </a:lnTo>
                  <a:lnTo>
                    <a:pt x="11" y="10"/>
                  </a:lnTo>
                  <a:lnTo>
                    <a:pt x="4" y="6"/>
                  </a:lnTo>
                  <a:lnTo>
                    <a:pt x="4" y="0"/>
                  </a:lnTo>
                  <a:lnTo>
                    <a:pt x="0" y="6"/>
                  </a:lnTo>
                  <a:lnTo>
                    <a:pt x="0" y="6"/>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39" name="Freeform 759"/>
            <p:cNvSpPr>
              <a:spLocks/>
            </p:cNvSpPr>
            <p:nvPr/>
          </p:nvSpPr>
          <p:spPr bwMode="auto">
            <a:xfrm>
              <a:off x="1578" y="1279"/>
              <a:ext cx="30" cy="11"/>
            </a:xfrm>
            <a:custGeom>
              <a:avLst/>
              <a:gdLst/>
              <a:ahLst/>
              <a:cxnLst>
                <a:cxn ang="0">
                  <a:pos x="0" y="11"/>
                </a:cxn>
                <a:cxn ang="0">
                  <a:pos x="30" y="0"/>
                </a:cxn>
                <a:cxn ang="0">
                  <a:pos x="10" y="2"/>
                </a:cxn>
                <a:cxn ang="0">
                  <a:pos x="0" y="11"/>
                </a:cxn>
                <a:cxn ang="0">
                  <a:pos x="0" y="11"/>
                </a:cxn>
              </a:cxnLst>
              <a:rect l="0" t="0" r="r" b="b"/>
              <a:pathLst>
                <a:path w="30" h="11">
                  <a:moveTo>
                    <a:pt x="0" y="11"/>
                  </a:moveTo>
                  <a:lnTo>
                    <a:pt x="30" y="0"/>
                  </a:lnTo>
                  <a:lnTo>
                    <a:pt x="10" y="2"/>
                  </a:lnTo>
                  <a:lnTo>
                    <a:pt x="0" y="11"/>
                  </a:lnTo>
                  <a:lnTo>
                    <a:pt x="0" y="11"/>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40" name="Freeform 760"/>
            <p:cNvSpPr>
              <a:spLocks/>
            </p:cNvSpPr>
            <p:nvPr/>
          </p:nvSpPr>
          <p:spPr bwMode="auto">
            <a:xfrm>
              <a:off x="1618" y="1286"/>
              <a:ext cx="18" cy="14"/>
            </a:xfrm>
            <a:custGeom>
              <a:avLst/>
              <a:gdLst/>
              <a:ahLst/>
              <a:cxnLst>
                <a:cxn ang="0">
                  <a:pos x="9" y="0"/>
                </a:cxn>
                <a:cxn ang="0">
                  <a:pos x="0" y="10"/>
                </a:cxn>
                <a:cxn ang="0">
                  <a:pos x="3" y="14"/>
                </a:cxn>
                <a:cxn ang="0">
                  <a:pos x="18" y="0"/>
                </a:cxn>
                <a:cxn ang="0">
                  <a:pos x="9" y="0"/>
                </a:cxn>
                <a:cxn ang="0">
                  <a:pos x="9" y="0"/>
                </a:cxn>
              </a:cxnLst>
              <a:rect l="0" t="0" r="r" b="b"/>
              <a:pathLst>
                <a:path w="18" h="14">
                  <a:moveTo>
                    <a:pt x="9" y="0"/>
                  </a:moveTo>
                  <a:lnTo>
                    <a:pt x="0" y="10"/>
                  </a:lnTo>
                  <a:lnTo>
                    <a:pt x="3" y="14"/>
                  </a:lnTo>
                  <a:lnTo>
                    <a:pt x="18" y="0"/>
                  </a:lnTo>
                  <a:lnTo>
                    <a:pt x="9" y="0"/>
                  </a:lnTo>
                  <a:lnTo>
                    <a:pt x="9"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41" name="Freeform 761"/>
            <p:cNvSpPr>
              <a:spLocks/>
            </p:cNvSpPr>
            <p:nvPr/>
          </p:nvSpPr>
          <p:spPr bwMode="auto">
            <a:xfrm>
              <a:off x="1777" y="1470"/>
              <a:ext cx="93" cy="90"/>
            </a:xfrm>
            <a:custGeom>
              <a:avLst/>
              <a:gdLst/>
              <a:ahLst/>
              <a:cxnLst>
                <a:cxn ang="0">
                  <a:pos x="0" y="67"/>
                </a:cxn>
                <a:cxn ang="0">
                  <a:pos x="0" y="73"/>
                </a:cxn>
                <a:cxn ang="0">
                  <a:pos x="52" y="73"/>
                </a:cxn>
                <a:cxn ang="0">
                  <a:pos x="43" y="84"/>
                </a:cxn>
                <a:cxn ang="0">
                  <a:pos x="50" y="86"/>
                </a:cxn>
                <a:cxn ang="0">
                  <a:pos x="60" y="77"/>
                </a:cxn>
                <a:cxn ang="0">
                  <a:pos x="73" y="77"/>
                </a:cxn>
                <a:cxn ang="0">
                  <a:pos x="67" y="86"/>
                </a:cxn>
                <a:cxn ang="0">
                  <a:pos x="75" y="81"/>
                </a:cxn>
                <a:cxn ang="0">
                  <a:pos x="73" y="90"/>
                </a:cxn>
                <a:cxn ang="0">
                  <a:pos x="82" y="90"/>
                </a:cxn>
                <a:cxn ang="0">
                  <a:pos x="92" y="71"/>
                </a:cxn>
                <a:cxn ang="0">
                  <a:pos x="84" y="73"/>
                </a:cxn>
                <a:cxn ang="0">
                  <a:pos x="92" y="64"/>
                </a:cxn>
                <a:cxn ang="0">
                  <a:pos x="78" y="73"/>
                </a:cxn>
                <a:cxn ang="0">
                  <a:pos x="77" y="69"/>
                </a:cxn>
                <a:cxn ang="0">
                  <a:pos x="93" y="54"/>
                </a:cxn>
                <a:cxn ang="0">
                  <a:pos x="82" y="56"/>
                </a:cxn>
                <a:cxn ang="0">
                  <a:pos x="80" y="51"/>
                </a:cxn>
                <a:cxn ang="0">
                  <a:pos x="92" y="43"/>
                </a:cxn>
                <a:cxn ang="0">
                  <a:pos x="65" y="41"/>
                </a:cxn>
                <a:cxn ang="0">
                  <a:pos x="60" y="34"/>
                </a:cxn>
                <a:cxn ang="0">
                  <a:pos x="67" y="30"/>
                </a:cxn>
                <a:cxn ang="0">
                  <a:pos x="60" y="28"/>
                </a:cxn>
                <a:cxn ang="0">
                  <a:pos x="47" y="34"/>
                </a:cxn>
                <a:cxn ang="0">
                  <a:pos x="78" y="0"/>
                </a:cxn>
                <a:cxn ang="0">
                  <a:pos x="60" y="6"/>
                </a:cxn>
                <a:cxn ang="0">
                  <a:pos x="11" y="54"/>
                </a:cxn>
                <a:cxn ang="0">
                  <a:pos x="15" y="56"/>
                </a:cxn>
                <a:cxn ang="0">
                  <a:pos x="0" y="67"/>
                </a:cxn>
                <a:cxn ang="0">
                  <a:pos x="0" y="67"/>
                </a:cxn>
              </a:cxnLst>
              <a:rect l="0" t="0" r="r" b="b"/>
              <a:pathLst>
                <a:path w="93" h="90">
                  <a:moveTo>
                    <a:pt x="0" y="67"/>
                  </a:moveTo>
                  <a:lnTo>
                    <a:pt x="0" y="73"/>
                  </a:lnTo>
                  <a:lnTo>
                    <a:pt x="52" y="73"/>
                  </a:lnTo>
                  <a:lnTo>
                    <a:pt x="43" y="84"/>
                  </a:lnTo>
                  <a:lnTo>
                    <a:pt x="50" y="86"/>
                  </a:lnTo>
                  <a:lnTo>
                    <a:pt x="60" y="77"/>
                  </a:lnTo>
                  <a:lnTo>
                    <a:pt x="73" y="77"/>
                  </a:lnTo>
                  <a:lnTo>
                    <a:pt x="67" y="86"/>
                  </a:lnTo>
                  <a:lnTo>
                    <a:pt x="75" y="81"/>
                  </a:lnTo>
                  <a:lnTo>
                    <a:pt x="73" y="90"/>
                  </a:lnTo>
                  <a:lnTo>
                    <a:pt x="82" y="90"/>
                  </a:lnTo>
                  <a:lnTo>
                    <a:pt x="92" y="71"/>
                  </a:lnTo>
                  <a:lnTo>
                    <a:pt x="84" y="73"/>
                  </a:lnTo>
                  <a:lnTo>
                    <a:pt x="92" y="64"/>
                  </a:lnTo>
                  <a:lnTo>
                    <a:pt x="78" y="73"/>
                  </a:lnTo>
                  <a:lnTo>
                    <a:pt x="77" y="69"/>
                  </a:lnTo>
                  <a:lnTo>
                    <a:pt x="93" y="54"/>
                  </a:lnTo>
                  <a:lnTo>
                    <a:pt x="82" y="56"/>
                  </a:lnTo>
                  <a:lnTo>
                    <a:pt x="80" y="51"/>
                  </a:lnTo>
                  <a:lnTo>
                    <a:pt x="92" y="43"/>
                  </a:lnTo>
                  <a:lnTo>
                    <a:pt x="65" y="41"/>
                  </a:lnTo>
                  <a:lnTo>
                    <a:pt x="60" y="34"/>
                  </a:lnTo>
                  <a:lnTo>
                    <a:pt x="67" y="30"/>
                  </a:lnTo>
                  <a:lnTo>
                    <a:pt x="60" y="28"/>
                  </a:lnTo>
                  <a:lnTo>
                    <a:pt x="47" y="34"/>
                  </a:lnTo>
                  <a:lnTo>
                    <a:pt x="78" y="0"/>
                  </a:lnTo>
                  <a:lnTo>
                    <a:pt x="60" y="6"/>
                  </a:lnTo>
                  <a:lnTo>
                    <a:pt x="11" y="54"/>
                  </a:lnTo>
                  <a:lnTo>
                    <a:pt x="15" y="56"/>
                  </a:lnTo>
                  <a:lnTo>
                    <a:pt x="0" y="67"/>
                  </a:lnTo>
                  <a:lnTo>
                    <a:pt x="0" y="67"/>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42" name="Freeform 762"/>
            <p:cNvSpPr>
              <a:spLocks/>
            </p:cNvSpPr>
            <p:nvPr/>
          </p:nvSpPr>
          <p:spPr bwMode="auto">
            <a:xfrm>
              <a:off x="1554" y="1225"/>
              <a:ext cx="88" cy="46"/>
            </a:xfrm>
            <a:custGeom>
              <a:avLst/>
              <a:gdLst/>
              <a:ahLst/>
              <a:cxnLst>
                <a:cxn ang="0">
                  <a:pos x="0" y="39"/>
                </a:cxn>
                <a:cxn ang="0">
                  <a:pos x="15" y="39"/>
                </a:cxn>
                <a:cxn ang="0">
                  <a:pos x="11" y="46"/>
                </a:cxn>
                <a:cxn ang="0">
                  <a:pos x="49" y="33"/>
                </a:cxn>
                <a:cxn ang="0">
                  <a:pos x="58" y="33"/>
                </a:cxn>
                <a:cxn ang="0">
                  <a:pos x="71" y="43"/>
                </a:cxn>
                <a:cxn ang="0">
                  <a:pos x="88" y="35"/>
                </a:cxn>
                <a:cxn ang="0">
                  <a:pos x="54" y="7"/>
                </a:cxn>
                <a:cxn ang="0">
                  <a:pos x="56" y="0"/>
                </a:cxn>
                <a:cxn ang="0">
                  <a:pos x="30" y="15"/>
                </a:cxn>
                <a:cxn ang="0">
                  <a:pos x="17" y="31"/>
                </a:cxn>
                <a:cxn ang="0">
                  <a:pos x="0" y="39"/>
                </a:cxn>
                <a:cxn ang="0">
                  <a:pos x="0" y="39"/>
                </a:cxn>
              </a:cxnLst>
              <a:rect l="0" t="0" r="r" b="b"/>
              <a:pathLst>
                <a:path w="88" h="46">
                  <a:moveTo>
                    <a:pt x="0" y="39"/>
                  </a:moveTo>
                  <a:lnTo>
                    <a:pt x="15" y="39"/>
                  </a:lnTo>
                  <a:lnTo>
                    <a:pt x="11" y="46"/>
                  </a:lnTo>
                  <a:lnTo>
                    <a:pt x="49" y="33"/>
                  </a:lnTo>
                  <a:lnTo>
                    <a:pt x="58" y="33"/>
                  </a:lnTo>
                  <a:lnTo>
                    <a:pt x="71" y="43"/>
                  </a:lnTo>
                  <a:lnTo>
                    <a:pt x="88" y="35"/>
                  </a:lnTo>
                  <a:lnTo>
                    <a:pt x="54" y="7"/>
                  </a:lnTo>
                  <a:lnTo>
                    <a:pt x="56" y="0"/>
                  </a:lnTo>
                  <a:lnTo>
                    <a:pt x="30" y="15"/>
                  </a:lnTo>
                  <a:lnTo>
                    <a:pt x="17" y="31"/>
                  </a:lnTo>
                  <a:lnTo>
                    <a:pt x="0" y="39"/>
                  </a:lnTo>
                  <a:lnTo>
                    <a:pt x="0" y="39"/>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43" name="Freeform 763"/>
            <p:cNvSpPr>
              <a:spLocks/>
            </p:cNvSpPr>
            <p:nvPr/>
          </p:nvSpPr>
          <p:spPr bwMode="auto">
            <a:xfrm>
              <a:off x="1722" y="1191"/>
              <a:ext cx="34" cy="17"/>
            </a:xfrm>
            <a:custGeom>
              <a:avLst/>
              <a:gdLst/>
              <a:ahLst/>
              <a:cxnLst>
                <a:cxn ang="0">
                  <a:pos x="2" y="9"/>
                </a:cxn>
                <a:cxn ang="0">
                  <a:pos x="0" y="17"/>
                </a:cxn>
                <a:cxn ang="0">
                  <a:pos x="15" y="15"/>
                </a:cxn>
                <a:cxn ang="0">
                  <a:pos x="34" y="5"/>
                </a:cxn>
                <a:cxn ang="0">
                  <a:pos x="32" y="0"/>
                </a:cxn>
                <a:cxn ang="0">
                  <a:pos x="17" y="0"/>
                </a:cxn>
                <a:cxn ang="0">
                  <a:pos x="2" y="9"/>
                </a:cxn>
                <a:cxn ang="0">
                  <a:pos x="2" y="9"/>
                </a:cxn>
              </a:cxnLst>
              <a:rect l="0" t="0" r="r" b="b"/>
              <a:pathLst>
                <a:path w="34" h="17">
                  <a:moveTo>
                    <a:pt x="2" y="9"/>
                  </a:moveTo>
                  <a:lnTo>
                    <a:pt x="0" y="17"/>
                  </a:lnTo>
                  <a:lnTo>
                    <a:pt x="15" y="15"/>
                  </a:lnTo>
                  <a:lnTo>
                    <a:pt x="34" y="5"/>
                  </a:lnTo>
                  <a:lnTo>
                    <a:pt x="32" y="0"/>
                  </a:lnTo>
                  <a:lnTo>
                    <a:pt x="17" y="0"/>
                  </a:lnTo>
                  <a:lnTo>
                    <a:pt x="2" y="9"/>
                  </a:lnTo>
                  <a:lnTo>
                    <a:pt x="2" y="9"/>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44" name="Freeform 764"/>
            <p:cNvSpPr>
              <a:spLocks/>
            </p:cNvSpPr>
            <p:nvPr/>
          </p:nvSpPr>
          <p:spPr bwMode="auto">
            <a:xfrm>
              <a:off x="1627" y="1105"/>
              <a:ext cx="277" cy="189"/>
            </a:xfrm>
            <a:custGeom>
              <a:avLst/>
              <a:gdLst/>
              <a:ahLst/>
              <a:cxnLst>
                <a:cxn ang="0">
                  <a:pos x="0" y="32"/>
                </a:cxn>
                <a:cxn ang="0">
                  <a:pos x="11" y="52"/>
                </a:cxn>
                <a:cxn ang="0">
                  <a:pos x="26" y="56"/>
                </a:cxn>
                <a:cxn ang="0">
                  <a:pos x="77" y="58"/>
                </a:cxn>
                <a:cxn ang="0">
                  <a:pos x="88" y="65"/>
                </a:cxn>
                <a:cxn ang="0">
                  <a:pos x="118" y="54"/>
                </a:cxn>
                <a:cxn ang="0">
                  <a:pos x="120" y="61"/>
                </a:cxn>
                <a:cxn ang="0">
                  <a:pos x="133" y="69"/>
                </a:cxn>
                <a:cxn ang="0">
                  <a:pos x="122" y="78"/>
                </a:cxn>
                <a:cxn ang="0">
                  <a:pos x="139" y="73"/>
                </a:cxn>
                <a:cxn ang="0">
                  <a:pos x="142" y="80"/>
                </a:cxn>
                <a:cxn ang="0">
                  <a:pos x="154" y="88"/>
                </a:cxn>
                <a:cxn ang="0">
                  <a:pos x="152" y="101"/>
                </a:cxn>
                <a:cxn ang="0">
                  <a:pos x="110" y="118"/>
                </a:cxn>
                <a:cxn ang="0">
                  <a:pos x="116" y="127"/>
                </a:cxn>
                <a:cxn ang="0">
                  <a:pos x="101" y="131"/>
                </a:cxn>
                <a:cxn ang="0">
                  <a:pos x="67" y="129"/>
                </a:cxn>
                <a:cxn ang="0">
                  <a:pos x="45" y="142"/>
                </a:cxn>
                <a:cxn ang="0">
                  <a:pos x="49" y="150"/>
                </a:cxn>
                <a:cxn ang="0">
                  <a:pos x="79" y="146"/>
                </a:cxn>
                <a:cxn ang="0">
                  <a:pos x="110" y="153"/>
                </a:cxn>
                <a:cxn ang="0">
                  <a:pos x="118" y="159"/>
                </a:cxn>
                <a:cxn ang="0">
                  <a:pos x="112" y="165"/>
                </a:cxn>
                <a:cxn ang="0">
                  <a:pos x="122" y="170"/>
                </a:cxn>
                <a:cxn ang="0">
                  <a:pos x="150" y="185"/>
                </a:cxn>
                <a:cxn ang="0">
                  <a:pos x="172" y="189"/>
                </a:cxn>
                <a:cxn ang="0">
                  <a:pos x="176" y="181"/>
                </a:cxn>
                <a:cxn ang="0">
                  <a:pos x="157" y="163"/>
                </a:cxn>
                <a:cxn ang="0">
                  <a:pos x="155" y="155"/>
                </a:cxn>
                <a:cxn ang="0">
                  <a:pos x="187" y="172"/>
                </a:cxn>
                <a:cxn ang="0">
                  <a:pos x="202" y="172"/>
                </a:cxn>
                <a:cxn ang="0">
                  <a:pos x="212" y="161"/>
                </a:cxn>
                <a:cxn ang="0">
                  <a:pos x="206" y="153"/>
                </a:cxn>
                <a:cxn ang="0">
                  <a:pos x="210" y="146"/>
                </a:cxn>
                <a:cxn ang="0">
                  <a:pos x="195" y="125"/>
                </a:cxn>
                <a:cxn ang="0">
                  <a:pos x="204" y="114"/>
                </a:cxn>
                <a:cxn ang="0">
                  <a:pos x="221" y="123"/>
                </a:cxn>
                <a:cxn ang="0">
                  <a:pos x="221" y="131"/>
                </a:cxn>
                <a:cxn ang="0">
                  <a:pos x="232" y="138"/>
                </a:cxn>
                <a:cxn ang="0">
                  <a:pos x="277" y="110"/>
                </a:cxn>
                <a:cxn ang="0">
                  <a:pos x="245" y="88"/>
                </a:cxn>
                <a:cxn ang="0">
                  <a:pos x="227" y="88"/>
                </a:cxn>
                <a:cxn ang="0">
                  <a:pos x="215" y="80"/>
                </a:cxn>
                <a:cxn ang="0">
                  <a:pos x="221" y="73"/>
                </a:cxn>
                <a:cxn ang="0">
                  <a:pos x="238" y="71"/>
                </a:cxn>
                <a:cxn ang="0">
                  <a:pos x="228" y="65"/>
                </a:cxn>
                <a:cxn ang="0">
                  <a:pos x="238" y="58"/>
                </a:cxn>
                <a:cxn ang="0">
                  <a:pos x="212" y="37"/>
                </a:cxn>
                <a:cxn ang="0">
                  <a:pos x="183" y="32"/>
                </a:cxn>
                <a:cxn ang="0">
                  <a:pos x="189" y="18"/>
                </a:cxn>
                <a:cxn ang="0">
                  <a:pos x="154" y="17"/>
                </a:cxn>
                <a:cxn ang="0">
                  <a:pos x="107" y="26"/>
                </a:cxn>
                <a:cxn ang="0">
                  <a:pos x="127" y="3"/>
                </a:cxn>
                <a:cxn ang="0">
                  <a:pos x="109" y="2"/>
                </a:cxn>
                <a:cxn ang="0">
                  <a:pos x="71" y="13"/>
                </a:cxn>
                <a:cxn ang="0">
                  <a:pos x="52" y="32"/>
                </a:cxn>
                <a:cxn ang="0">
                  <a:pos x="47" y="28"/>
                </a:cxn>
                <a:cxn ang="0">
                  <a:pos x="56" y="17"/>
                </a:cxn>
                <a:cxn ang="0">
                  <a:pos x="99" y="2"/>
                </a:cxn>
                <a:cxn ang="0">
                  <a:pos x="65" y="0"/>
                </a:cxn>
                <a:cxn ang="0">
                  <a:pos x="32" y="11"/>
                </a:cxn>
                <a:cxn ang="0">
                  <a:pos x="0" y="32"/>
                </a:cxn>
                <a:cxn ang="0">
                  <a:pos x="0" y="32"/>
                </a:cxn>
              </a:cxnLst>
              <a:rect l="0" t="0" r="r" b="b"/>
              <a:pathLst>
                <a:path w="277" h="189">
                  <a:moveTo>
                    <a:pt x="0" y="32"/>
                  </a:moveTo>
                  <a:lnTo>
                    <a:pt x="11" y="52"/>
                  </a:lnTo>
                  <a:lnTo>
                    <a:pt x="26" y="56"/>
                  </a:lnTo>
                  <a:lnTo>
                    <a:pt x="77" y="58"/>
                  </a:lnTo>
                  <a:lnTo>
                    <a:pt x="88" y="65"/>
                  </a:lnTo>
                  <a:lnTo>
                    <a:pt x="118" y="54"/>
                  </a:lnTo>
                  <a:lnTo>
                    <a:pt x="120" y="61"/>
                  </a:lnTo>
                  <a:lnTo>
                    <a:pt x="133" y="69"/>
                  </a:lnTo>
                  <a:lnTo>
                    <a:pt x="122" y="78"/>
                  </a:lnTo>
                  <a:lnTo>
                    <a:pt x="139" y="73"/>
                  </a:lnTo>
                  <a:lnTo>
                    <a:pt x="142" y="80"/>
                  </a:lnTo>
                  <a:lnTo>
                    <a:pt x="154" y="88"/>
                  </a:lnTo>
                  <a:lnTo>
                    <a:pt x="152" y="101"/>
                  </a:lnTo>
                  <a:lnTo>
                    <a:pt x="110" y="118"/>
                  </a:lnTo>
                  <a:lnTo>
                    <a:pt x="116" y="127"/>
                  </a:lnTo>
                  <a:lnTo>
                    <a:pt x="101" y="131"/>
                  </a:lnTo>
                  <a:lnTo>
                    <a:pt x="67" y="129"/>
                  </a:lnTo>
                  <a:lnTo>
                    <a:pt x="45" y="142"/>
                  </a:lnTo>
                  <a:lnTo>
                    <a:pt x="49" y="150"/>
                  </a:lnTo>
                  <a:lnTo>
                    <a:pt x="79" y="146"/>
                  </a:lnTo>
                  <a:lnTo>
                    <a:pt x="110" y="153"/>
                  </a:lnTo>
                  <a:lnTo>
                    <a:pt x="118" y="159"/>
                  </a:lnTo>
                  <a:lnTo>
                    <a:pt x="112" y="165"/>
                  </a:lnTo>
                  <a:lnTo>
                    <a:pt x="122" y="170"/>
                  </a:lnTo>
                  <a:lnTo>
                    <a:pt x="150" y="185"/>
                  </a:lnTo>
                  <a:lnTo>
                    <a:pt x="172" y="189"/>
                  </a:lnTo>
                  <a:lnTo>
                    <a:pt x="176" y="181"/>
                  </a:lnTo>
                  <a:lnTo>
                    <a:pt x="157" y="163"/>
                  </a:lnTo>
                  <a:lnTo>
                    <a:pt x="155" y="155"/>
                  </a:lnTo>
                  <a:lnTo>
                    <a:pt x="187" y="172"/>
                  </a:lnTo>
                  <a:lnTo>
                    <a:pt x="202" y="172"/>
                  </a:lnTo>
                  <a:lnTo>
                    <a:pt x="212" y="161"/>
                  </a:lnTo>
                  <a:lnTo>
                    <a:pt x="206" y="153"/>
                  </a:lnTo>
                  <a:lnTo>
                    <a:pt x="210" y="146"/>
                  </a:lnTo>
                  <a:lnTo>
                    <a:pt x="195" y="125"/>
                  </a:lnTo>
                  <a:lnTo>
                    <a:pt x="204" y="114"/>
                  </a:lnTo>
                  <a:lnTo>
                    <a:pt x="221" y="123"/>
                  </a:lnTo>
                  <a:lnTo>
                    <a:pt x="221" y="131"/>
                  </a:lnTo>
                  <a:lnTo>
                    <a:pt x="232" y="138"/>
                  </a:lnTo>
                  <a:lnTo>
                    <a:pt x="277" y="110"/>
                  </a:lnTo>
                  <a:lnTo>
                    <a:pt x="245" y="88"/>
                  </a:lnTo>
                  <a:lnTo>
                    <a:pt x="227" y="88"/>
                  </a:lnTo>
                  <a:lnTo>
                    <a:pt x="215" y="80"/>
                  </a:lnTo>
                  <a:lnTo>
                    <a:pt x="221" y="73"/>
                  </a:lnTo>
                  <a:lnTo>
                    <a:pt x="238" y="71"/>
                  </a:lnTo>
                  <a:lnTo>
                    <a:pt x="228" y="65"/>
                  </a:lnTo>
                  <a:lnTo>
                    <a:pt x="238" y="58"/>
                  </a:lnTo>
                  <a:lnTo>
                    <a:pt x="212" y="37"/>
                  </a:lnTo>
                  <a:lnTo>
                    <a:pt x="183" y="32"/>
                  </a:lnTo>
                  <a:lnTo>
                    <a:pt x="189" y="18"/>
                  </a:lnTo>
                  <a:lnTo>
                    <a:pt x="154" y="17"/>
                  </a:lnTo>
                  <a:lnTo>
                    <a:pt x="107" y="26"/>
                  </a:lnTo>
                  <a:lnTo>
                    <a:pt x="127" y="3"/>
                  </a:lnTo>
                  <a:lnTo>
                    <a:pt x="109" y="2"/>
                  </a:lnTo>
                  <a:lnTo>
                    <a:pt x="71" y="13"/>
                  </a:lnTo>
                  <a:lnTo>
                    <a:pt x="52" y="32"/>
                  </a:lnTo>
                  <a:lnTo>
                    <a:pt x="47" y="28"/>
                  </a:lnTo>
                  <a:lnTo>
                    <a:pt x="56" y="17"/>
                  </a:lnTo>
                  <a:lnTo>
                    <a:pt x="99" y="2"/>
                  </a:lnTo>
                  <a:lnTo>
                    <a:pt x="65" y="0"/>
                  </a:lnTo>
                  <a:lnTo>
                    <a:pt x="32" y="11"/>
                  </a:lnTo>
                  <a:lnTo>
                    <a:pt x="0" y="32"/>
                  </a:lnTo>
                  <a:lnTo>
                    <a:pt x="0" y="32"/>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45" name="Freeform 765"/>
            <p:cNvSpPr>
              <a:spLocks/>
            </p:cNvSpPr>
            <p:nvPr/>
          </p:nvSpPr>
          <p:spPr bwMode="auto">
            <a:xfrm>
              <a:off x="1752" y="1107"/>
              <a:ext cx="48" cy="15"/>
            </a:xfrm>
            <a:custGeom>
              <a:avLst/>
              <a:gdLst/>
              <a:ahLst/>
              <a:cxnLst>
                <a:cxn ang="0">
                  <a:pos x="12" y="0"/>
                </a:cxn>
                <a:cxn ang="0">
                  <a:pos x="0" y="11"/>
                </a:cxn>
                <a:cxn ang="0">
                  <a:pos x="14" y="15"/>
                </a:cxn>
                <a:cxn ang="0">
                  <a:pos x="43" y="13"/>
                </a:cxn>
                <a:cxn ang="0">
                  <a:pos x="51" y="1"/>
                </a:cxn>
                <a:cxn ang="0">
                  <a:pos x="12" y="0"/>
                </a:cxn>
                <a:cxn ang="0">
                  <a:pos x="12" y="0"/>
                </a:cxn>
              </a:cxnLst>
              <a:rect l="0" t="0" r="r" b="b"/>
              <a:pathLst>
                <a:path w="51" h="15">
                  <a:moveTo>
                    <a:pt x="12" y="0"/>
                  </a:moveTo>
                  <a:lnTo>
                    <a:pt x="0" y="11"/>
                  </a:lnTo>
                  <a:lnTo>
                    <a:pt x="14" y="15"/>
                  </a:lnTo>
                  <a:lnTo>
                    <a:pt x="43" y="13"/>
                  </a:lnTo>
                  <a:lnTo>
                    <a:pt x="51" y="1"/>
                  </a:lnTo>
                  <a:lnTo>
                    <a:pt x="12" y="0"/>
                  </a:lnTo>
                  <a:lnTo>
                    <a:pt x="12"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46" name="Freeform 766"/>
            <p:cNvSpPr>
              <a:spLocks/>
            </p:cNvSpPr>
            <p:nvPr/>
          </p:nvSpPr>
          <p:spPr bwMode="auto">
            <a:xfrm>
              <a:off x="1604" y="1080"/>
              <a:ext cx="30" cy="13"/>
            </a:xfrm>
            <a:custGeom>
              <a:avLst/>
              <a:gdLst/>
              <a:ahLst/>
              <a:cxnLst>
                <a:cxn ang="0">
                  <a:pos x="0" y="8"/>
                </a:cxn>
                <a:cxn ang="0">
                  <a:pos x="27" y="13"/>
                </a:cxn>
                <a:cxn ang="0">
                  <a:pos x="34" y="6"/>
                </a:cxn>
                <a:cxn ang="0">
                  <a:pos x="32" y="0"/>
                </a:cxn>
                <a:cxn ang="0">
                  <a:pos x="21" y="0"/>
                </a:cxn>
                <a:cxn ang="0">
                  <a:pos x="0" y="8"/>
                </a:cxn>
                <a:cxn ang="0">
                  <a:pos x="0" y="8"/>
                </a:cxn>
              </a:cxnLst>
              <a:rect l="0" t="0" r="r" b="b"/>
              <a:pathLst>
                <a:path w="34" h="13">
                  <a:moveTo>
                    <a:pt x="0" y="8"/>
                  </a:moveTo>
                  <a:lnTo>
                    <a:pt x="27" y="13"/>
                  </a:lnTo>
                  <a:lnTo>
                    <a:pt x="34" y="6"/>
                  </a:lnTo>
                  <a:lnTo>
                    <a:pt x="32" y="0"/>
                  </a:lnTo>
                  <a:lnTo>
                    <a:pt x="21" y="0"/>
                  </a:lnTo>
                  <a:lnTo>
                    <a:pt x="0" y="8"/>
                  </a:lnTo>
                  <a:lnTo>
                    <a:pt x="0" y="8"/>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47" name="Freeform 767"/>
            <p:cNvSpPr>
              <a:spLocks/>
            </p:cNvSpPr>
            <p:nvPr/>
          </p:nvSpPr>
          <p:spPr bwMode="auto">
            <a:xfrm>
              <a:off x="1638" y="1060"/>
              <a:ext cx="157" cy="37"/>
            </a:xfrm>
            <a:custGeom>
              <a:avLst/>
              <a:gdLst/>
              <a:ahLst/>
              <a:cxnLst>
                <a:cxn ang="0">
                  <a:pos x="6" y="0"/>
                </a:cxn>
                <a:cxn ang="0">
                  <a:pos x="0" y="5"/>
                </a:cxn>
                <a:cxn ang="0">
                  <a:pos x="4" y="11"/>
                </a:cxn>
                <a:cxn ang="0">
                  <a:pos x="32" y="13"/>
                </a:cxn>
                <a:cxn ang="0">
                  <a:pos x="13" y="33"/>
                </a:cxn>
                <a:cxn ang="0">
                  <a:pos x="32" y="35"/>
                </a:cxn>
                <a:cxn ang="0">
                  <a:pos x="88" y="37"/>
                </a:cxn>
                <a:cxn ang="0">
                  <a:pos x="105" y="33"/>
                </a:cxn>
                <a:cxn ang="0">
                  <a:pos x="118" y="35"/>
                </a:cxn>
                <a:cxn ang="0">
                  <a:pos x="139" y="33"/>
                </a:cxn>
                <a:cxn ang="0">
                  <a:pos x="157" y="22"/>
                </a:cxn>
                <a:cxn ang="0">
                  <a:pos x="64" y="18"/>
                </a:cxn>
                <a:cxn ang="0">
                  <a:pos x="53" y="15"/>
                </a:cxn>
                <a:cxn ang="0">
                  <a:pos x="62" y="13"/>
                </a:cxn>
                <a:cxn ang="0">
                  <a:pos x="53" y="5"/>
                </a:cxn>
                <a:cxn ang="0">
                  <a:pos x="6" y="0"/>
                </a:cxn>
                <a:cxn ang="0">
                  <a:pos x="6" y="0"/>
                </a:cxn>
              </a:cxnLst>
              <a:rect l="0" t="0" r="r" b="b"/>
              <a:pathLst>
                <a:path w="157" h="37">
                  <a:moveTo>
                    <a:pt x="6" y="0"/>
                  </a:moveTo>
                  <a:lnTo>
                    <a:pt x="0" y="5"/>
                  </a:lnTo>
                  <a:lnTo>
                    <a:pt x="4" y="11"/>
                  </a:lnTo>
                  <a:lnTo>
                    <a:pt x="32" y="13"/>
                  </a:lnTo>
                  <a:lnTo>
                    <a:pt x="13" y="33"/>
                  </a:lnTo>
                  <a:lnTo>
                    <a:pt x="32" y="35"/>
                  </a:lnTo>
                  <a:lnTo>
                    <a:pt x="88" y="37"/>
                  </a:lnTo>
                  <a:lnTo>
                    <a:pt x="105" y="33"/>
                  </a:lnTo>
                  <a:lnTo>
                    <a:pt x="118" y="35"/>
                  </a:lnTo>
                  <a:lnTo>
                    <a:pt x="139" y="33"/>
                  </a:lnTo>
                  <a:lnTo>
                    <a:pt x="157" y="22"/>
                  </a:lnTo>
                  <a:lnTo>
                    <a:pt x="64" y="18"/>
                  </a:lnTo>
                  <a:lnTo>
                    <a:pt x="53" y="15"/>
                  </a:lnTo>
                  <a:lnTo>
                    <a:pt x="62" y="13"/>
                  </a:lnTo>
                  <a:lnTo>
                    <a:pt x="53" y="5"/>
                  </a:lnTo>
                  <a:lnTo>
                    <a:pt x="6" y="0"/>
                  </a:lnTo>
                  <a:lnTo>
                    <a:pt x="6" y="0"/>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48" name="Freeform 768"/>
            <p:cNvSpPr>
              <a:spLocks/>
            </p:cNvSpPr>
            <p:nvPr/>
          </p:nvSpPr>
          <p:spPr bwMode="auto">
            <a:xfrm>
              <a:off x="1702" y="1005"/>
              <a:ext cx="95" cy="39"/>
            </a:xfrm>
            <a:custGeom>
              <a:avLst/>
              <a:gdLst/>
              <a:ahLst/>
              <a:cxnLst>
                <a:cxn ang="0">
                  <a:pos x="9" y="15"/>
                </a:cxn>
                <a:cxn ang="0">
                  <a:pos x="15" y="25"/>
                </a:cxn>
                <a:cxn ang="0">
                  <a:pos x="0" y="34"/>
                </a:cxn>
                <a:cxn ang="0">
                  <a:pos x="7" y="40"/>
                </a:cxn>
                <a:cxn ang="0">
                  <a:pos x="35" y="40"/>
                </a:cxn>
                <a:cxn ang="0">
                  <a:pos x="95" y="21"/>
                </a:cxn>
                <a:cxn ang="0">
                  <a:pos x="79" y="19"/>
                </a:cxn>
                <a:cxn ang="0">
                  <a:pos x="92" y="13"/>
                </a:cxn>
                <a:cxn ang="0">
                  <a:pos x="65" y="10"/>
                </a:cxn>
                <a:cxn ang="0">
                  <a:pos x="62" y="0"/>
                </a:cxn>
                <a:cxn ang="0">
                  <a:pos x="47" y="0"/>
                </a:cxn>
                <a:cxn ang="0">
                  <a:pos x="9" y="15"/>
                </a:cxn>
                <a:cxn ang="0">
                  <a:pos x="9" y="15"/>
                </a:cxn>
              </a:cxnLst>
              <a:rect l="0" t="0" r="r" b="b"/>
              <a:pathLst>
                <a:path w="95" h="40">
                  <a:moveTo>
                    <a:pt x="9" y="15"/>
                  </a:moveTo>
                  <a:lnTo>
                    <a:pt x="15" y="25"/>
                  </a:lnTo>
                  <a:lnTo>
                    <a:pt x="0" y="34"/>
                  </a:lnTo>
                  <a:lnTo>
                    <a:pt x="7" y="40"/>
                  </a:lnTo>
                  <a:lnTo>
                    <a:pt x="35" y="40"/>
                  </a:lnTo>
                  <a:lnTo>
                    <a:pt x="95" y="21"/>
                  </a:lnTo>
                  <a:lnTo>
                    <a:pt x="79" y="19"/>
                  </a:lnTo>
                  <a:lnTo>
                    <a:pt x="92" y="13"/>
                  </a:lnTo>
                  <a:lnTo>
                    <a:pt x="65" y="10"/>
                  </a:lnTo>
                  <a:lnTo>
                    <a:pt x="62" y="0"/>
                  </a:lnTo>
                  <a:lnTo>
                    <a:pt x="47" y="0"/>
                  </a:lnTo>
                  <a:lnTo>
                    <a:pt x="9" y="15"/>
                  </a:lnTo>
                  <a:lnTo>
                    <a:pt x="9" y="15"/>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49" name="Freeform 769"/>
            <p:cNvSpPr>
              <a:spLocks/>
            </p:cNvSpPr>
            <p:nvPr/>
          </p:nvSpPr>
          <p:spPr bwMode="auto">
            <a:xfrm>
              <a:off x="1706" y="985"/>
              <a:ext cx="376" cy="91"/>
            </a:xfrm>
            <a:custGeom>
              <a:avLst/>
              <a:gdLst/>
              <a:ahLst/>
              <a:cxnLst>
                <a:cxn ang="0">
                  <a:pos x="76" y="19"/>
                </a:cxn>
                <a:cxn ang="0">
                  <a:pos x="73" y="24"/>
                </a:cxn>
                <a:cxn ang="0">
                  <a:pos x="84" y="28"/>
                </a:cxn>
                <a:cxn ang="0">
                  <a:pos x="104" y="30"/>
                </a:cxn>
                <a:cxn ang="0">
                  <a:pos x="88" y="37"/>
                </a:cxn>
                <a:cxn ang="0">
                  <a:pos x="101" y="39"/>
                </a:cxn>
                <a:cxn ang="0">
                  <a:pos x="91" y="50"/>
                </a:cxn>
                <a:cxn ang="0">
                  <a:pos x="48" y="60"/>
                </a:cxn>
                <a:cxn ang="0">
                  <a:pos x="65" y="63"/>
                </a:cxn>
                <a:cxn ang="0">
                  <a:pos x="39" y="65"/>
                </a:cxn>
                <a:cxn ang="0">
                  <a:pos x="31" y="69"/>
                </a:cxn>
                <a:cxn ang="0">
                  <a:pos x="41" y="73"/>
                </a:cxn>
                <a:cxn ang="0">
                  <a:pos x="7" y="78"/>
                </a:cxn>
                <a:cxn ang="0">
                  <a:pos x="0" y="84"/>
                </a:cxn>
                <a:cxn ang="0">
                  <a:pos x="86" y="82"/>
                </a:cxn>
                <a:cxn ang="0">
                  <a:pos x="86" y="88"/>
                </a:cxn>
                <a:cxn ang="0">
                  <a:pos x="131" y="78"/>
                </a:cxn>
                <a:cxn ang="0">
                  <a:pos x="121" y="73"/>
                </a:cxn>
                <a:cxn ang="0">
                  <a:pos x="144" y="67"/>
                </a:cxn>
                <a:cxn ang="0">
                  <a:pos x="146" y="63"/>
                </a:cxn>
                <a:cxn ang="0">
                  <a:pos x="170" y="62"/>
                </a:cxn>
                <a:cxn ang="0">
                  <a:pos x="211" y="43"/>
                </a:cxn>
                <a:cxn ang="0">
                  <a:pos x="376" y="7"/>
                </a:cxn>
                <a:cxn ang="0">
                  <a:pos x="301" y="0"/>
                </a:cxn>
                <a:cxn ang="0">
                  <a:pos x="232" y="0"/>
                </a:cxn>
                <a:cxn ang="0">
                  <a:pos x="76" y="19"/>
                </a:cxn>
                <a:cxn ang="0">
                  <a:pos x="76" y="19"/>
                </a:cxn>
              </a:cxnLst>
              <a:rect l="0" t="0" r="r" b="b"/>
              <a:pathLst>
                <a:path w="376" h="88">
                  <a:moveTo>
                    <a:pt x="76" y="19"/>
                  </a:moveTo>
                  <a:lnTo>
                    <a:pt x="73" y="24"/>
                  </a:lnTo>
                  <a:lnTo>
                    <a:pt x="84" y="28"/>
                  </a:lnTo>
                  <a:lnTo>
                    <a:pt x="104" y="30"/>
                  </a:lnTo>
                  <a:lnTo>
                    <a:pt x="88" y="37"/>
                  </a:lnTo>
                  <a:lnTo>
                    <a:pt x="101" y="39"/>
                  </a:lnTo>
                  <a:lnTo>
                    <a:pt x="91" y="50"/>
                  </a:lnTo>
                  <a:lnTo>
                    <a:pt x="48" y="60"/>
                  </a:lnTo>
                  <a:lnTo>
                    <a:pt x="65" y="63"/>
                  </a:lnTo>
                  <a:lnTo>
                    <a:pt x="39" y="65"/>
                  </a:lnTo>
                  <a:lnTo>
                    <a:pt x="31" y="69"/>
                  </a:lnTo>
                  <a:lnTo>
                    <a:pt x="41" y="73"/>
                  </a:lnTo>
                  <a:lnTo>
                    <a:pt x="7" y="78"/>
                  </a:lnTo>
                  <a:lnTo>
                    <a:pt x="0" y="84"/>
                  </a:lnTo>
                  <a:lnTo>
                    <a:pt x="86" y="82"/>
                  </a:lnTo>
                  <a:lnTo>
                    <a:pt x="86" y="88"/>
                  </a:lnTo>
                  <a:lnTo>
                    <a:pt x="131" y="78"/>
                  </a:lnTo>
                  <a:lnTo>
                    <a:pt x="121" y="73"/>
                  </a:lnTo>
                  <a:lnTo>
                    <a:pt x="144" y="67"/>
                  </a:lnTo>
                  <a:lnTo>
                    <a:pt x="146" y="63"/>
                  </a:lnTo>
                  <a:lnTo>
                    <a:pt x="170" y="62"/>
                  </a:lnTo>
                  <a:lnTo>
                    <a:pt x="211" y="43"/>
                  </a:lnTo>
                  <a:lnTo>
                    <a:pt x="376" y="7"/>
                  </a:lnTo>
                  <a:lnTo>
                    <a:pt x="301" y="0"/>
                  </a:lnTo>
                  <a:lnTo>
                    <a:pt x="232" y="0"/>
                  </a:lnTo>
                  <a:lnTo>
                    <a:pt x="76" y="19"/>
                  </a:lnTo>
                  <a:lnTo>
                    <a:pt x="76" y="19"/>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50" name="Freeform 770"/>
            <p:cNvSpPr>
              <a:spLocks/>
            </p:cNvSpPr>
            <p:nvPr/>
          </p:nvSpPr>
          <p:spPr bwMode="auto">
            <a:xfrm>
              <a:off x="1664" y="1018"/>
              <a:ext cx="15" cy="6"/>
            </a:xfrm>
            <a:custGeom>
              <a:avLst/>
              <a:gdLst/>
              <a:ahLst/>
              <a:cxnLst>
                <a:cxn ang="0">
                  <a:pos x="0" y="4"/>
                </a:cxn>
                <a:cxn ang="0">
                  <a:pos x="15" y="6"/>
                </a:cxn>
                <a:cxn ang="0">
                  <a:pos x="12" y="0"/>
                </a:cxn>
                <a:cxn ang="0">
                  <a:pos x="0" y="4"/>
                </a:cxn>
                <a:cxn ang="0">
                  <a:pos x="0" y="4"/>
                </a:cxn>
              </a:cxnLst>
              <a:rect l="0" t="0" r="r" b="b"/>
              <a:pathLst>
                <a:path w="15" h="6">
                  <a:moveTo>
                    <a:pt x="0" y="4"/>
                  </a:moveTo>
                  <a:lnTo>
                    <a:pt x="15" y="6"/>
                  </a:lnTo>
                  <a:lnTo>
                    <a:pt x="12" y="0"/>
                  </a:lnTo>
                  <a:lnTo>
                    <a:pt x="0" y="4"/>
                  </a:lnTo>
                  <a:lnTo>
                    <a:pt x="0" y="4"/>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51" name="Freeform 771"/>
            <p:cNvSpPr>
              <a:spLocks/>
            </p:cNvSpPr>
            <p:nvPr/>
          </p:nvSpPr>
          <p:spPr bwMode="auto">
            <a:xfrm>
              <a:off x="1580" y="1032"/>
              <a:ext cx="96" cy="18"/>
            </a:xfrm>
            <a:custGeom>
              <a:avLst/>
              <a:gdLst/>
              <a:ahLst/>
              <a:cxnLst>
                <a:cxn ang="0">
                  <a:pos x="0" y="0"/>
                </a:cxn>
                <a:cxn ang="0">
                  <a:pos x="15" y="3"/>
                </a:cxn>
                <a:cxn ang="0">
                  <a:pos x="0" y="7"/>
                </a:cxn>
                <a:cxn ang="0">
                  <a:pos x="4" y="11"/>
                </a:cxn>
                <a:cxn ang="0">
                  <a:pos x="36" y="13"/>
                </a:cxn>
                <a:cxn ang="0">
                  <a:pos x="38" y="18"/>
                </a:cxn>
                <a:cxn ang="0">
                  <a:pos x="96" y="11"/>
                </a:cxn>
                <a:cxn ang="0">
                  <a:pos x="81" y="3"/>
                </a:cxn>
                <a:cxn ang="0">
                  <a:pos x="58" y="15"/>
                </a:cxn>
                <a:cxn ang="0">
                  <a:pos x="49" y="13"/>
                </a:cxn>
                <a:cxn ang="0">
                  <a:pos x="58" y="3"/>
                </a:cxn>
                <a:cxn ang="0">
                  <a:pos x="51" y="0"/>
                </a:cxn>
                <a:cxn ang="0">
                  <a:pos x="0" y="0"/>
                </a:cxn>
                <a:cxn ang="0">
                  <a:pos x="0" y="0"/>
                </a:cxn>
              </a:cxnLst>
              <a:rect l="0" t="0" r="r" b="b"/>
              <a:pathLst>
                <a:path w="96" h="18">
                  <a:moveTo>
                    <a:pt x="0" y="0"/>
                  </a:moveTo>
                  <a:lnTo>
                    <a:pt x="15" y="3"/>
                  </a:lnTo>
                  <a:lnTo>
                    <a:pt x="0" y="7"/>
                  </a:lnTo>
                  <a:lnTo>
                    <a:pt x="4" y="11"/>
                  </a:lnTo>
                  <a:lnTo>
                    <a:pt x="36" y="13"/>
                  </a:lnTo>
                  <a:lnTo>
                    <a:pt x="38" y="18"/>
                  </a:lnTo>
                  <a:lnTo>
                    <a:pt x="96" y="11"/>
                  </a:lnTo>
                  <a:lnTo>
                    <a:pt x="81" y="3"/>
                  </a:lnTo>
                  <a:lnTo>
                    <a:pt x="58" y="15"/>
                  </a:lnTo>
                  <a:lnTo>
                    <a:pt x="49" y="13"/>
                  </a:lnTo>
                  <a:lnTo>
                    <a:pt x="58" y="3"/>
                  </a:lnTo>
                  <a:lnTo>
                    <a:pt x="51" y="0"/>
                  </a:lnTo>
                  <a:lnTo>
                    <a:pt x="0" y="0"/>
                  </a:lnTo>
                  <a:lnTo>
                    <a:pt x="0" y="0"/>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52" name="Freeform 772"/>
            <p:cNvSpPr>
              <a:spLocks/>
            </p:cNvSpPr>
            <p:nvPr/>
          </p:nvSpPr>
          <p:spPr bwMode="auto">
            <a:xfrm>
              <a:off x="1648" y="1050"/>
              <a:ext cx="48" cy="6"/>
            </a:xfrm>
            <a:custGeom>
              <a:avLst/>
              <a:gdLst/>
              <a:ahLst/>
              <a:cxnLst>
                <a:cxn ang="0">
                  <a:pos x="0" y="2"/>
                </a:cxn>
                <a:cxn ang="0">
                  <a:pos x="35" y="6"/>
                </a:cxn>
                <a:cxn ang="0">
                  <a:pos x="50" y="0"/>
                </a:cxn>
                <a:cxn ang="0">
                  <a:pos x="0" y="2"/>
                </a:cxn>
                <a:cxn ang="0">
                  <a:pos x="0" y="2"/>
                </a:cxn>
              </a:cxnLst>
              <a:rect l="0" t="0" r="r" b="b"/>
              <a:pathLst>
                <a:path w="50" h="6">
                  <a:moveTo>
                    <a:pt x="0" y="2"/>
                  </a:moveTo>
                  <a:lnTo>
                    <a:pt x="35" y="6"/>
                  </a:lnTo>
                  <a:lnTo>
                    <a:pt x="50" y="0"/>
                  </a:lnTo>
                  <a:lnTo>
                    <a:pt x="0" y="2"/>
                  </a:lnTo>
                  <a:lnTo>
                    <a:pt x="0" y="2"/>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53" name="Freeform 773"/>
            <p:cNvSpPr>
              <a:spLocks/>
            </p:cNvSpPr>
            <p:nvPr/>
          </p:nvSpPr>
          <p:spPr bwMode="auto">
            <a:xfrm>
              <a:off x="1550" y="1050"/>
              <a:ext cx="17" cy="10"/>
            </a:xfrm>
            <a:custGeom>
              <a:avLst/>
              <a:gdLst/>
              <a:ahLst/>
              <a:cxnLst>
                <a:cxn ang="0">
                  <a:pos x="6" y="2"/>
                </a:cxn>
                <a:cxn ang="0">
                  <a:pos x="0" y="8"/>
                </a:cxn>
                <a:cxn ang="0">
                  <a:pos x="13" y="10"/>
                </a:cxn>
                <a:cxn ang="0">
                  <a:pos x="17" y="0"/>
                </a:cxn>
                <a:cxn ang="0">
                  <a:pos x="6" y="2"/>
                </a:cxn>
                <a:cxn ang="0">
                  <a:pos x="6" y="2"/>
                </a:cxn>
              </a:cxnLst>
              <a:rect l="0" t="0" r="r" b="b"/>
              <a:pathLst>
                <a:path w="17" h="10">
                  <a:moveTo>
                    <a:pt x="6" y="2"/>
                  </a:moveTo>
                  <a:lnTo>
                    <a:pt x="0" y="8"/>
                  </a:lnTo>
                  <a:lnTo>
                    <a:pt x="13" y="10"/>
                  </a:lnTo>
                  <a:lnTo>
                    <a:pt x="17" y="0"/>
                  </a:lnTo>
                  <a:lnTo>
                    <a:pt x="6" y="2"/>
                  </a:lnTo>
                  <a:lnTo>
                    <a:pt x="6" y="2"/>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54" name="Freeform 774"/>
            <p:cNvSpPr>
              <a:spLocks/>
            </p:cNvSpPr>
            <p:nvPr/>
          </p:nvSpPr>
          <p:spPr bwMode="auto">
            <a:xfrm>
              <a:off x="1543" y="1063"/>
              <a:ext cx="71" cy="25"/>
            </a:xfrm>
            <a:custGeom>
              <a:avLst/>
              <a:gdLst/>
              <a:ahLst/>
              <a:cxnLst>
                <a:cxn ang="0">
                  <a:pos x="0" y="2"/>
                </a:cxn>
                <a:cxn ang="0">
                  <a:pos x="0" y="19"/>
                </a:cxn>
                <a:cxn ang="0">
                  <a:pos x="18" y="17"/>
                </a:cxn>
                <a:cxn ang="0">
                  <a:pos x="18" y="25"/>
                </a:cxn>
                <a:cxn ang="0">
                  <a:pos x="45" y="25"/>
                </a:cxn>
                <a:cxn ang="0">
                  <a:pos x="71" y="6"/>
                </a:cxn>
                <a:cxn ang="0">
                  <a:pos x="41" y="0"/>
                </a:cxn>
                <a:cxn ang="0">
                  <a:pos x="20" y="12"/>
                </a:cxn>
                <a:cxn ang="0">
                  <a:pos x="11" y="2"/>
                </a:cxn>
                <a:cxn ang="0">
                  <a:pos x="0" y="2"/>
                </a:cxn>
                <a:cxn ang="0">
                  <a:pos x="0" y="2"/>
                </a:cxn>
              </a:cxnLst>
              <a:rect l="0" t="0" r="r" b="b"/>
              <a:pathLst>
                <a:path w="71" h="25">
                  <a:moveTo>
                    <a:pt x="0" y="2"/>
                  </a:moveTo>
                  <a:lnTo>
                    <a:pt x="0" y="19"/>
                  </a:lnTo>
                  <a:lnTo>
                    <a:pt x="18" y="17"/>
                  </a:lnTo>
                  <a:lnTo>
                    <a:pt x="18" y="25"/>
                  </a:lnTo>
                  <a:lnTo>
                    <a:pt x="45" y="25"/>
                  </a:lnTo>
                  <a:lnTo>
                    <a:pt x="71" y="6"/>
                  </a:lnTo>
                  <a:lnTo>
                    <a:pt x="41" y="0"/>
                  </a:lnTo>
                  <a:lnTo>
                    <a:pt x="20" y="12"/>
                  </a:lnTo>
                  <a:lnTo>
                    <a:pt x="11" y="2"/>
                  </a:lnTo>
                  <a:lnTo>
                    <a:pt x="0" y="2"/>
                  </a:lnTo>
                  <a:lnTo>
                    <a:pt x="0" y="2"/>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55" name="Freeform 775"/>
            <p:cNvSpPr>
              <a:spLocks/>
            </p:cNvSpPr>
            <p:nvPr/>
          </p:nvSpPr>
          <p:spPr bwMode="auto">
            <a:xfrm>
              <a:off x="1516" y="1082"/>
              <a:ext cx="15" cy="4"/>
            </a:xfrm>
            <a:custGeom>
              <a:avLst/>
              <a:gdLst/>
              <a:ahLst/>
              <a:cxnLst>
                <a:cxn ang="0">
                  <a:pos x="0" y="4"/>
                </a:cxn>
                <a:cxn ang="0">
                  <a:pos x="15" y="4"/>
                </a:cxn>
                <a:cxn ang="0">
                  <a:pos x="14" y="0"/>
                </a:cxn>
                <a:cxn ang="0">
                  <a:pos x="0" y="4"/>
                </a:cxn>
                <a:cxn ang="0">
                  <a:pos x="0" y="4"/>
                </a:cxn>
              </a:cxnLst>
              <a:rect l="0" t="0" r="r" b="b"/>
              <a:pathLst>
                <a:path w="15" h="4">
                  <a:moveTo>
                    <a:pt x="0" y="4"/>
                  </a:moveTo>
                  <a:lnTo>
                    <a:pt x="15" y="4"/>
                  </a:lnTo>
                  <a:lnTo>
                    <a:pt x="14" y="0"/>
                  </a:lnTo>
                  <a:lnTo>
                    <a:pt x="0" y="4"/>
                  </a:lnTo>
                  <a:lnTo>
                    <a:pt x="0" y="4"/>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56" name="Freeform 776"/>
            <p:cNvSpPr>
              <a:spLocks/>
            </p:cNvSpPr>
            <p:nvPr/>
          </p:nvSpPr>
          <p:spPr bwMode="auto">
            <a:xfrm>
              <a:off x="1498" y="1101"/>
              <a:ext cx="83" cy="43"/>
            </a:xfrm>
            <a:custGeom>
              <a:avLst/>
              <a:gdLst/>
              <a:ahLst/>
              <a:cxnLst>
                <a:cxn ang="0">
                  <a:pos x="2" y="19"/>
                </a:cxn>
                <a:cxn ang="0">
                  <a:pos x="0" y="28"/>
                </a:cxn>
                <a:cxn ang="0">
                  <a:pos x="13" y="28"/>
                </a:cxn>
                <a:cxn ang="0">
                  <a:pos x="20" y="43"/>
                </a:cxn>
                <a:cxn ang="0">
                  <a:pos x="58" y="34"/>
                </a:cxn>
                <a:cxn ang="0">
                  <a:pos x="73" y="17"/>
                </a:cxn>
                <a:cxn ang="0">
                  <a:pos x="60" y="15"/>
                </a:cxn>
                <a:cxn ang="0">
                  <a:pos x="78" y="7"/>
                </a:cxn>
                <a:cxn ang="0">
                  <a:pos x="80" y="0"/>
                </a:cxn>
                <a:cxn ang="0">
                  <a:pos x="35" y="4"/>
                </a:cxn>
                <a:cxn ang="0">
                  <a:pos x="28" y="9"/>
                </a:cxn>
                <a:cxn ang="0">
                  <a:pos x="32" y="17"/>
                </a:cxn>
                <a:cxn ang="0">
                  <a:pos x="2" y="19"/>
                </a:cxn>
                <a:cxn ang="0">
                  <a:pos x="2" y="19"/>
                </a:cxn>
              </a:cxnLst>
              <a:rect l="0" t="0" r="r" b="b"/>
              <a:pathLst>
                <a:path w="80" h="43">
                  <a:moveTo>
                    <a:pt x="2" y="19"/>
                  </a:moveTo>
                  <a:lnTo>
                    <a:pt x="0" y="28"/>
                  </a:lnTo>
                  <a:lnTo>
                    <a:pt x="13" y="28"/>
                  </a:lnTo>
                  <a:lnTo>
                    <a:pt x="20" y="43"/>
                  </a:lnTo>
                  <a:lnTo>
                    <a:pt x="58" y="34"/>
                  </a:lnTo>
                  <a:lnTo>
                    <a:pt x="73" y="17"/>
                  </a:lnTo>
                  <a:lnTo>
                    <a:pt x="60" y="15"/>
                  </a:lnTo>
                  <a:lnTo>
                    <a:pt x="78" y="7"/>
                  </a:lnTo>
                  <a:lnTo>
                    <a:pt x="80" y="0"/>
                  </a:lnTo>
                  <a:lnTo>
                    <a:pt x="35" y="4"/>
                  </a:lnTo>
                  <a:lnTo>
                    <a:pt x="28" y="9"/>
                  </a:lnTo>
                  <a:lnTo>
                    <a:pt x="32" y="17"/>
                  </a:lnTo>
                  <a:lnTo>
                    <a:pt x="2" y="19"/>
                  </a:lnTo>
                  <a:lnTo>
                    <a:pt x="2" y="19"/>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57" name="Freeform 777"/>
            <p:cNvSpPr>
              <a:spLocks/>
            </p:cNvSpPr>
            <p:nvPr/>
          </p:nvSpPr>
          <p:spPr bwMode="auto">
            <a:xfrm>
              <a:off x="1485" y="1041"/>
              <a:ext cx="52" cy="4"/>
            </a:xfrm>
            <a:custGeom>
              <a:avLst/>
              <a:gdLst/>
              <a:ahLst/>
              <a:cxnLst>
                <a:cxn ang="0">
                  <a:pos x="0" y="4"/>
                </a:cxn>
                <a:cxn ang="0">
                  <a:pos x="52" y="0"/>
                </a:cxn>
                <a:cxn ang="0">
                  <a:pos x="0" y="4"/>
                </a:cxn>
                <a:cxn ang="0">
                  <a:pos x="0" y="4"/>
                </a:cxn>
              </a:cxnLst>
              <a:rect l="0" t="0" r="r" b="b"/>
              <a:pathLst>
                <a:path w="52" h="4">
                  <a:moveTo>
                    <a:pt x="0" y="4"/>
                  </a:moveTo>
                  <a:lnTo>
                    <a:pt x="52" y="0"/>
                  </a:lnTo>
                  <a:lnTo>
                    <a:pt x="0" y="4"/>
                  </a:lnTo>
                  <a:lnTo>
                    <a:pt x="0" y="4"/>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58" name="Freeform 778"/>
            <p:cNvSpPr>
              <a:spLocks/>
            </p:cNvSpPr>
            <p:nvPr/>
          </p:nvSpPr>
          <p:spPr bwMode="auto">
            <a:xfrm>
              <a:off x="1458" y="1047"/>
              <a:ext cx="17" cy="3"/>
            </a:xfrm>
            <a:custGeom>
              <a:avLst/>
              <a:gdLst/>
              <a:ahLst/>
              <a:cxnLst>
                <a:cxn ang="0">
                  <a:pos x="0" y="1"/>
                </a:cxn>
                <a:cxn ang="0">
                  <a:pos x="12" y="3"/>
                </a:cxn>
                <a:cxn ang="0">
                  <a:pos x="17" y="0"/>
                </a:cxn>
                <a:cxn ang="0">
                  <a:pos x="0" y="1"/>
                </a:cxn>
                <a:cxn ang="0">
                  <a:pos x="0" y="1"/>
                </a:cxn>
              </a:cxnLst>
              <a:rect l="0" t="0" r="r" b="b"/>
              <a:pathLst>
                <a:path w="17" h="3">
                  <a:moveTo>
                    <a:pt x="0" y="1"/>
                  </a:moveTo>
                  <a:lnTo>
                    <a:pt x="12" y="3"/>
                  </a:lnTo>
                  <a:lnTo>
                    <a:pt x="17" y="0"/>
                  </a:lnTo>
                  <a:lnTo>
                    <a:pt x="0" y="1"/>
                  </a:lnTo>
                  <a:lnTo>
                    <a:pt x="0" y="1"/>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59" name="Freeform 779"/>
            <p:cNvSpPr>
              <a:spLocks/>
            </p:cNvSpPr>
            <p:nvPr/>
          </p:nvSpPr>
          <p:spPr bwMode="auto">
            <a:xfrm>
              <a:off x="1471" y="1047"/>
              <a:ext cx="48" cy="9"/>
            </a:xfrm>
            <a:custGeom>
              <a:avLst/>
              <a:gdLst/>
              <a:ahLst/>
              <a:cxnLst>
                <a:cxn ang="0">
                  <a:pos x="4" y="3"/>
                </a:cxn>
                <a:cxn ang="0">
                  <a:pos x="0" y="7"/>
                </a:cxn>
                <a:cxn ang="0">
                  <a:pos x="14" y="9"/>
                </a:cxn>
                <a:cxn ang="0">
                  <a:pos x="47" y="0"/>
                </a:cxn>
                <a:cxn ang="0">
                  <a:pos x="4" y="3"/>
                </a:cxn>
                <a:cxn ang="0">
                  <a:pos x="4" y="3"/>
                </a:cxn>
              </a:cxnLst>
              <a:rect l="0" t="0" r="r" b="b"/>
              <a:pathLst>
                <a:path w="47" h="9">
                  <a:moveTo>
                    <a:pt x="4" y="3"/>
                  </a:moveTo>
                  <a:lnTo>
                    <a:pt x="0" y="7"/>
                  </a:lnTo>
                  <a:lnTo>
                    <a:pt x="14" y="9"/>
                  </a:lnTo>
                  <a:lnTo>
                    <a:pt x="47" y="0"/>
                  </a:lnTo>
                  <a:lnTo>
                    <a:pt x="4" y="3"/>
                  </a:lnTo>
                  <a:lnTo>
                    <a:pt x="4" y="3"/>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60" name="Freeform 780"/>
            <p:cNvSpPr>
              <a:spLocks/>
            </p:cNvSpPr>
            <p:nvPr/>
          </p:nvSpPr>
          <p:spPr bwMode="auto">
            <a:xfrm>
              <a:off x="1367" y="1073"/>
              <a:ext cx="30" cy="9"/>
            </a:xfrm>
            <a:custGeom>
              <a:avLst/>
              <a:gdLst/>
              <a:ahLst/>
              <a:cxnLst>
                <a:cxn ang="0">
                  <a:pos x="0" y="7"/>
                </a:cxn>
                <a:cxn ang="0">
                  <a:pos x="7" y="9"/>
                </a:cxn>
                <a:cxn ang="0">
                  <a:pos x="30" y="0"/>
                </a:cxn>
                <a:cxn ang="0">
                  <a:pos x="0" y="7"/>
                </a:cxn>
                <a:cxn ang="0">
                  <a:pos x="0" y="7"/>
                </a:cxn>
              </a:cxnLst>
              <a:rect l="0" t="0" r="r" b="b"/>
              <a:pathLst>
                <a:path w="30" h="9">
                  <a:moveTo>
                    <a:pt x="0" y="7"/>
                  </a:moveTo>
                  <a:lnTo>
                    <a:pt x="7" y="9"/>
                  </a:lnTo>
                  <a:lnTo>
                    <a:pt x="30" y="0"/>
                  </a:lnTo>
                  <a:lnTo>
                    <a:pt x="0" y="7"/>
                  </a:lnTo>
                  <a:lnTo>
                    <a:pt x="0" y="7"/>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61" name="Freeform 781"/>
            <p:cNvSpPr>
              <a:spLocks/>
            </p:cNvSpPr>
            <p:nvPr/>
          </p:nvSpPr>
          <p:spPr bwMode="auto">
            <a:xfrm>
              <a:off x="1329" y="1056"/>
              <a:ext cx="116" cy="21"/>
            </a:xfrm>
            <a:custGeom>
              <a:avLst/>
              <a:gdLst/>
              <a:ahLst/>
              <a:cxnLst>
                <a:cxn ang="0">
                  <a:pos x="0" y="15"/>
                </a:cxn>
                <a:cxn ang="0">
                  <a:pos x="4" y="21"/>
                </a:cxn>
                <a:cxn ang="0">
                  <a:pos x="30" y="21"/>
                </a:cxn>
                <a:cxn ang="0">
                  <a:pos x="62" y="11"/>
                </a:cxn>
                <a:cxn ang="0">
                  <a:pos x="73" y="15"/>
                </a:cxn>
                <a:cxn ang="0">
                  <a:pos x="116" y="0"/>
                </a:cxn>
                <a:cxn ang="0">
                  <a:pos x="77" y="0"/>
                </a:cxn>
                <a:cxn ang="0">
                  <a:pos x="0" y="15"/>
                </a:cxn>
                <a:cxn ang="0">
                  <a:pos x="0" y="15"/>
                </a:cxn>
              </a:cxnLst>
              <a:rect l="0" t="0" r="r" b="b"/>
              <a:pathLst>
                <a:path w="116" h="21">
                  <a:moveTo>
                    <a:pt x="0" y="15"/>
                  </a:moveTo>
                  <a:lnTo>
                    <a:pt x="4" y="21"/>
                  </a:lnTo>
                  <a:lnTo>
                    <a:pt x="30" y="21"/>
                  </a:lnTo>
                  <a:lnTo>
                    <a:pt x="62" y="11"/>
                  </a:lnTo>
                  <a:lnTo>
                    <a:pt x="73" y="15"/>
                  </a:lnTo>
                  <a:lnTo>
                    <a:pt x="116" y="0"/>
                  </a:lnTo>
                  <a:lnTo>
                    <a:pt x="77" y="0"/>
                  </a:lnTo>
                  <a:lnTo>
                    <a:pt x="0" y="15"/>
                  </a:lnTo>
                  <a:lnTo>
                    <a:pt x="0" y="15"/>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62" name="Freeform 782"/>
            <p:cNvSpPr>
              <a:spLocks/>
            </p:cNvSpPr>
            <p:nvPr/>
          </p:nvSpPr>
          <p:spPr bwMode="auto">
            <a:xfrm>
              <a:off x="1378" y="1063"/>
              <a:ext cx="142" cy="34"/>
            </a:xfrm>
            <a:custGeom>
              <a:avLst/>
              <a:gdLst/>
              <a:ahLst/>
              <a:cxnLst>
                <a:cxn ang="0">
                  <a:pos x="0" y="21"/>
                </a:cxn>
                <a:cxn ang="0">
                  <a:pos x="20" y="25"/>
                </a:cxn>
                <a:cxn ang="0">
                  <a:pos x="37" y="21"/>
                </a:cxn>
                <a:cxn ang="0">
                  <a:pos x="43" y="27"/>
                </a:cxn>
                <a:cxn ang="0">
                  <a:pos x="24" y="30"/>
                </a:cxn>
                <a:cxn ang="0">
                  <a:pos x="39" y="34"/>
                </a:cxn>
                <a:cxn ang="0">
                  <a:pos x="122" y="25"/>
                </a:cxn>
                <a:cxn ang="0">
                  <a:pos x="142" y="14"/>
                </a:cxn>
                <a:cxn ang="0">
                  <a:pos x="120" y="8"/>
                </a:cxn>
                <a:cxn ang="0">
                  <a:pos x="123" y="0"/>
                </a:cxn>
                <a:cxn ang="0">
                  <a:pos x="95" y="8"/>
                </a:cxn>
                <a:cxn ang="0">
                  <a:pos x="103" y="10"/>
                </a:cxn>
                <a:cxn ang="0">
                  <a:pos x="95" y="14"/>
                </a:cxn>
                <a:cxn ang="0">
                  <a:pos x="95" y="19"/>
                </a:cxn>
                <a:cxn ang="0">
                  <a:pos x="75" y="17"/>
                </a:cxn>
                <a:cxn ang="0">
                  <a:pos x="73" y="10"/>
                </a:cxn>
                <a:cxn ang="0">
                  <a:pos x="47" y="6"/>
                </a:cxn>
                <a:cxn ang="0">
                  <a:pos x="0" y="21"/>
                </a:cxn>
                <a:cxn ang="0">
                  <a:pos x="0" y="21"/>
                </a:cxn>
              </a:cxnLst>
              <a:rect l="0" t="0" r="r" b="b"/>
              <a:pathLst>
                <a:path w="142" h="34">
                  <a:moveTo>
                    <a:pt x="0" y="21"/>
                  </a:moveTo>
                  <a:lnTo>
                    <a:pt x="20" y="25"/>
                  </a:lnTo>
                  <a:lnTo>
                    <a:pt x="37" y="21"/>
                  </a:lnTo>
                  <a:lnTo>
                    <a:pt x="43" y="27"/>
                  </a:lnTo>
                  <a:lnTo>
                    <a:pt x="24" y="30"/>
                  </a:lnTo>
                  <a:lnTo>
                    <a:pt x="39" y="34"/>
                  </a:lnTo>
                  <a:lnTo>
                    <a:pt x="122" y="25"/>
                  </a:lnTo>
                  <a:lnTo>
                    <a:pt x="142" y="14"/>
                  </a:lnTo>
                  <a:lnTo>
                    <a:pt x="120" y="8"/>
                  </a:lnTo>
                  <a:lnTo>
                    <a:pt x="123" y="0"/>
                  </a:lnTo>
                  <a:lnTo>
                    <a:pt x="95" y="8"/>
                  </a:lnTo>
                  <a:lnTo>
                    <a:pt x="103" y="10"/>
                  </a:lnTo>
                  <a:lnTo>
                    <a:pt x="95" y="14"/>
                  </a:lnTo>
                  <a:lnTo>
                    <a:pt x="95" y="19"/>
                  </a:lnTo>
                  <a:lnTo>
                    <a:pt x="75" y="17"/>
                  </a:lnTo>
                  <a:lnTo>
                    <a:pt x="73" y="10"/>
                  </a:lnTo>
                  <a:lnTo>
                    <a:pt x="47" y="6"/>
                  </a:lnTo>
                  <a:lnTo>
                    <a:pt x="0" y="21"/>
                  </a:lnTo>
                  <a:lnTo>
                    <a:pt x="0" y="21"/>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63" name="Freeform 783"/>
            <p:cNvSpPr>
              <a:spLocks/>
            </p:cNvSpPr>
            <p:nvPr/>
          </p:nvSpPr>
          <p:spPr bwMode="auto">
            <a:xfrm>
              <a:off x="1284" y="1108"/>
              <a:ext cx="210" cy="74"/>
            </a:xfrm>
            <a:custGeom>
              <a:avLst/>
              <a:gdLst/>
              <a:ahLst/>
              <a:cxnLst>
                <a:cxn ang="0">
                  <a:pos x="9" y="30"/>
                </a:cxn>
                <a:cxn ang="0">
                  <a:pos x="19" y="34"/>
                </a:cxn>
                <a:cxn ang="0">
                  <a:pos x="9" y="40"/>
                </a:cxn>
                <a:cxn ang="0">
                  <a:pos x="15" y="44"/>
                </a:cxn>
                <a:cxn ang="0">
                  <a:pos x="60" y="49"/>
                </a:cxn>
                <a:cxn ang="0">
                  <a:pos x="8" y="53"/>
                </a:cxn>
                <a:cxn ang="0">
                  <a:pos x="0" y="62"/>
                </a:cxn>
                <a:cxn ang="0">
                  <a:pos x="28" y="66"/>
                </a:cxn>
                <a:cxn ang="0">
                  <a:pos x="24" y="77"/>
                </a:cxn>
                <a:cxn ang="0">
                  <a:pos x="124" y="62"/>
                </a:cxn>
                <a:cxn ang="0">
                  <a:pos x="139" y="72"/>
                </a:cxn>
                <a:cxn ang="0">
                  <a:pos x="156" y="70"/>
                </a:cxn>
                <a:cxn ang="0">
                  <a:pos x="197" y="51"/>
                </a:cxn>
                <a:cxn ang="0">
                  <a:pos x="167" y="45"/>
                </a:cxn>
                <a:cxn ang="0">
                  <a:pos x="163" y="40"/>
                </a:cxn>
                <a:cxn ang="0">
                  <a:pos x="174" y="30"/>
                </a:cxn>
                <a:cxn ang="0">
                  <a:pos x="180" y="15"/>
                </a:cxn>
                <a:cxn ang="0">
                  <a:pos x="210" y="4"/>
                </a:cxn>
                <a:cxn ang="0">
                  <a:pos x="187" y="0"/>
                </a:cxn>
                <a:cxn ang="0">
                  <a:pos x="154" y="15"/>
                </a:cxn>
                <a:cxn ang="0">
                  <a:pos x="116" y="10"/>
                </a:cxn>
                <a:cxn ang="0">
                  <a:pos x="94" y="14"/>
                </a:cxn>
                <a:cxn ang="0">
                  <a:pos x="101" y="4"/>
                </a:cxn>
                <a:cxn ang="0">
                  <a:pos x="88" y="4"/>
                </a:cxn>
                <a:cxn ang="0">
                  <a:pos x="39" y="15"/>
                </a:cxn>
                <a:cxn ang="0">
                  <a:pos x="9" y="30"/>
                </a:cxn>
                <a:cxn ang="0">
                  <a:pos x="9" y="30"/>
                </a:cxn>
              </a:cxnLst>
              <a:rect l="0" t="0" r="r" b="b"/>
              <a:pathLst>
                <a:path w="210" h="77">
                  <a:moveTo>
                    <a:pt x="9" y="30"/>
                  </a:moveTo>
                  <a:lnTo>
                    <a:pt x="19" y="34"/>
                  </a:lnTo>
                  <a:lnTo>
                    <a:pt x="9" y="40"/>
                  </a:lnTo>
                  <a:lnTo>
                    <a:pt x="15" y="44"/>
                  </a:lnTo>
                  <a:lnTo>
                    <a:pt x="60" y="49"/>
                  </a:lnTo>
                  <a:lnTo>
                    <a:pt x="8" y="53"/>
                  </a:lnTo>
                  <a:lnTo>
                    <a:pt x="0" y="62"/>
                  </a:lnTo>
                  <a:lnTo>
                    <a:pt x="28" y="66"/>
                  </a:lnTo>
                  <a:lnTo>
                    <a:pt x="24" y="77"/>
                  </a:lnTo>
                  <a:lnTo>
                    <a:pt x="124" y="62"/>
                  </a:lnTo>
                  <a:lnTo>
                    <a:pt x="139" y="72"/>
                  </a:lnTo>
                  <a:lnTo>
                    <a:pt x="156" y="70"/>
                  </a:lnTo>
                  <a:lnTo>
                    <a:pt x="197" y="51"/>
                  </a:lnTo>
                  <a:lnTo>
                    <a:pt x="167" y="45"/>
                  </a:lnTo>
                  <a:lnTo>
                    <a:pt x="163" y="40"/>
                  </a:lnTo>
                  <a:lnTo>
                    <a:pt x="174" y="30"/>
                  </a:lnTo>
                  <a:lnTo>
                    <a:pt x="180" y="15"/>
                  </a:lnTo>
                  <a:lnTo>
                    <a:pt x="210" y="4"/>
                  </a:lnTo>
                  <a:lnTo>
                    <a:pt x="187" y="0"/>
                  </a:lnTo>
                  <a:lnTo>
                    <a:pt x="154" y="15"/>
                  </a:lnTo>
                  <a:lnTo>
                    <a:pt x="116" y="10"/>
                  </a:lnTo>
                  <a:lnTo>
                    <a:pt x="94" y="14"/>
                  </a:lnTo>
                  <a:lnTo>
                    <a:pt x="101" y="4"/>
                  </a:lnTo>
                  <a:lnTo>
                    <a:pt x="88" y="4"/>
                  </a:lnTo>
                  <a:lnTo>
                    <a:pt x="39" y="15"/>
                  </a:lnTo>
                  <a:lnTo>
                    <a:pt x="9" y="30"/>
                  </a:lnTo>
                  <a:lnTo>
                    <a:pt x="9" y="3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64" name="Freeform 784"/>
            <p:cNvSpPr>
              <a:spLocks/>
            </p:cNvSpPr>
            <p:nvPr/>
          </p:nvSpPr>
          <p:spPr bwMode="auto">
            <a:xfrm>
              <a:off x="1230" y="1095"/>
              <a:ext cx="142" cy="53"/>
            </a:xfrm>
            <a:custGeom>
              <a:avLst/>
              <a:gdLst/>
              <a:ahLst/>
              <a:cxnLst>
                <a:cxn ang="0">
                  <a:pos x="0" y="36"/>
                </a:cxn>
                <a:cxn ang="0">
                  <a:pos x="9" y="42"/>
                </a:cxn>
                <a:cxn ang="0">
                  <a:pos x="5" y="53"/>
                </a:cxn>
                <a:cxn ang="0">
                  <a:pos x="41" y="47"/>
                </a:cxn>
                <a:cxn ang="0">
                  <a:pos x="78" y="28"/>
                </a:cxn>
                <a:cxn ang="0">
                  <a:pos x="142" y="15"/>
                </a:cxn>
                <a:cxn ang="0">
                  <a:pos x="131" y="4"/>
                </a:cxn>
                <a:cxn ang="0">
                  <a:pos x="95" y="0"/>
                </a:cxn>
                <a:cxn ang="0">
                  <a:pos x="50" y="8"/>
                </a:cxn>
                <a:cxn ang="0">
                  <a:pos x="47" y="15"/>
                </a:cxn>
                <a:cxn ang="0">
                  <a:pos x="0" y="36"/>
                </a:cxn>
                <a:cxn ang="0">
                  <a:pos x="0" y="36"/>
                </a:cxn>
              </a:cxnLst>
              <a:rect l="0" t="0" r="r" b="b"/>
              <a:pathLst>
                <a:path w="142" h="53">
                  <a:moveTo>
                    <a:pt x="0" y="36"/>
                  </a:moveTo>
                  <a:lnTo>
                    <a:pt x="9" y="42"/>
                  </a:lnTo>
                  <a:lnTo>
                    <a:pt x="5" y="53"/>
                  </a:lnTo>
                  <a:lnTo>
                    <a:pt x="41" y="47"/>
                  </a:lnTo>
                  <a:lnTo>
                    <a:pt x="78" y="28"/>
                  </a:lnTo>
                  <a:lnTo>
                    <a:pt x="142" y="15"/>
                  </a:lnTo>
                  <a:lnTo>
                    <a:pt x="131" y="4"/>
                  </a:lnTo>
                  <a:lnTo>
                    <a:pt x="95" y="0"/>
                  </a:lnTo>
                  <a:lnTo>
                    <a:pt x="50" y="8"/>
                  </a:lnTo>
                  <a:lnTo>
                    <a:pt x="47" y="15"/>
                  </a:lnTo>
                  <a:lnTo>
                    <a:pt x="0" y="36"/>
                  </a:lnTo>
                  <a:lnTo>
                    <a:pt x="0" y="36"/>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65" name="Freeform 785"/>
            <p:cNvSpPr>
              <a:spLocks/>
            </p:cNvSpPr>
            <p:nvPr/>
          </p:nvSpPr>
          <p:spPr bwMode="auto">
            <a:xfrm>
              <a:off x="4884" y="1406"/>
              <a:ext cx="23" cy="12"/>
            </a:xfrm>
            <a:custGeom>
              <a:avLst/>
              <a:gdLst/>
              <a:ahLst/>
              <a:cxnLst>
                <a:cxn ang="0">
                  <a:pos x="0" y="0"/>
                </a:cxn>
                <a:cxn ang="0">
                  <a:pos x="23" y="12"/>
                </a:cxn>
                <a:cxn ang="0">
                  <a:pos x="0" y="0"/>
                </a:cxn>
              </a:cxnLst>
              <a:rect l="0" t="0" r="r" b="b"/>
              <a:pathLst>
                <a:path w="23" h="12">
                  <a:moveTo>
                    <a:pt x="0" y="0"/>
                  </a:moveTo>
                  <a:lnTo>
                    <a:pt x="23" y="12"/>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66" name="Line 786"/>
            <p:cNvSpPr>
              <a:spLocks noChangeShapeType="1"/>
            </p:cNvSpPr>
            <p:nvPr/>
          </p:nvSpPr>
          <p:spPr bwMode="auto">
            <a:xfrm>
              <a:off x="4884" y="1406"/>
              <a:ext cx="23" cy="12"/>
            </a:xfrm>
            <a:prstGeom prst="line">
              <a:avLst/>
            </a:prstGeom>
            <a:no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67" name="Freeform 787"/>
            <p:cNvSpPr>
              <a:spLocks/>
            </p:cNvSpPr>
            <p:nvPr/>
          </p:nvSpPr>
          <p:spPr bwMode="auto">
            <a:xfrm>
              <a:off x="293" y="1436"/>
              <a:ext cx="28" cy="13"/>
            </a:xfrm>
            <a:custGeom>
              <a:avLst/>
              <a:gdLst/>
              <a:ahLst/>
              <a:cxnLst>
                <a:cxn ang="0">
                  <a:pos x="0" y="13"/>
                </a:cxn>
                <a:cxn ang="0">
                  <a:pos x="28" y="0"/>
                </a:cxn>
                <a:cxn ang="0">
                  <a:pos x="2" y="12"/>
                </a:cxn>
                <a:cxn ang="0">
                  <a:pos x="0" y="13"/>
                </a:cxn>
              </a:cxnLst>
              <a:rect l="0" t="0" r="r" b="b"/>
              <a:pathLst>
                <a:path w="28" h="13">
                  <a:moveTo>
                    <a:pt x="0" y="13"/>
                  </a:moveTo>
                  <a:lnTo>
                    <a:pt x="28" y="0"/>
                  </a:lnTo>
                  <a:lnTo>
                    <a:pt x="2" y="12"/>
                  </a:lnTo>
                  <a:lnTo>
                    <a:pt x="0" y="13"/>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68" name="Freeform 788"/>
            <p:cNvSpPr>
              <a:spLocks/>
            </p:cNvSpPr>
            <p:nvPr/>
          </p:nvSpPr>
          <p:spPr bwMode="auto">
            <a:xfrm>
              <a:off x="293" y="1436"/>
              <a:ext cx="28" cy="13"/>
            </a:xfrm>
            <a:custGeom>
              <a:avLst/>
              <a:gdLst/>
              <a:ahLst/>
              <a:cxnLst>
                <a:cxn ang="0">
                  <a:pos x="0" y="13"/>
                </a:cxn>
                <a:cxn ang="0">
                  <a:pos x="28" y="0"/>
                </a:cxn>
                <a:cxn ang="0">
                  <a:pos x="2" y="12"/>
                </a:cxn>
              </a:cxnLst>
              <a:rect l="0" t="0" r="r" b="b"/>
              <a:pathLst>
                <a:path w="28" h="13">
                  <a:moveTo>
                    <a:pt x="0" y="13"/>
                  </a:moveTo>
                  <a:lnTo>
                    <a:pt x="28" y="0"/>
                  </a:lnTo>
                  <a:lnTo>
                    <a:pt x="2" y="12"/>
                  </a:lnTo>
                </a:path>
              </a:pathLst>
            </a:custGeom>
            <a:no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69" name="Freeform 789"/>
            <p:cNvSpPr>
              <a:spLocks/>
            </p:cNvSpPr>
            <p:nvPr/>
          </p:nvSpPr>
          <p:spPr bwMode="auto">
            <a:xfrm>
              <a:off x="321" y="1429"/>
              <a:ext cx="30" cy="13"/>
            </a:xfrm>
            <a:custGeom>
              <a:avLst/>
              <a:gdLst/>
              <a:ahLst/>
              <a:cxnLst>
                <a:cxn ang="0">
                  <a:pos x="0" y="11"/>
                </a:cxn>
                <a:cxn ang="0">
                  <a:pos x="30" y="0"/>
                </a:cxn>
                <a:cxn ang="0">
                  <a:pos x="21" y="0"/>
                </a:cxn>
                <a:cxn ang="0">
                  <a:pos x="0" y="11"/>
                </a:cxn>
                <a:cxn ang="0">
                  <a:pos x="0" y="11"/>
                </a:cxn>
              </a:cxnLst>
              <a:rect l="0" t="0" r="r" b="b"/>
              <a:pathLst>
                <a:path w="30" h="11">
                  <a:moveTo>
                    <a:pt x="0" y="11"/>
                  </a:moveTo>
                  <a:lnTo>
                    <a:pt x="30" y="0"/>
                  </a:lnTo>
                  <a:lnTo>
                    <a:pt x="21" y="0"/>
                  </a:lnTo>
                  <a:lnTo>
                    <a:pt x="0" y="11"/>
                  </a:lnTo>
                  <a:lnTo>
                    <a:pt x="0" y="11"/>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70" name="Freeform 790"/>
            <p:cNvSpPr>
              <a:spLocks/>
            </p:cNvSpPr>
            <p:nvPr/>
          </p:nvSpPr>
          <p:spPr bwMode="auto">
            <a:xfrm>
              <a:off x="5008" y="1264"/>
              <a:ext cx="43" cy="13"/>
            </a:xfrm>
            <a:custGeom>
              <a:avLst/>
              <a:gdLst/>
              <a:ahLst/>
              <a:cxnLst>
                <a:cxn ang="0">
                  <a:pos x="0" y="0"/>
                </a:cxn>
                <a:cxn ang="0">
                  <a:pos x="7" y="6"/>
                </a:cxn>
                <a:cxn ang="0">
                  <a:pos x="37" y="9"/>
                </a:cxn>
                <a:cxn ang="0">
                  <a:pos x="43" y="6"/>
                </a:cxn>
                <a:cxn ang="0">
                  <a:pos x="0" y="0"/>
                </a:cxn>
              </a:cxnLst>
              <a:rect l="0" t="0" r="r" b="b"/>
              <a:pathLst>
                <a:path w="43" h="9">
                  <a:moveTo>
                    <a:pt x="0" y="0"/>
                  </a:moveTo>
                  <a:lnTo>
                    <a:pt x="7" y="6"/>
                  </a:lnTo>
                  <a:lnTo>
                    <a:pt x="37" y="9"/>
                  </a:lnTo>
                  <a:lnTo>
                    <a:pt x="43" y="6"/>
                  </a:lnTo>
                  <a:lnTo>
                    <a:pt x="0" y="0"/>
                  </a:lnTo>
                  <a:close/>
                </a:path>
              </a:pathLst>
            </a:custGeom>
            <a:solidFill>
              <a:srgbClr val="E7E8E9"/>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71" name="Freeform 791"/>
            <p:cNvSpPr>
              <a:spLocks/>
            </p:cNvSpPr>
            <p:nvPr/>
          </p:nvSpPr>
          <p:spPr bwMode="auto">
            <a:xfrm>
              <a:off x="5008" y="1264"/>
              <a:ext cx="43" cy="13"/>
            </a:xfrm>
            <a:custGeom>
              <a:avLst/>
              <a:gdLst/>
              <a:ahLst/>
              <a:cxnLst>
                <a:cxn ang="0">
                  <a:pos x="0" y="0"/>
                </a:cxn>
                <a:cxn ang="0">
                  <a:pos x="7" y="6"/>
                </a:cxn>
                <a:cxn ang="0">
                  <a:pos x="37" y="9"/>
                </a:cxn>
                <a:cxn ang="0">
                  <a:pos x="43" y="6"/>
                </a:cxn>
              </a:cxnLst>
              <a:rect l="0" t="0" r="r" b="b"/>
              <a:pathLst>
                <a:path w="43" h="9">
                  <a:moveTo>
                    <a:pt x="0" y="0"/>
                  </a:moveTo>
                  <a:lnTo>
                    <a:pt x="7" y="6"/>
                  </a:lnTo>
                  <a:lnTo>
                    <a:pt x="37" y="9"/>
                  </a:lnTo>
                  <a:lnTo>
                    <a:pt x="43" y="6"/>
                  </a:lnTo>
                </a:path>
              </a:pathLst>
            </a:custGeom>
            <a:no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72" name="Line 792"/>
            <p:cNvSpPr>
              <a:spLocks noChangeShapeType="1"/>
            </p:cNvSpPr>
            <p:nvPr/>
          </p:nvSpPr>
          <p:spPr bwMode="auto">
            <a:xfrm>
              <a:off x="518" y="1270"/>
              <a:ext cx="0" cy="0"/>
            </a:xfrm>
            <a:prstGeom prst="line">
              <a:avLst/>
            </a:prstGeom>
            <a:no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73" name="Line 793"/>
            <p:cNvSpPr>
              <a:spLocks noChangeShapeType="1"/>
            </p:cNvSpPr>
            <p:nvPr/>
          </p:nvSpPr>
          <p:spPr bwMode="auto">
            <a:xfrm>
              <a:off x="518" y="1270"/>
              <a:ext cx="0" cy="0"/>
            </a:xfrm>
            <a:prstGeom prst="line">
              <a:avLst/>
            </a:prstGeom>
            <a:no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74" name="Freeform 794"/>
            <p:cNvSpPr>
              <a:spLocks/>
            </p:cNvSpPr>
            <p:nvPr/>
          </p:nvSpPr>
          <p:spPr bwMode="auto">
            <a:xfrm>
              <a:off x="5008" y="1264"/>
              <a:ext cx="41" cy="6"/>
            </a:xfrm>
            <a:custGeom>
              <a:avLst/>
              <a:gdLst/>
              <a:ahLst/>
              <a:cxnLst>
                <a:cxn ang="0">
                  <a:pos x="41" y="6"/>
                </a:cxn>
                <a:cxn ang="0">
                  <a:pos x="0" y="0"/>
                </a:cxn>
                <a:cxn ang="0">
                  <a:pos x="41" y="6"/>
                </a:cxn>
              </a:cxnLst>
              <a:rect l="0" t="0" r="r" b="b"/>
              <a:pathLst>
                <a:path w="41" h="6">
                  <a:moveTo>
                    <a:pt x="41" y="6"/>
                  </a:moveTo>
                  <a:lnTo>
                    <a:pt x="0" y="0"/>
                  </a:lnTo>
                  <a:lnTo>
                    <a:pt x="41" y="6"/>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75" name="Line 795"/>
            <p:cNvSpPr>
              <a:spLocks noChangeShapeType="1"/>
            </p:cNvSpPr>
            <p:nvPr/>
          </p:nvSpPr>
          <p:spPr bwMode="auto">
            <a:xfrm flipH="1" flipV="1">
              <a:off x="5008" y="1264"/>
              <a:ext cx="41" cy="6"/>
            </a:xfrm>
            <a:prstGeom prst="line">
              <a:avLst/>
            </a:prstGeom>
            <a:no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76" name="Freeform 796"/>
            <p:cNvSpPr>
              <a:spLocks/>
            </p:cNvSpPr>
            <p:nvPr/>
          </p:nvSpPr>
          <p:spPr bwMode="auto">
            <a:xfrm>
              <a:off x="467" y="1320"/>
              <a:ext cx="27" cy="8"/>
            </a:xfrm>
            <a:custGeom>
              <a:avLst/>
              <a:gdLst/>
              <a:ahLst/>
              <a:cxnLst>
                <a:cxn ang="0">
                  <a:pos x="0" y="2"/>
                </a:cxn>
                <a:cxn ang="0">
                  <a:pos x="10" y="8"/>
                </a:cxn>
                <a:cxn ang="0">
                  <a:pos x="27" y="0"/>
                </a:cxn>
                <a:cxn ang="0">
                  <a:pos x="0" y="2"/>
                </a:cxn>
                <a:cxn ang="0">
                  <a:pos x="0" y="2"/>
                </a:cxn>
              </a:cxnLst>
              <a:rect l="0" t="0" r="r" b="b"/>
              <a:pathLst>
                <a:path w="27" h="8">
                  <a:moveTo>
                    <a:pt x="0" y="2"/>
                  </a:moveTo>
                  <a:lnTo>
                    <a:pt x="10" y="8"/>
                  </a:lnTo>
                  <a:lnTo>
                    <a:pt x="27" y="0"/>
                  </a:lnTo>
                  <a:lnTo>
                    <a:pt x="0" y="2"/>
                  </a:lnTo>
                  <a:lnTo>
                    <a:pt x="0" y="2"/>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77" name="Freeform 797"/>
            <p:cNvSpPr>
              <a:spLocks/>
            </p:cNvSpPr>
            <p:nvPr/>
          </p:nvSpPr>
          <p:spPr bwMode="auto">
            <a:xfrm>
              <a:off x="572" y="1352"/>
              <a:ext cx="55" cy="28"/>
            </a:xfrm>
            <a:custGeom>
              <a:avLst/>
              <a:gdLst/>
              <a:ahLst/>
              <a:cxnLst>
                <a:cxn ang="0">
                  <a:pos x="0" y="21"/>
                </a:cxn>
                <a:cxn ang="0">
                  <a:pos x="0" y="28"/>
                </a:cxn>
                <a:cxn ang="0">
                  <a:pos x="40" y="15"/>
                </a:cxn>
                <a:cxn ang="0">
                  <a:pos x="43" y="11"/>
                </a:cxn>
                <a:cxn ang="0">
                  <a:pos x="38" y="9"/>
                </a:cxn>
                <a:cxn ang="0">
                  <a:pos x="55" y="4"/>
                </a:cxn>
                <a:cxn ang="0">
                  <a:pos x="55" y="0"/>
                </a:cxn>
                <a:cxn ang="0">
                  <a:pos x="0" y="21"/>
                </a:cxn>
                <a:cxn ang="0">
                  <a:pos x="0" y="21"/>
                </a:cxn>
              </a:cxnLst>
              <a:rect l="0" t="0" r="r" b="b"/>
              <a:pathLst>
                <a:path w="55" h="28">
                  <a:moveTo>
                    <a:pt x="0" y="21"/>
                  </a:moveTo>
                  <a:lnTo>
                    <a:pt x="0" y="28"/>
                  </a:lnTo>
                  <a:lnTo>
                    <a:pt x="40" y="15"/>
                  </a:lnTo>
                  <a:lnTo>
                    <a:pt x="43" y="11"/>
                  </a:lnTo>
                  <a:lnTo>
                    <a:pt x="38" y="9"/>
                  </a:lnTo>
                  <a:lnTo>
                    <a:pt x="55" y="4"/>
                  </a:lnTo>
                  <a:lnTo>
                    <a:pt x="55" y="0"/>
                  </a:lnTo>
                  <a:lnTo>
                    <a:pt x="0" y="21"/>
                  </a:lnTo>
                  <a:lnTo>
                    <a:pt x="0" y="21"/>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78" name="Freeform 798"/>
            <p:cNvSpPr>
              <a:spLocks/>
            </p:cNvSpPr>
            <p:nvPr/>
          </p:nvSpPr>
          <p:spPr bwMode="auto">
            <a:xfrm>
              <a:off x="801" y="1425"/>
              <a:ext cx="30" cy="39"/>
            </a:xfrm>
            <a:custGeom>
              <a:avLst/>
              <a:gdLst/>
              <a:ahLst/>
              <a:cxnLst>
                <a:cxn ang="0">
                  <a:pos x="9" y="0"/>
                </a:cxn>
                <a:cxn ang="0">
                  <a:pos x="2" y="11"/>
                </a:cxn>
                <a:cxn ang="0">
                  <a:pos x="0" y="30"/>
                </a:cxn>
                <a:cxn ang="0">
                  <a:pos x="5" y="39"/>
                </a:cxn>
                <a:cxn ang="0">
                  <a:pos x="5" y="24"/>
                </a:cxn>
                <a:cxn ang="0">
                  <a:pos x="28" y="2"/>
                </a:cxn>
                <a:cxn ang="0">
                  <a:pos x="9" y="0"/>
                </a:cxn>
                <a:cxn ang="0">
                  <a:pos x="9" y="0"/>
                </a:cxn>
              </a:cxnLst>
              <a:rect l="0" t="0" r="r" b="b"/>
              <a:pathLst>
                <a:path w="28" h="39">
                  <a:moveTo>
                    <a:pt x="9" y="0"/>
                  </a:moveTo>
                  <a:lnTo>
                    <a:pt x="2" y="11"/>
                  </a:lnTo>
                  <a:lnTo>
                    <a:pt x="0" y="30"/>
                  </a:lnTo>
                  <a:lnTo>
                    <a:pt x="5" y="39"/>
                  </a:lnTo>
                  <a:lnTo>
                    <a:pt x="5" y="24"/>
                  </a:lnTo>
                  <a:lnTo>
                    <a:pt x="28" y="2"/>
                  </a:lnTo>
                  <a:lnTo>
                    <a:pt x="9" y="0"/>
                  </a:lnTo>
                  <a:lnTo>
                    <a:pt x="9"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79" name="Freeform 799"/>
            <p:cNvSpPr>
              <a:spLocks/>
            </p:cNvSpPr>
            <p:nvPr/>
          </p:nvSpPr>
          <p:spPr bwMode="auto">
            <a:xfrm>
              <a:off x="825" y="1485"/>
              <a:ext cx="43" cy="43"/>
            </a:xfrm>
            <a:custGeom>
              <a:avLst/>
              <a:gdLst/>
              <a:ahLst/>
              <a:cxnLst>
                <a:cxn ang="0">
                  <a:pos x="0" y="2"/>
                </a:cxn>
                <a:cxn ang="0">
                  <a:pos x="0" y="11"/>
                </a:cxn>
                <a:cxn ang="0">
                  <a:pos x="11" y="19"/>
                </a:cxn>
                <a:cxn ang="0">
                  <a:pos x="8" y="24"/>
                </a:cxn>
                <a:cxn ang="0">
                  <a:pos x="25" y="32"/>
                </a:cxn>
                <a:cxn ang="0">
                  <a:pos x="21" y="36"/>
                </a:cxn>
                <a:cxn ang="0">
                  <a:pos x="34" y="43"/>
                </a:cxn>
                <a:cxn ang="0">
                  <a:pos x="43" y="41"/>
                </a:cxn>
                <a:cxn ang="0">
                  <a:pos x="34" y="9"/>
                </a:cxn>
                <a:cxn ang="0">
                  <a:pos x="8" y="0"/>
                </a:cxn>
                <a:cxn ang="0">
                  <a:pos x="0" y="2"/>
                </a:cxn>
                <a:cxn ang="0">
                  <a:pos x="0" y="2"/>
                </a:cxn>
              </a:cxnLst>
              <a:rect l="0" t="0" r="r" b="b"/>
              <a:pathLst>
                <a:path w="43" h="43">
                  <a:moveTo>
                    <a:pt x="0" y="2"/>
                  </a:moveTo>
                  <a:lnTo>
                    <a:pt x="0" y="11"/>
                  </a:lnTo>
                  <a:lnTo>
                    <a:pt x="11" y="19"/>
                  </a:lnTo>
                  <a:lnTo>
                    <a:pt x="8" y="24"/>
                  </a:lnTo>
                  <a:lnTo>
                    <a:pt x="25" y="32"/>
                  </a:lnTo>
                  <a:lnTo>
                    <a:pt x="21" y="36"/>
                  </a:lnTo>
                  <a:lnTo>
                    <a:pt x="34" y="43"/>
                  </a:lnTo>
                  <a:lnTo>
                    <a:pt x="43" y="41"/>
                  </a:lnTo>
                  <a:lnTo>
                    <a:pt x="34" y="9"/>
                  </a:lnTo>
                  <a:lnTo>
                    <a:pt x="8" y="0"/>
                  </a:lnTo>
                  <a:lnTo>
                    <a:pt x="0" y="2"/>
                  </a:lnTo>
                  <a:lnTo>
                    <a:pt x="0" y="2"/>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80" name="Freeform 800"/>
            <p:cNvSpPr>
              <a:spLocks/>
            </p:cNvSpPr>
            <p:nvPr/>
          </p:nvSpPr>
          <p:spPr bwMode="auto">
            <a:xfrm>
              <a:off x="1908" y="981"/>
              <a:ext cx="652" cy="347"/>
            </a:xfrm>
            <a:custGeom>
              <a:avLst/>
              <a:gdLst/>
              <a:ahLst/>
              <a:cxnLst>
                <a:cxn ang="0">
                  <a:pos x="24" y="67"/>
                </a:cxn>
                <a:cxn ang="0">
                  <a:pos x="35" y="75"/>
                </a:cxn>
                <a:cxn ang="0">
                  <a:pos x="22" y="84"/>
                </a:cxn>
                <a:cxn ang="0">
                  <a:pos x="19" y="92"/>
                </a:cxn>
                <a:cxn ang="0">
                  <a:pos x="124" y="97"/>
                </a:cxn>
                <a:cxn ang="0">
                  <a:pos x="131" y="114"/>
                </a:cxn>
                <a:cxn ang="0">
                  <a:pos x="131" y="127"/>
                </a:cxn>
                <a:cxn ang="0">
                  <a:pos x="120" y="150"/>
                </a:cxn>
                <a:cxn ang="0">
                  <a:pos x="129" y="161"/>
                </a:cxn>
                <a:cxn ang="0">
                  <a:pos x="140" y="165"/>
                </a:cxn>
                <a:cxn ang="0">
                  <a:pos x="152" y="174"/>
                </a:cxn>
                <a:cxn ang="0">
                  <a:pos x="103" y="187"/>
                </a:cxn>
                <a:cxn ang="0">
                  <a:pos x="146" y="184"/>
                </a:cxn>
                <a:cxn ang="0">
                  <a:pos x="138" y="204"/>
                </a:cxn>
                <a:cxn ang="0">
                  <a:pos x="109" y="212"/>
                </a:cxn>
                <a:cxn ang="0">
                  <a:pos x="95" y="253"/>
                </a:cxn>
                <a:cxn ang="0">
                  <a:pos x="97" y="277"/>
                </a:cxn>
                <a:cxn ang="0">
                  <a:pos x="107" y="320"/>
                </a:cxn>
                <a:cxn ang="0">
                  <a:pos x="142" y="335"/>
                </a:cxn>
                <a:cxn ang="0">
                  <a:pos x="170" y="345"/>
                </a:cxn>
                <a:cxn ang="0">
                  <a:pos x="198" y="300"/>
                </a:cxn>
                <a:cxn ang="0">
                  <a:pos x="238" y="270"/>
                </a:cxn>
                <a:cxn ang="0">
                  <a:pos x="245" y="260"/>
                </a:cxn>
                <a:cxn ang="0">
                  <a:pos x="305" y="245"/>
                </a:cxn>
                <a:cxn ang="0">
                  <a:pos x="434" y="200"/>
                </a:cxn>
                <a:cxn ang="0">
                  <a:pos x="485" y="180"/>
                </a:cxn>
                <a:cxn ang="0">
                  <a:pos x="440" y="180"/>
                </a:cxn>
                <a:cxn ang="0">
                  <a:pos x="455" y="165"/>
                </a:cxn>
                <a:cxn ang="0">
                  <a:pos x="468" y="172"/>
                </a:cxn>
                <a:cxn ang="0">
                  <a:pos x="500" y="161"/>
                </a:cxn>
                <a:cxn ang="0">
                  <a:pos x="500" y="150"/>
                </a:cxn>
                <a:cxn ang="0">
                  <a:pos x="493" y="137"/>
                </a:cxn>
                <a:cxn ang="0">
                  <a:pos x="528" y="124"/>
                </a:cxn>
                <a:cxn ang="0">
                  <a:pos x="541" y="118"/>
                </a:cxn>
                <a:cxn ang="0">
                  <a:pos x="534" y="112"/>
                </a:cxn>
                <a:cxn ang="0">
                  <a:pos x="541" y="92"/>
                </a:cxn>
                <a:cxn ang="0">
                  <a:pos x="530" y="84"/>
                </a:cxn>
                <a:cxn ang="0">
                  <a:pos x="566" y="79"/>
                </a:cxn>
                <a:cxn ang="0">
                  <a:pos x="562" y="60"/>
                </a:cxn>
                <a:cxn ang="0">
                  <a:pos x="607" y="34"/>
                </a:cxn>
                <a:cxn ang="0">
                  <a:pos x="607" y="19"/>
                </a:cxn>
                <a:cxn ang="0">
                  <a:pos x="558" y="19"/>
                </a:cxn>
                <a:cxn ang="0">
                  <a:pos x="519" y="21"/>
                </a:cxn>
                <a:cxn ang="0">
                  <a:pos x="575" y="9"/>
                </a:cxn>
                <a:cxn ang="0">
                  <a:pos x="348" y="4"/>
                </a:cxn>
                <a:cxn ang="0">
                  <a:pos x="238" y="11"/>
                </a:cxn>
                <a:cxn ang="0">
                  <a:pos x="163" y="23"/>
                </a:cxn>
                <a:cxn ang="0">
                  <a:pos x="135" y="26"/>
                </a:cxn>
                <a:cxn ang="0">
                  <a:pos x="109" y="39"/>
                </a:cxn>
                <a:cxn ang="0">
                  <a:pos x="90" y="51"/>
                </a:cxn>
                <a:cxn ang="0">
                  <a:pos x="0" y="64"/>
                </a:cxn>
              </a:cxnLst>
              <a:rect l="0" t="0" r="r" b="b"/>
              <a:pathLst>
                <a:path w="652" h="347">
                  <a:moveTo>
                    <a:pt x="0" y="64"/>
                  </a:moveTo>
                  <a:lnTo>
                    <a:pt x="24" y="67"/>
                  </a:lnTo>
                  <a:lnTo>
                    <a:pt x="22" y="71"/>
                  </a:lnTo>
                  <a:lnTo>
                    <a:pt x="35" y="75"/>
                  </a:lnTo>
                  <a:lnTo>
                    <a:pt x="2" y="79"/>
                  </a:lnTo>
                  <a:lnTo>
                    <a:pt x="22" y="84"/>
                  </a:lnTo>
                  <a:lnTo>
                    <a:pt x="11" y="88"/>
                  </a:lnTo>
                  <a:lnTo>
                    <a:pt x="19" y="92"/>
                  </a:lnTo>
                  <a:lnTo>
                    <a:pt x="94" y="92"/>
                  </a:lnTo>
                  <a:lnTo>
                    <a:pt x="124" y="97"/>
                  </a:lnTo>
                  <a:lnTo>
                    <a:pt x="120" y="103"/>
                  </a:lnTo>
                  <a:lnTo>
                    <a:pt x="131" y="114"/>
                  </a:lnTo>
                  <a:lnTo>
                    <a:pt x="125" y="122"/>
                  </a:lnTo>
                  <a:lnTo>
                    <a:pt x="131" y="127"/>
                  </a:lnTo>
                  <a:lnTo>
                    <a:pt x="120" y="142"/>
                  </a:lnTo>
                  <a:lnTo>
                    <a:pt x="120" y="150"/>
                  </a:lnTo>
                  <a:lnTo>
                    <a:pt x="110" y="156"/>
                  </a:lnTo>
                  <a:lnTo>
                    <a:pt x="129" y="161"/>
                  </a:lnTo>
                  <a:lnTo>
                    <a:pt x="140" y="156"/>
                  </a:lnTo>
                  <a:lnTo>
                    <a:pt x="140" y="165"/>
                  </a:lnTo>
                  <a:lnTo>
                    <a:pt x="152" y="167"/>
                  </a:lnTo>
                  <a:lnTo>
                    <a:pt x="152" y="174"/>
                  </a:lnTo>
                  <a:lnTo>
                    <a:pt x="120" y="169"/>
                  </a:lnTo>
                  <a:lnTo>
                    <a:pt x="103" y="187"/>
                  </a:lnTo>
                  <a:lnTo>
                    <a:pt x="114" y="193"/>
                  </a:lnTo>
                  <a:lnTo>
                    <a:pt x="146" y="184"/>
                  </a:lnTo>
                  <a:lnTo>
                    <a:pt x="148" y="193"/>
                  </a:lnTo>
                  <a:lnTo>
                    <a:pt x="138" y="204"/>
                  </a:lnTo>
                  <a:lnTo>
                    <a:pt x="120" y="204"/>
                  </a:lnTo>
                  <a:lnTo>
                    <a:pt x="109" y="212"/>
                  </a:lnTo>
                  <a:lnTo>
                    <a:pt x="86" y="245"/>
                  </a:lnTo>
                  <a:lnTo>
                    <a:pt x="95" y="253"/>
                  </a:lnTo>
                  <a:lnTo>
                    <a:pt x="92" y="272"/>
                  </a:lnTo>
                  <a:lnTo>
                    <a:pt x="97" y="277"/>
                  </a:lnTo>
                  <a:lnTo>
                    <a:pt x="95" y="285"/>
                  </a:lnTo>
                  <a:lnTo>
                    <a:pt x="107" y="320"/>
                  </a:lnTo>
                  <a:lnTo>
                    <a:pt x="114" y="330"/>
                  </a:lnTo>
                  <a:lnTo>
                    <a:pt x="142" y="335"/>
                  </a:lnTo>
                  <a:lnTo>
                    <a:pt x="161" y="347"/>
                  </a:lnTo>
                  <a:lnTo>
                    <a:pt x="170" y="345"/>
                  </a:lnTo>
                  <a:lnTo>
                    <a:pt x="200" y="311"/>
                  </a:lnTo>
                  <a:lnTo>
                    <a:pt x="198" y="300"/>
                  </a:lnTo>
                  <a:lnTo>
                    <a:pt x="225" y="287"/>
                  </a:lnTo>
                  <a:lnTo>
                    <a:pt x="238" y="270"/>
                  </a:lnTo>
                  <a:lnTo>
                    <a:pt x="234" y="259"/>
                  </a:lnTo>
                  <a:lnTo>
                    <a:pt x="245" y="260"/>
                  </a:lnTo>
                  <a:lnTo>
                    <a:pt x="253" y="253"/>
                  </a:lnTo>
                  <a:lnTo>
                    <a:pt x="305" y="245"/>
                  </a:lnTo>
                  <a:lnTo>
                    <a:pt x="360" y="215"/>
                  </a:lnTo>
                  <a:lnTo>
                    <a:pt x="434" y="200"/>
                  </a:lnTo>
                  <a:lnTo>
                    <a:pt x="476" y="185"/>
                  </a:lnTo>
                  <a:lnTo>
                    <a:pt x="485" y="180"/>
                  </a:lnTo>
                  <a:lnTo>
                    <a:pt x="457" y="176"/>
                  </a:lnTo>
                  <a:lnTo>
                    <a:pt x="440" y="180"/>
                  </a:lnTo>
                  <a:lnTo>
                    <a:pt x="455" y="172"/>
                  </a:lnTo>
                  <a:lnTo>
                    <a:pt x="455" y="165"/>
                  </a:lnTo>
                  <a:lnTo>
                    <a:pt x="466" y="163"/>
                  </a:lnTo>
                  <a:lnTo>
                    <a:pt x="468" y="172"/>
                  </a:lnTo>
                  <a:lnTo>
                    <a:pt x="494" y="174"/>
                  </a:lnTo>
                  <a:lnTo>
                    <a:pt x="500" y="161"/>
                  </a:lnTo>
                  <a:lnTo>
                    <a:pt x="474" y="144"/>
                  </a:lnTo>
                  <a:lnTo>
                    <a:pt x="500" y="150"/>
                  </a:lnTo>
                  <a:lnTo>
                    <a:pt x="504" y="139"/>
                  </a:lnTo>
                  <a:lnTo>
                    <a:pt x="493" y="137"/>
                  </a:lnTo>
                  <a:lnTo>
                    <a:pt x="526" y="129"/>
                  </a:lnTo>
                  <a:lnTo>
                    <a:pt x="528" y="124"/>
                  </a:lnTo>
                  <a:lnTo>
                    <a:pt x="515" y="122"/>
                  </a:lnTo>
                  <a:lnTo>
                    <a:pt x="541" y="118"/>
                  </a:lnTo>
                  <a:lnTo>
                    <a:pt x="549" y="112"/>
                  </a:lnTo>
                  <a:lnTo>
                    <a:pt x="534" y="112"/>
                  </a:lnTo>
                  <a:lnTo>
                    <a:pt x="547" y="97"/>
                  </a:lnTo>
                  <a:lnTo>
                    <a:pt x="541" y="92"/>
                  </a:lnTo>
                  <a:lnTo>
                    <a:pt x="526" y="90"/>
                  </a:lnTo>
                  <a:lnTo>
                    <a:pt x="530" y="84"/>
                  </a:lnTo>
                  <a:lnTo>
                    <a:pt x="562" y="82"/>
                  </a:lnTo>
                  <a:lnTo>
                    <a:pt x="566" y="79"/>
                  </a:lnTo>
                  <a:lnTo>
                    <a:pt x="554" y="67"/>
                  </a:lnTo>
                  <a:lnTo>
                    <a:pt x="562" y="60"/>
                  </a:lnTo>
                  <a:lnTo>
                    <a:pt x="562" y="54"/>
                  </a:lnTo>
                  <a:lnTo>
                    <a:pt x="607" y="34"/>
                  </a:lnTo>
                  <a:lnTo>
                    <a:pt x="652" y="24"/>
                  </a:lnTo>
                  <a:lnTo>
                    <a:pt x="607" y="19"/>
                  </a:lnTo>
                  <a:lnTo>
                    <a:pt x="519" y="28"/>
                  </a:lnTo>
                  <a:lnTo>
                    <a:pt x="558" y="19"/>
                  </a:lnTo>
                  <a:lnTo>
                    <a:pt x="556" y="15"/>
                  </a:lnTo>
                  <a:lnTo>
                    <a:pt x="519" y="21"/>
                  </a:lnTo>
                  <a:lnTo>
                    <a:pt x="521" y="15"/>
                  </a:lnTo>
                  <a:lnTo>
                    <a:pt x="575" y="9"/>
                  </a:lnTo>
                  <a:lnTo>
                    <a:pt x="509" y="0"/>
                  </a:lnTo>
                  <a:lnTo>
                    <a:pt x="348" y="4"/>
                  </a:lnTo>
                  <a:lnTo>
                    <a:pt x="266" y="17"/>
                  </a:lnTo>
                  <a:lnTo>
                    <a:pt x="238" y="11"/>
                  </a:lnTo>
                  <a:lnTo>
                    <a:pt x="159" y="19"/>
                  </a:lnTo>
                  <a:lnTo>
                    <a:pt x="163" y="23"/>
                  </a:lnTo>
                  <a:lnTo>
                    <a:pt x="152" y="26"/>
                  </a:lnTo>
                  <a:lnTo>
                    <a:pt x="135" y="26"/>
                  </a:lnTo>
                  <a:lnTo>
                    <a:pt x="82" y="39"/>
                  </a:lnTo>
                  <a:lnTo>
                    <a:pt x="109" y="39"/>
                  </a:lnTo>
                  <a:lnTo>
                    <a:pt x="109" y="43"/>
                  </a:lnTo>
                  <a:lnTo>
                    <a:pt x="90" y="51"/>
                  </a:lnTo>
                  <a:lnTo>
                    <a:pt x="13" y="58"/>
                  </a:lnTo>
                  <a:lnTo>
                    <a:pt x="0" y="64"/>
                  </a:lnTo>
                  <a:lnTo>
                    <a:pt x="0" y="64"/>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81" name="Freeform 801"/>
            <p:cNvSpPr>
              <a:spLocks/>
            </p:cNvSpPr>
            <p:nvPr/>
          </p:nvSpPr>
          <p:spPr bwMode="auto">
            <a:xfrm>
              <a:off x="2350" y="1219"/>
              <a:ext cx="131" cy="49"/>
            </a:xfrm>
            <a:custGeom>
              <a:avLst/>
              <a:gdLst/>
              <a:ahLst/>
              <a:cxnLst>
                <a:cxn ang="0">
                  <a:pos x="0" y="15"/>
                </a:cxn>
                <a:cxn ang="0">
                  <a:pos x="26" y="17"/>
                </a:cxn>
                <a:cxn ang="0">
                  <a:pos x="0" y="28"/>
                </a:cxn>
                <a:cxn ang="0">
                  <a:pos x="17" y="28"/>
                </a:cxn>
                <a:cxn ang="0">
                  <a:pos x="22" y="36"/>
                </a:cxn>
                <a:cxn ang="0">
                  <a:pos x="11" y="41"/>
                </a:cxn>
                <a:cxn ang="0">
                  <a:pos x="60" y="49"/>
                </a:cxn>
                <a:cxn ang="0">
                  <a:pos x="116" y="32"/>
                </a:cxn>
                <a:cxn ang="0">
                  <a:pos x="129" y="24"/>
                </a:cxn>
                <a:cxn ang="0">
                  <a:pos x="131" y="15"/>
                </a:cxn>
                <a:cxn ang="0">
                  <a:pos x="120" y="11"/>
                </a:cxn>
                <a:cxn ang="0">
                  <a:pos x="120" y="2"/>
                </a:cxn>
                <a:cxn ang="0">
                  <a:pos x="103" y="0"/>
                </a:cxn>
                <a:cxn ang="0">
                  <a:pos x="84" y="7"/>
                </a:cxn>
                <a:cxn ang="0">
                  <a:pos x="58" y="9"/>
                </a:cxn>
                <a:cxn ang="0">
                  <a:pos x="52" y="6"/>
                </a:cxn>
                <a:cxn ang="0">
                  <a:pos x="49" y="13"/>
                </a:cxn>
                <a:cxn ang="0">
                  <a:pos x="36" y="17"/>
                </a:cxn>
                <a:cxn ang="0">
                  <a:pos x="37" y="7"/>
                </a:cxn>
                <a:cxn ang="0">
                  <a:pos x="21" y="0"/>
                </a:cxn>
                <a:cxn ang="0">
                  <a:pos x="0" y="15"/>
                </a:cxn>
                <a:cxn ang="0">
                  <a:pos x="0" y="15"/>
                </a:cxn>
              </a:cxnLst>
              <a:rect l="0" t="0" r="r" b="b"/>
              <a:pathLst>
                <a:path w="131" h="49">
                  <a:moveTo>
                    <a:pt x="0" y="15"/>
                  </a:moveTo>
                  <a:lnTo>
                    <a:pt x="26" y="17"/>
                  </a:lnTo>
                  <a:lnTo>
                    <a:pt x="0" y="28"/>
                  </a:lnTo>
                  <a:lnTo>
                    <a:pt x="17" y="28"/>
                  </a:lnTo>
                  <a:lnTo>
                    <a:pt x="22" y="36"/>
                  </a:lnTo>
                  <a:lnTo>
                    <a:pt x="11" y="41"/>
                  </a:lnTo>
                  <a:lnTo>
                    <a:pt x="60" y="49"/>
                  </a:lnTo>
                  <a:lnTo>
                    <a:pt x="116" y="32"/>
                  </a:lnTo>
                  <a:lnTo>
                    <a:pt x="129" y="24"/>
                  </a:lnTo>
                  <a:lnTo>
                    <a:pt x="131" y="15"/>
                  </a:lnTo>
                  <a:lnTo>
                    <a:pt x="120" y="11"/>
                  </a:lnTo>
                  <a:lnTo>
                    <a:pt x="120" y="2"/>
                  </a:lnTo>
                  <a:lnTo>
                    <a:pt x="103" y="0"/>
                  </a:lnTo>
                  <a:lnTo>
                    <a:pt x="84" y="7"/>
                  </a:lnTo>
                  <a:lnTo>
                    <a:pt x="58" y="9"/>
                  </a:lnTo>
                  <a:lnTo>
                    <a:pt x="52" y="6"/>
                  </a:lnTo>
                  <a:lnTo>
                    <a:pt x="49" y="13"/>
                  </a:lnTo>
                  <a:lnTo>
                    <a:pt x="36" y="17"/>
                  </a:lnTo>
                  <a:lnTo>
                    <a:pt x="37" y="7"/>
                  </a:lnTo>
                  <a:lnTo>
                    <a:pt x="21" y="0"/>
                  </a:lnTo>
                  <a:lnTo>
                    <a:pt x="0" y="15"/>
                  </a:lnTo>
                  <a:lnTo>
                    <a:pt x="0" y="15"/>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82" name="Freeform 802"/>
            <p:cNvSpPr>
              <a:spLocks/>
            </p:cNvSpPr>
            <p:nvPr/>
          </p:nvSpPr>
          <p:spPr bwMode="auto">
            <a:xfrm>
              <a:off x="2552" y="1146"/>
              <a:ext cx="13" cy="4"/>
            </a:xfrm>
            <a:custGeom>
              <a:avLst/>
              <a:gdLst/>
              <a:ahLst/>
              <a:cxnLst>
                <a:cxn ang="0">
                  <a:pos x="0" y="4"/>
                </a:cxn>
                <a:cxn ang="0">
                  <a:pos x="13" y="0"/>
                </a:cxn>
                <a:cxn ang="0">
                  <a:pos x="0" y="4"/>
                </a:cxn>
              </a:cxnLst>
              <a:rect l="0" t="0" r="r" b="b"/>
              <a:pathLst>
                <a:path w="13" h="4">
                  <a:moveTo>
                    <a:pt x="0" y="4"/>
                  </a:moveTo>
                  <a:lnTo>
                    <a:pt x="13" y="0"/>
                  </a:lnTo>
                  <a:lnTo>
                    <a:pt x="0" y="4"/>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83" name="Line 803"/>
            <p:cNvSpPr>
              <a:spLocks noChangeShapeType="1"/>
            </p:cNvSpPr>
            <p:nvPr/>
          </p:nvSpPr>
          <p:spPr bwMode="auto">
            <a:xfrm flipV="1">
              <a:off x="2552" y="1146"/>
              <a:ext cx="13" cy="4"/>
            </a:xfrm>
            <a:prstGeom prst="line">
              <a:avLst/>
            </a:prstGeom>
            <a:no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84" name="Freeform 804"/>
            <p:cNvSpPr>
              <a:spLocks/>
            </p:cNvSpPr>
            <p:nvPr/>
          </p:nvSpPr>
          <p:spPr bwMode="auto">
            <a:xfrm>
              <a:off x="2457" y="1082"/>
              <a:ext cx="11" cy="4"/>
            </a:xfrm>
            <a:custGeom>
              <a:avLst/>
              <a:gdLst/>
              <a:ahLst/>
              <a:cxnLst>
                <a:cxn ang="0">
                  <a:pos x="2" y="0"/>
                </a:cxn>
                <a:cxn ang="0">
                  <a:pos x="0" y="6"/>
                </a:cxn>
                <a:cxn ang="0">
                  <a:pos x="11" y="6"/>
                </a:cxn>
                <a:cxn ang="0">
                  <a:pos x="2" y="0"/>
                </a:cxn>
                <a:cxn ang="0">
                  <a:pos x="2" y="0"/>
                </a:cxn>
              </a:cxnLst>
              <a:rect l="0" t="0" r="r" b="b"/>
              <a:pathLst>
                <a:path w="11" h="6">
                  <a:moveTo>
                    <a:pt x="2" y="0"/>
                  </a:moveTo>
                  <a:lnTo>
                    <a:pt x="0" y="6"/>
                  </a:lnTo>
                  <a:lnTo>
                    <a:pt x="11" y="6"/>
                  </a:lnTo>
                  <a:lnTo>
                    <a:pt x="2" y="0"/>
                  </a:lnTo>
                  <a:lnTo>
                    <a:pt x="2"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85" name="Freeform 805"/>
            <p:cNvSpPr>
              <a:spLocks/>
            </p:cNvSpPr>
            <p:nvPr/>
          </p:nvSpPr>
          <p:spPr bwMode="auto">
            <a:xfrm>
              <a:off x="3298" y="2639"/>
              <a:ext cx="121" cy="249"/>
            </a:xfrm>
            <a:custGeom>
              <a:avLst/>
              <a:gdLst/>
              <a:ahLst/>
              <a:cxnLst>
                <a:cxn ang="0">
                  <a:pos x="0" y="184"/>
                </a:cxn>
                <a:cxn ang="0">
                  <a:pos x="5" y="230"/>
                </a:cxn>
                <a:cxn ang="0">
                  <a:pos x="18" y="245"/>
                </a:cxn>
                <a:cxn ang="0">
                  <a:pos x="24" y="249"/>
                </a:cxn>
                <a:cxn ang="0">
                  <a:pos x="54" y="242"/>
                </a:cxn>
                <a:cxn ang="0">
                  <a:pos x="60" y="234"/>
                </a:cxn>
                <a:cxn ang="0">
                  <a:pos x="99" y="120"/>
                </a:cxn>
                <a:cxn ang="0">
                  <a:pos x="110" y="64"/>
                </a:cxn>
                <a:cxn ang="0">
                  <a:pos x="116" y="71"/>
                </a:cxn>
                <a:cxn ang="0">
                  <a:pos x="121" y="64"/>
                </a:cxn>
                <a:cxn ang="0">
                  <a:pos x="114" y="19"/>
                </a:cxn>
                <a:cxn ang="0">
                  <a:pos x="105" y="0"/>
                </a:cxn>
                <a:cxn ang="0">
                  <a:pos x="97" y="7"/>
                </a:cxn>
                <a:cxn ang="0">
                  <a:pos x="95" y="24"/>
                </a:cxn>
                <a:cxn ang="0">
                  <a:pos x="82" y="28"/>
                </a:cxn>
                <a:cxn ang="0">
                  <a:pos x="77" y="51"/>
                </a:cxn>
                <a:cxn ang="0">
                  <a:pos x="26" y="77"/>
                </a:cxn>
                <a:cxn ang="0">
                  <a:pos x="15" y="99"/>
                </a:cxn>
                <a:cxn ang="0">
                  <a:pos x="20" y="148"/>
                </a:cxn>
                <a:cxn ang="0">
                  <a:pos x="0" y="184"/>
                </a:cxn>
                <a:cxn ang="0">
                  <a:pos x="0" y="184"/>
                </a:cxn>
              </a:cxnLst>
              <a:rect l="0" t="0" r="r" b="b"/>
              <a:pathLst>
                <a:path w="121" h="249">
                  <a:moveTo>
                    <a:pt x="0" y="184"/>
                  </a:moveTo>
                  <a:lnTo>
                    <a:pt x="5" y="230"/>
                  </a:lnTo>
                  <a:lnTo>
                    <a:pt x="18" y="245"/>
                  </a:lnTo>
                  <a:lnTo>
                    <a:pt x="24" y="249"/>
                  </a:lnTo>
                  <a:lnTo>
                    <a:pt x="54" y="242"/>
                  </a:lnTo>
                  <a:lnTo>
                    <a:pt x="60" y="234"/>
                  </a:lnTo>
                  <a:lnTo>
                    <a:pt x="99" y="120"/>
                  </a:lnTo>
                  <a:lnTo>
                    <a:pt x="110" y="64"/>
                  </a:lnTo>
                  <a:lnTo>
                    <a:pt x="116" y="71"/>
                  </a:lnTo>
                  <a:lnTo>
                    <a:pt x="121" y="64"/>
                  </a:lnTo>
                  <a:lnTo>
                    <a:pt x="114" y="19"/>
                  </a:lnTo>
                  <a:lnTo>
                    <a:pt x="105" y="0"/>
                  </a:lnTo>
                  <a:lnTo>
                    <a:pt x="97" y="7"/>
                  </a:lnTo>
                  <a:lnTo>
                    <a:pt x="95" y="24"/>
                  </a:lnTo>
                  <a:lnTo>
                    <a:pt x="82" y="28"/>
                  </a:lnTo>
                  <a:lnTo>
                    <a:pt x="77" y="51"/>
                  </a:lnTo>
                  <a:lnTo>
                    <a:pt x="26" y="77"/>
                  </a:lnTo>
                  <a:lnTo>
                    <a:pt x="15" y="99"/>
                  </a:lnTo>
                  <a:lnTo>
                    <a:pt x="20" y="148"/>
                  </a:lnTo>
                  <a:lnTo>
                    <a:pt x="0" y="184"/>
                  </a:lnTo>
                  <a:lnTo>
                    <a:pt x="0" y="184"/>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86" name="Freeform 806"/>
            <p:cNvSpPr>
              <a:spLocks/>
            </p:cNvSpPr>
            <p:nvPr/>
          </p:nvSpPr>
          <p:spPr bwMode="auto">
            <a:xfrm>
              <a:off x="3517" y="251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87" name="Freeform 807"/>
            <p:cNvSpPr>
              <a:spLocks/>
            </p:cNvSpPr>
            <p:nvPr/>
          </p:nvSpPr>
          <p:spPr bwMode="auto">
            <a:xfrm>
              <a:off x="3766" y="254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88" name="Freeform 808"/>
            <p:cNvSpPr>
              <a:spLocks/>
            </p:cNvSpPr>
            <p:nvPr/>
          </p:nvSpPr>
          <p:spPr bwMode="auto">
            <a:xfrm>
              <a:off x="3802" y="234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89" name="Freeform 809"/>
            <p:cNvSpPr>
              <a:spLocks/>
            </p:cNvSpPr>
            <p:nvPr/>
          </p:nvSpPr>
          <p:spPr bwMode="auto">
            <a:xfrm>
              <a:off x="3468" y="2184"/>
              <a:ext cx="21" cy="7"/>
            </a:xfrm>
            <a:custGeom>
              <a:avLst/>
              <a:gdLst/>
              <a:ahLst/>
              <a:cxnLst>
                <a:cxn ang="0">
                  <a:pos x="0" y="5"/>
                </a:cxn>
                <a:cxn ang="0">
                  <a:pos x="13" y="7"/>
                </a:cxn>
                <a:cxn ang="0">
                  <a:pos x="21" y="2"/>
                </a:cxn>
                <a:cxn ang="0">
                  <a:pos x="6" y="0"/>
                </a:cxn>
                <a:cxn ang="0">
                  <a:pos x="0" y="5"/>
                </a:cxn>
                <a:cxn ang="0">
                  <a:pos x="0" y="5"/>
                </a:cxn>
              </a:cxnLst>
              <a:rect l="0" t="0" r="r" b="b"/>
              <a:pathLst>
                <a:path w="21" h="7">
                  <a:moveTo>
                    <a:pt x="0" y="5"/>
                  </a:moveTo>
                  <a:lnTo>
                    <a:pt x="13" y="7"/>
                  </a:lnTo>
                  <a:lnTo>
                    <a:pt x="21" y="2"/>
                  </a:lnTo>
                  <a:lnTo>
                    <a:pt x="6" y="0"/>
                  </a:lnTo>
                  <a:lnTo>
                    <a:pt x="0" y="5"/>
                  </a:lnTo>
                  <a:lnTo>
                    <a:pt x="0" y="5"/>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90" name="Freeform 810"/>
            <p:cNvSpPr>
              <a:spLocks/>
            </p:cNvSpPr>
            <p:nvPr/>
          </p:nvSpPr>
          <p:spPr bwMode="auto">
            <a:xfrm>
              <a:off x="4105" y="2173"/>
              <a:ext cx="4" cy="26"/>
            </a:xfrm>
            <a:custGeom>
              <a:avLst/>
              <a:gdLst/>
              <a:ahLst/>
              <a:cxnLst>
                <a:cxn ang="0">
                  <a:pos x="4" y="0"/>
                </a:cxn>
                <a:cxn ang="0">
                  <a:pos x="0" y="26"/>
                </a:cxn>
                <a:cxn ang="0">
                  <a:pos x="4" y="0"/>
                </a:cxn>
              </a:cxnLst>
              <a:rect l="0" t="0" r="r" b="b"/>
              <a:pathLst>
                <a:path w="4" h="26">
                  <a:moveTo>
                    <a:pt x="4" y="0"/>
                  </a:moveTo>
                  <a:lnTo>
                    <a:pt x="0" y="26"/>
                  </a:lnTo>
                  <a:lnTo>
                    <a:pt x="4"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91" name="Line 811"/>
            <p:cNvSpPr>
              <a:spLocks noChangeShapeType="1"/>
            </p:cNvSpPr>
            <p:nvPr/>
          </p:nvSpPr>
          <p:spPr bwMode="auto">
            <a:xfrm flipH="1">
              <a:off x="4105" y="2173"/>
              <a:ext cx="4" cy="26"/>
            </a:xfrm>
            <a:prstGeom prst="line">
              <a:avLst/>
            </a:prstGeom>
            <a:no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92" name="Freeform 812"/>
            <p:cNvSpPr>
              <a:spLocks/>
            </p:cNvSpPr>
            <p:nvPr/>
          </p:nvSpPr>
          <p:spPr bwMode="auto">
            <a:xfrm>
              <a:off x="4105" y="222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93" name="Freeform 813"/>
            <p:cNvSpPr>
              <a:spLocks/>
            </p:cNvSpPr>
            <p:nvPr/>
          </p:nvSpPr>
          <p:spPr bwMode="auto">
            <a:xfrm>
              <a:off x="4128" y="228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94" name="Freeform 814"/>
            <p:cNvSpPr>
              <a:spLocks/>
            </p:cNvSpPr>
            <p:nvPr/>
          </p:nvSpPr>
          <p:spPr bwMode="auto">
            <a:xfrm>
              <a:off x="4167" y="2367"/>
              <a:ext cx="9" cy="6"/>
            </a:xfrm>
            <a:custGeom>
              <a:avLst/>
              <a:gdLst/>
              <a:ahLst/>
              <a:cxnLst>
                <a:cxn ang="0">
                  <a:pos x="0" y="0"/>
                </a:cxn>
                <a:cxn ang="0">
                  <a:pos x="9" y="6"/>
                </a:cxn>
                <a:cxn ang="0">
                  <a:pos x="0" y="0"/>
                </a:cxn>
              </a:cxnLst>
              <a:rect l="0" t="0" r="r" b="b"/>
              <a:pathLst>
                <a:path w="9" h="6">
                  <a:moveTo>
                    <a:pt x="0" y="0"/>
                  </a:moveTo>
                  <a:lnTo>
                    <a:pt x="9" y="6"/>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95" name="Line 815"/>
            <p:cNvSpPr>
              <a:spLocks noChangeShapeType="1"/>
            </p:cNvSpPr>
            <p:nvPr/>
          </p:nvSpPr>
          <p:spPr bwMode="auto">
            <a:xfrm>
              <a:off x="4167" y="2367"/>
              <a:ext cx="9" cy="6"/>
            </a:xfrm>
            <a:prstGeom prst="line">
              <a:avLst/>
            </a:prstGeom>
            <a:no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96" name="Freeform 816"/>
            <p:cNvSpPr>
              <a:spLocks/>
            </p:cNvSpPr>
            <p:nvPr/>
          </p:nvSpPr>
          <p:spPr bwMode="auto">
            <a:xfrm>
              <a:off x="4189" y="2390"/>
              <a:ext cx="13" cy="17"/>
            </a:xfrm>
            <a:custGeom>
              <a:avLst/>
              <a:gdLst>
                <a:gd name="T0" fmla="*/ 0 w 12"/>
                <a:gd name="T1" fmla="*/ 4 h 17"/>
                <a:gd name="T2" fmla="*/ 12 w 12"/>
                <a:gd name="T3" fmla="*/ 17 h 17"/>
                <a:gd name="T4" fmla="*/ 12 w 12"/>
                <a:gd name="T5" fmla="*/ 9 h 17"/>
                <a:gd name="T6" fmla="*/ 4 w 12"/>
                <a:gd name="T7" fmla="*/ 0 h 17"/>
                <a:gd name="T8" fmla="*/ 0 w 12"/>
                <a:gd name="T9" fmla="*/ 4 h 17"/>
                <a:gd name="T10" fmla="*/ 0 w 12"/>
                <a:gd name="T11" fmla="*/ 4 h 17"/>
                <a:gd name="T12" fmla="*/ 0 60000 65536"/>
                <a:gd name="T13" fmla="*/ 0 60000 65536"/>
                <a:gd name="T14" fmla="*/ 0 60000 65536"/>
                <a:gd name="T15" fmla="*/ 0 60000 65536"/>
                <a:gd name="T16" fmla="*/ 0 60000 65536"/>
                <a:gd name="T17" fmla="*/ 0 60000 65536"/>
                <a:gd name="T18" fmla="*/ 0 w 12"/>
                <a:gd name="T19" fmla="*/ 0 h 17"/>
                <a:gd name="T20" fmla="*/ 12 w 12"/>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2" h="17">
                  <a:moveTo>
                    <a:pt x="0" y="4"/>
                  </a:moveTo>
                  <a:lnTo>
                    <a:pt x="12" y="17"/>
                  </a:lnTo>
                  <a:lnTo>
                    <a:pt x="12" y="9"/>
                  </a:lnTo>
                  <a:lnTo>
                    <a:pt x="4" y="0"/>
                  </a:lnTo>
                  <a:lnTo>
                    <a:pt x="0" y="4"/>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97" name="Freeform 817"/>
            <p:cNvSpPr>
              <a:spLocks/>
            </p:cNvSpPr>
            <p:nvPr/>
          </p:nvSpPr>
          <p:spPr bwMode="auto">
            <a:xfrm>
              <a:off x="4214" y="2435"/>
              <a:ext cx="9" cy="15"/>
            </a:xfrm>
            <a:custGeom>
              <a:avLst/>
              <a:gdLst/>
              <a:ahLst/>
              <a:cxnLst>
                <a:cxn ang="0">
                  <a:pos x="0" y="2"/>
                </a:cxn>
                <a:cxn ang="0">
                  <a:pos x="3" y="15"/>
                </a:cxn>
                <a:cxn ang="0">
                  <a:pos x="9" y="13"/>
                </a:cxn>
                <a:cxn ang="0">
                  <a:pos x="3" y="0"/>
                </a:cxn>
                <a:cxn ang="0">
                  <a:pos x="0" y="2"/>
                </a:cxn>
                <a:cxn ang="0">
                  <a:pos x="0" y="2"/>
                </a:cxn>
              </a:cxnLst>
              <a:rect l="0" t="0" r="r" b="b"/>
              <a:pathLst>
                <a:path w="9" h="15">
                  <a:moveTo>
                    <a:pt x="0" y="2"/>
                  </a:moveTo>
                  <a:lnTo>
                    <a:pt x="3" y="15"/>
                  </a:lnTo>
                  <a:lnTo>
                    <a:pt x="9" y="13"/>
                  </a:lnTo>
                  <a:lnTo>
                    <a:pt x="3" y="0"/>
                  </a:lnTo>
                  <a:lnTo>
                    <a:pt x="0" y="2"/>
                  </a:lnTo>
                  <a:lnTo>
                    <a:pt x="0" y="2"/>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98" name="Freeform 818"/>
            <p:cNvSpPr>
              <a:spLocks/>
            </p:cNvSpPr>
            <p:nvPr/>
          </p:nvSpPr>
          <p:spPr bwMode="auto">
            <a:xfrm>
              <a:off x="4270" y="251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799" name="Freeform 819"/>
            <p:cNvSpPr>
              <a:spLocks/>
            </p:cNvSpPr>
            <p:nvPr/>
          </p:nvSpPr>
          <p:spPr bwMode="auto">
            <a:xfrm>
              <a:off x="4319" y="260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00" name="Freeform 820"/>
            <p:cNvSpPr>
              <a:spLocks/>
            </p:cNvSpPr>
            <p:nvPr/>
          </p:nvSpPr>
          <p:spPr bwMode="auto">
            <a:xfrm>
              <a:off x="3901" y="2236"/>
              <a:ext cx="34" cy="70"/>
            </a:xfrm>
            <a:custGeom>
              <a:avLst/>
              <a:gdLst>
                <a:gd name="T0" fmla="*/ 0 w 34"/>
                <a:gd name="T1" fmla="*/ 32 h 70"/>
                <a:gd name="T2" fmla="*/ 9 w 34"/>
                <a:gd name="T3" fmla="*/ 70 h 70"/>
                <a:gd name="T4" fmla="*/ 24 w 34"/>
                <a:gd name="T5" fmla="*/ 68 h 70"/>
                <a:gd name="T6" fmla="*/ 32 w 34"/>
                <a:gd name="T7" fmla="*/ 62 h 70"/>
                <a:gd name="T8" fmla="*/ 34 w 34"/>
                <a:gd name="T9" fmla="*/ 41 h 70"/>
                <a:gd name="T10" fmla="*/ 11 w 34"/>
                <a:gd name="T11" fmla="*/ 6 h 70"/>
                <a:gd name="T12" fmla="*/ 2 w 34"/>
                <a:gd name="T13" fmla="*/ 0 h 70"/>
                <a:gd name="T14" fmla="*/ 5 w 34"/>
                <a:gd name="T15" fmla="*/ 8 h 70"/>
                <a:gd name="T16" fmla="*/ 0 w 34"/>
                <a:gd name="T17" fmla="*/ 32 h 70"/>
                <a:gd name="T18" fmla="*/ 0 w 34"/>
                <a:gd name="T19" fmla="*/ 32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70"/>
                <a:gd name="T32" fmla="*/ 34 w 34"/>
                <a:gd name="T33" fmla="*/ 70 h 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70">
                  <a:moveTo>
                    <a:pt x="0" y="32"/>
                  </a:moveTo>
                  <a:lnTo>
                    <a:pt x="9" y="70"/>
                  </a:lnTo>
                  <a:lnTo>
                    <a:pt x="24" y="68"/>
                  </a:lnTo>
                  <a:lnTo>
                    <a:pt x="32" y="62"/>
                  </a:lnTo>
                  <a:lnTo>
                    <a:pt x="34" y="41"/>
                  </a:lnTo>
                  <a:lnTo>
                    <a:pt x="11" y="6"/>
                  </a:lnTo>
                  <a:lnTo>
                    <a:pt x="2" y="0"/>
                  </a:lnTo>
                  <a:lnTo>
                    <a:pt x="5" y="8"/>
                  </a:lnTo>
                  <a:lnTo>
                    <a:pt x="0" y="32"/>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01" name="Freeform 821"/>
            <p:cNvSpPr>
              <a:spLocks/>
            </p:cNvSpPr>
            <p:nvPr/>
          </p:nvSpPr>
          <p:spPr bwMode="auto">
            <a:xfrm>
              <a:off x="4349" y="2049"/>
              <a:ext cx="35" cy="30"/>
            </a:xfrm>
            <a:custGeom>
              <a:avLst/>
              <a:gdLst>
                <a:gd name="T0" fmla="*/ 0 w 35"/>
                <a:gd name="T1" fmla="*/ 11 h 32"/>
                <a:gd name="T2" fmla="*/ 3 w 35"/>
                <a:gd name="T3" fmla="*/ 28 h 32"/>
                <a:gd name="T4" fmla="*/ 18 w 35"/>
                <a:gd name="T5" fmla="*/ 32 h 32"/>
                <a:gd name="T6" fmla="*/ 30 w 35"/>
                <a:gd name="T7" fmla="*/ 22 h 32"/>
                <a:gd name="T8" fmla="*/ 35 w 35"/>
                <a:gd name="T9" fmla="*/ 0 h 32"/>
                <a:gd name="T10" fmla="*/ 13 w 35"/>
                <a:gd name="T11" fmla="*/ 2 h 32"/>
                <a:gd name="T12" fmla="*/ 0 w 35"/>
                <a:gd name="T13" fmla="*/ 11 h 32"/>
                <a:gd name="T14" fmla="*/ 0 w 35"/>
                <a:gd name="T15" fmla="*/ 11 h 32"/>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32"/>
                <a:gd name="T26" fmla="*/ 35 w 35"/>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32">
                  <a:moveTo>
                    <a:pt x="0" y="11"/>
                  </a:moveTo>
                  <a:lnTo>
                    <a:pt x="3" y="28"/>
                  </a:lnTo>
                  <a:lnTo>
                    <a:pt x="18" y="32"/>
                  </a:lnTo>
                  <a:lnTo>
                    <a:pt x="30" y="22"/>
                  </a:lnTo>
                  <a:lnTo>
                    <a:pt x="35" y="0"/>
                  </a:lnTo>
                  <a:lnTo>
                    <a:pt x="13" y="2"/>
                  </a:lnTo>
                  <a:lnTo>
                    <a:pt x="0" y="11"/>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02" name="Freeform 822"/>
            <p:cNvSpPr>
              <a:spLocks/>
            </p:cNvSpPr>
            <p:nvPr/>
          </p:nvSpPr>
          <p:spPr bwMode="auto">
            <a:xfrm>
              <a:off x="4519" y="1951"/>
              <a:ext cx="22" cy="60"/>
            </a:xfrm>
            <a:custGeom>
              <a:avLst/>
              <a:gdLst>
                <a:gd name="T0" fmla="*/ 0 w 22"/>
                <a:gd name="T1" fmla="*/ 30 h 60"/>
                <a:gd name="T2" fmla="*/ 6 w 22"/>
                <a:gd name="T3" fmla="*/ 49 h 60"/>
                <a:gd name="T4" fmla="*/ 15 w 22"/>
                <a:gd name="T5" fmla="*/ 60 h 60"/>
                <a:gd name="T6" fmla="*/ 22 w 22"/>
                <a:gd name="T7" fmla="*/ 4 h 60"/>
                <a:gd name="T8" fmla="*/ 17 w 22"/>
                <a:gd name="T9" fmla="*/ 0 h 60"/>
                <a:gd name="T10" fmla="*/ 9 w 22"/>
                <a:gd name="T11" fmla="*/ 6 h 60"/>
                <a:gd name="T12" fmla="*/ 0 w 22"/>
                <a:gd name="T13" fmla="*/ 30 h 60"/>
                <a:gd name="T14" fmla="*/ 0 w 22"/>
                <a:gd name="T15" fmla="*/ 30 h 60"/>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60"/>
                <a:gd name="T26" fmla="*/ 22 w 22"/>
                <a:gd name="T27" fmla="*/ 60 h 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60">
                  <a:moveTo>
                    <a:pt x="0" y="30"/>
                  </a:moveTo>
                  <a:lnTo>
                    <a:pt x="6" y="49"/>
                  </a:lnTo>
                  <a:lnTo>
                    <a:pt x="15" y="60"/>
                  </a:lnTo>
                  <a:lnTo>
                    <a:pt x="22" y="4"/>
                  </a:lnTo>
                  <a:lnTo>
                    <a:pt x="17" y="0"/>
                  </a:lnTo>
                  <a:lnTo>
                    <a:pt x="9" y="6"/>
                  </a:lnTo>
                  <a:lnTo>
                    <a:pt x="0" y="30"/>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03" name="Freeform 823"/>
            <p:cNvSpPr>
              <a:spLocks/>
            </p:cNvSpPr>
            <p:nvPr/>
          </p:nvSpPr>
          <p:spPr bwMode="auto">
            <a:xfrm>
              <a:off x="4616" y="1794"/>
              <a:ext cx="40" cy="51"/>
            </a:xfrm>
            <a:custGeom>
              <a:avLst/>
              <a:gdLst/>
              <a:ahLst/>
              <a:cxnLst>
                <a:cxn ang="0">
                  <a:pos x="0" y="11"/>
                </a:cxn>
                <a:cxn ang="0">
                  <a:pos x="8" y="19"/>
                </a:cxn>
                <a:cxn ang="0">
                  <a:pos x="14" y="19"/>
                </a:cxn>
                <a:cxn ang="0">
                  <a:pos x="14" y="13"/>
                </a:cxn>
                <a:cxn ang="0">
                  <a:pos x="19" y="19"/>
                </a:cxn>
                <a:cxn ang="0">
                  <a:pos x="23" y="47"/>
                </a:cxn>
                <a:cxn ang="0">
                  <a:pos x="34" y="51"/>
                </a:cxn>
                <a:cxn ang="0">
                  <a:pos x="40" y="43"/>
                </a:cxn>
                <a:cxn ang="0">
                  <a:pos x="40" y="17"/>
                </a:cxn>
                <a:cxn ang="0">
                  <a:pos x="30" y="2"/>
                </a:cxn>
                <a:cxn ang="0">
                  <a:pos x="10" y="0"/>
                </a:cxn>
                <a:cxn ang="0">
                  <a:pos x="0" y="11"/>
                </a:cxn>
                <a:cxn ang="0">
                  <a:pos x="0" y="11"/>
                </a:cxn>
              </a:cxnLst>
              <a:rect l="0" t="0" r="r" b="b"/>
              <a:pathLst>
                <a:path w="40" h="51">
                  <a:moveTo>
                    <a:pt x="0" y="11"/>
                  </a:moveTo>
                  <a:lnTo>
                    <a:pt x="8" y="19"/>
                  </a:lnTo>
                  <a:lnTo>
                    <a:pt x="14" y="19"/>
                  </a:lnTo>
                  <a:lnTo>
                    <a:pt x="14" y="13"/>
                  </a:lnTo>
                  <a:lnTo>
                    <a:pt x="19" y="19"/>
                  </a:lnTo>
                  <a:lnTo>
                    <a:pt x="23" y="47"/>
                  </a:lnTo>
                  <a:lnTo>
                    <a:pt x="34" y="51"/>
                  </a:lnTo>
                  <a:lnTo>
                    <a:pt x="40" y="43"/>
                  </a:lnTo>
                  <a:lnTo>
                    <a:pt x="40" y="17"/>
                  </a:lnTo>
                  <a:lnTo>
                    <a:pt x="30" y="2"/>
                  </a:lnTo>
                  <a:lnTo>
                    <a:pt x="10" y="0"/>
                  </a:lnTo>
                  <a:lnTo>
                    <a:pt x="0" y="11"/>
                  </a:lnTo>
                  <a:lnTo>
                    <a:pt x="0" y="11"/>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04" name="Freeform 824"/>
            <p:cNvSpPr>
              <a:spLocks/>
            </p:cNvSpPr>
            <p:nvPr/>
          </p:nvSpPr>
          <p:spPr bwMode="auto">
            <a:xfrm>
              <a:off x="4658" y="1787"/>
              <a:ext cx="33" cy="26"/>
            </a:xfrm>
            <a:custGeom>
              <a:avLst/>
              <a:gdLst/>
              <a:ahLst/>
              <a:cxnLst>
                <a:cxn ang="0">
                  <a:pos x="0" y="15"/>
                </a:cxn>
                <a:cxn ang="0">
                  <a:pos x="15" y="26"/>
                </a:cxn>
                <a:cxn ang="0">
                  <a:pos x="16" y="16"/>
                </a:cxn>
                <a:cxn ang="0">
                  <a:pos x="22" y="13"/>
                </a:cxn>
                <a:cxn ang="0">
                  <a:pos x="28" y="18"/>
                </a:cxn>
                <a:cxn ang="0">
                  <a:pos x="33" y="7"/>
                </a:cxn>
                <a:cxn ang="0">
                  <a:pos x="30" y="0"/>
                </a:cxn>
                <a:cxn ang="0">
                  <a:pos x="15" y="0"/>
                </a:cxn>
                <a:cxn ang="0">
                  <a:pos x="13" y="5"/>
                </a:cxn>
                <a:cxn ang="0">
                  <a:pos x="3" y="3"/>
                </a:cxn>
                <a:cxn ang="0">
                  <a:pos x="0" y="15"/>
                </a:cxn>
                <a:cxn ang="0">
                  <a:pos x="0" y="15"/>
                </a:cxn>
              </a:cxnLst>
              <a:rect l="0" t="0" r="r" b="b"/>
              <a:pathLst>
                <a:path w="33" h="26">
                  <a:moveTo>
                    <a:pt x="0" y="15"/>
                  </a:moveTo>
                  <a:lnTo>
                    <a:pt x="15" y="26"/>
                  </a:lnTo>
                  <a:lnTo>
                    <a:pt x="16" y="16"/>
                  </a:lnTo>
                  <a:lnTo>
                    <a:pt x="22" y="13"/>
                  </a:lnTo>
                  <a:lnTo>
                    <a:pt x="28" y="18"/>
                  </a:lnTo>
                  <a:lnTo>
                    <a:pt x="33" y="7"/>
                  </a:lnTo>
                  <a:lnTo>
                    <a:pt x="30" y="0"/>
                  </a:lnTo>
                  <a:lnTo>
                    <a:pt x="15" y="0"/>
                  </a:lnTo>
                  <a:lnTo>
                    <a:pt x="13" y="5"/>
                  </a:lnTo>
                  <a:lnTo>
                    <a:pt x="3" y="3"/>
                  </a:lnTo>
                  <a:lnTo>
                    <a:pt x="0" y="15"/>
                  </a:lnTo>
                  <a:lnTo>
                    <a:pt x="0" y="15"/>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05" name="Freeform 825"/>
            <p:cNvSpPr>
              <a:spLocks/>
            </p:cNvSpPr>
            <p:nvPr/>
          </p:nvSpPr>
          <p:spPr bwMode="auto">
            <a:xfrm>
              <a:off x="4630" y="1654"/>
              <a:ext cx="140" cy="148"/>
            </a:xfrm>
            <a:custGeom>
              <a:avLst/>
              <a:gdLst/>
              <a:ahLst/>
              <a:cxnLst>
                <a:cxn ang="0">
                  <a:pos x="0" y="131"/>
                </a:cxn>
                <a:cxn ang="0">
                  <a:pos x="3" y="138"/>
                </a:cxn>
                <a:cxn ang="0">
                  <a:pos x="20" y="138"/>
                </a:cxn>
                <a:cxn ang="0">
                  <a:pos x="22" y="133"/>
                </a:cxn>
                <a:cxn ang="0">
                  <a:pos x="52" y="121"/>
                </a:cxn>
                <a:cxn ang="0">
                  <a:pos x="67" y="123"/>
                </a:cxn>
                <a:cxn ang="0">
                  <a:pos x="69" y="138"/>
                </a:cxn>
                <a:cxn ang="0">
                  <a:pos x="82" y="148"/>
                </a:cxn>
                <a:cxn ang="0">
                  <a:pos x="89" y="131"/>
                </a:cxn>
                <a:cxn ang="0">
                  <a:pos x="84" y="125"/>
                </a:cxn>
                <a:cxn ang="0">
                  <a:pos x="84" y="118"/>
                </a:cxn>
                <a:cxn ang="0">
                  <a:pos x="95" y="125"/>
                </a:cxn>
                <a:cxn ang="0">
                  <a:pos x="108" y="125"/>
                </a:cxn>
                <a:cxn ang="0">
                  <a:pos x="114" y="116"/>
                </a:cxn>
                <a:cxn ang="0">
                  <a:pos x="119" y="125"/>
                </a:cxn>
                <a:cxn ang="0">
                  <a:pos x="119" y="114"/>
                </a:cxn>
                <a:cxn ang="0">
                  <a:pos x="127" y="108"/>
                </a:cxn>
                <a:cxn ang="0">
                  <a:pos x="131" y="119"/>
                </a:cxn>
                <a:cxn ang="0">
                  <a:pos x="138" y="114"/>
                </a:cxn>
                <a:cxn ang="0">
                  <a:pos x="140" y="104"/>
                </a:cxn>
                <a:cxn ang="0">
                  <a:pos x="121" y="61"/>
                </a:cxn>
                <a:cxn ang="0">
                  <a:pos x="123" y="58"/>
                </a:cxn>
                <a:cxn ang="0">
                  <a:pos x="129" y="58"/>
                </a:cxn>
                <a:cxn ang="0">
                  <a:pos x="127" y="43"/>
                </a:cxn>
                <a:cxn ang="0">
                  <a:pos x="99" y="1"/>
                </a:cxn>
                <a:cxn ang="0">
                  <a:pos x="88" y="0"/>
                </a:cxn>
                <a:cxn ang="0">
                  <a:pos x="97" y="9"/>
                </a:cxn>
                <a:cxn ang="0">
                  <a:pos x="84" y="5"/>
                </a:cxn>
                <a:cxn ang="0">
                  <a:pos x="97" y="45"/>
                </a:cxn>
                <a:cxn ang="0">
                  <a:pos x="93" y="75"/>
                </a:cxn>
                <a:cxn ang="0">
                  <a:pos x="74" y="86"/>
                </a:cxn>
                <a:cxn ang="0">
                  <a:pos x="71" y="73"/>
                </a:cxn>
                <a:cxn ang="0">
                  <a:pos x="67" y="76"/>
                </a:cxn>
                <a:cxn ang="0">
                  <a:pos x="69" y="106"/>
                </a:cxn>
                <a:cxn ang="0">
                  <a:pos x="65" y="108"/>
                </a:cxn>
                <a:cxn ang="0">
                  <a:pos x="56" y="104"/>
                </a:cxn>
                <a:cxn ang="0">
                  <a:pos x="20" y="108"/>
                </a:cxn>
                <a:cxn ang="0">
                  <a:pos x="0" y="131"/>
                </a:cxn>
                <a:cxn ang="0">
                  <a:pos x="0" y="131"/>
                </a:cxn>
              </a:cxnLst>
              <a:rect l="0" t="0" r="r" b="b"/>
              <a:pathLst>
                <a:path w="140" h="148">
                  <a:moveTo>
                    <a:pt x="0" y="131"/>
                  </a:moveTo>
                  <a:lnTo>
                    <a:pt x="3" y="138"/>
                  </a:lnTo>
                  <a:lnTo>
                    <a:pt x="20" y="138"/>
                  </a:lnTo>
                  <a:lnTo>
                    <a:pt x="22" y="133"/>
                  </a:lnTo>
                  <a:lnTo>
                    <a:pt x="52" y="121"/>
                  </a:lnTo>
                  <a:lnTo>
                    <a:pt x="67" y="123"/>
                  </a:lnTo>
                  <a:lnTo>
                    <a:pt x="69" y="138"/>
                  </a:lnTo>
                  <a:lnTo>
                    <a:pt x="82" y="148"/>
                  </a:lnTo>
                  <a:lnTo>
                    <a:pt x="89" y="131"/>
                  </a:lnTo>
                  <a:lnTo>
                    <a:pt x="84" y="125"/>
                  </a:lnTo>
                  <a:lnTo>
                    <a:pt x="84" y="118"/>
                  </a:lnTo>
                  <a:lnTo>
                    <a:pt x="95" y="125"/>
                  </a:lnTo>
                  <a:lnTo>
                    <a:pt x="108" y="125"/>
                  </a:lnTo>
                  <a:lnTo>
                    <a:pt x="114" y="116"/>
                  </a:lnTo>
                  <a:lnTo>
                    <a:pt x="119" y="125"/>
                  </a:lnTo>
                  <a:lnTo>
                    <a:pt x="119" y="114"/>
                  </a:lnTo>
                  <a:lnTo>
                    <a:pt x="127" y="108"/>
                  </a:lnTo>
                  <a:lnTo>
                    <a:pt x="131" y="119"/>
                  </a:lnTo>
                  <a:lnTo>
                    <a:pt x="138" y="114"/>
                  </a:lnTo>
                  <a:lnTo>
                    <a:pt x="140" y="104"/>
                  </a:lnTo>
                  <a:lnTo>
                    <a:pt x="121" y="61"/>
                  </a:lnTo>
                  <a:lnTo>
                    <a:pt x="123" y="58"/>
                  </a:lnTo>
                  <a:lnTo>
                    <a:pt x="129" y="58"/>
                  </a:lnTo>
                  <a:lnTo>
                    <a:pt x="127" y="43"/>
                  </a:lnTo>
                  <a:lnTo>
                    <a:pt x="99" y="1"/>
                  </a:lnTo>
                  <a:lnTo>
                    <a:pt x="88" y="0"/>
                  </a:lnTo>
                  <a:lnTo>
                    <a:pt x="97" y="9"/>
                  </a:lnTo>
                  <a:lnTo>
                    <a:pt x="84" y="5"/>
                  </a:lnTo>
                  <a:lnTo>
                    <a:pt x="97" y="45"/>
                  </a:lnTo>
                  <a:lnTo>
                    <a:pt x="93" y="75"/>
                  </a:lnTo>
                  <a:lnTo>
                    <a:pt x="74" y="86"/>
                  </a:lnTo>
                  <a:lnTo>
                    <a:pt x="71" y="73"/>
                  </a:lnTo>
                  <a:lnTo>
                    <a:pt x="67" y="76"/>
                  </a:lnTo>
                  <a:lnTo>
                    <a:pt x="69" y="106"/>
                  </a:lnTo>
                  <a:lnTo>
                    <a:pt x="65" y="108"/>
                  </a:lnTo>
                  <a:lnTo>
                    <a:pt x="56" y="104"/>
                  </a:lnTo>
                  <a:lnTo>
                    <a:pt x="20" y="108"/>
                  </a:lnTo>
                  <a:lnTo>
                    <a:pt x="0" y="131"/>
                  </a:lnTo>
                  <a:lnTo>
                    <a:pt x="0" y="131"/>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06" name="Freeform 826"/>
            <p:cNvSpPr>
              <a:spLocks/>
            </p:cNvSpPr>
            <p:nvPr/>
          </p:nvSpPr>
          <p:spPr bwMode="auto">
            <a:xfrm>
              <a:off x="4686" y="1581"/>
              <a:ext cx="83" cy="74"/>
            </a:xfrm>
            <a:custGeom>
              <a:avLst/>
              <a:gdLst/>
              <a:ahLst/>
              <a:cxnLst>
                <a:cxn ang="0">
                  <a:pos x="5" y="52"/>
                </a:cxn>
                <a:cxn ang="0">
                  <a:pos x="20" y="74"/>
                </a:cxn>
                <a:cxn ang="0">
                  <a:pos x="32" y="65"/>
                </a:cxn>
                <a:cxn ang="0">
                  <a:pos x="15" y="54"/>
                </a:cxn>
                <a:cxn ang="0">
                  <a:pos x="24" y="56"/>
                </a:cxn>
                <a:cxn ang="0">
                  <a:pos x="35" y="52"/>
                </a:cxn>
                <a:cxn ang="0">
                  <a:pos x="62" y="63"/>
                </a:cxn>
                <a:cxn ang="0">
                  <a:pos x="65" y="44"/>
                </a:cxn>
                <a:cxn ang="0">
                  <a:pos x="75" y="44"/>
                </a:cxn>
                <a:cxn ang="0">
                  <a:pos x="86" y="37"/>
                </a:cxn>
                <a:cxn ang="0">
                  <a:pos x="77" y="39"/>
                </a:cxn>
                <a:cxn ang="0">
                  <a:pos x="69" y="31"/>
                </a:cxn>
                <a:cxn ang="0">
                  <a:pos x="67" y="22"/>
                </a:cxn>
                <a:cxn ang="0">
                  <a:pos x="62" y="28"/>
                </a:cxn>
                <a:cxn ang="0">
                  <a:pos x="43" y="24"/>
                </a:cxn>
                <a:cxn ang="0">
                  <a:pos x="3" y="0"/>
                </a:cxn>
                <a:cxn ang="0">
                  <a:pos x="0" y="3"/>
                </a:cxn>
                <a:cxn ang="0">
                  <a:pos x="9" y="13"/>
                </a:cxn>
                <a:cxn ang="0">
                  <a:pos x="20" y="41"/>
                </a:cxn>
                <a:cxn ang="0">
                  <a:pos x="5" y="39"/>
                </a:cxn>
                <a:cxn ang="0">
                  <a:pos x="11" y="44"/>
                </a:cxn>
                <a:cxn ang="0">
                  <a:pos x="5" y="52"/>
                </a:cxn>
                <a:cxn ang="0">
                  <a:pos x="5" y="52"/>
                </a:cxn>
              </a:cxnLst>
              <a:rect l="0" t="0" r="r" b="b"/>
              <a:pathLst>
                <a:path w="86" h="74">
                  <a:moveTo>
                    <a:pt x="5" y="52"/>
                  </a:moveTo>
                  <a:lnTo>
                    <a:pt x="20" y="74"/>
                  </a:lnTo>
                  <a:lnTo>
                    <a:pt x="32" y="65"/>
                  </a:lnTo>
                  <a:lnTo>
                    <a:pt x="15" y="54"/>
                  </a:lnTo>
                  <a:lnTo>
                    <a:pt x="24" y="56"/>
                  </a:lnTo>
                  <a:lnTo>
                    <a:pt x="35" y="52"/>
                  </a:lnTo>
                  <a:lnTo>
                    <a:pt x="62" y="63"/>
                  </a:lnTo>
                  <a:lnTo>
                    <a:pt x="65" y="44"/>
                  </a:lnTo>
                  <a:lnTo>
                    <a:pt x="75" y="44"/>
                  </a:lnTo>
                  <a:lnTo>
                    <a:pt x="86" y="37"/>
                  </a:lnTo>
                  <a:lnTo>
                    <a:pt x="77" y="39"/>
                  </a:lnTo>
                  <a:lnTo>
                    <a:pt x="69" y="31"/>
                  </a:lnTo>
                  <a:lnTo>
                    <a:pt x="67" y="22"/>
                  </a:lnTo>
                  <a:lnTo>
                    <a:pt x="62" y="28"/>
                  </a:lnTo>
                  <a:lnTo>
                    <a:pt x="43" y="24"/>
                  </a:lnTo>
                  <a:lnTo>
                    <a:pt x="3" y="0"/>
                  </a:lnTo>
                  <a:lnTo>
                    <a:pt x="0" y="3"/>
                  </a:lnTo>
                  <a:lnTo>
                    <a:pt x="9" y="13"/>
                  </a:lnTo>
                  <a:lnTo>
                    <a:pt x="20" y="41"/>
                  </a:lnTo>
                  <a:lnTo>
                    <a:pt x="5" y="39"/>
                  </a:lnTo>
                  <a:lnTo>
                    <a:pt x="11" y="44"/>
                  </a:lnTo>
                  <a:lnTo>
                    <a:pt x="5" y="52"/>
                  </a:lnTo>
                  <a:lnTo>
                    <a:pt x="5" y="52"/>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07" name="Freeform 827"/>
            <p:cNvSpPr>
              <a:spLocks/>
            </p:cNvSpPr>
            <p:nvPr/>
          </p:nvSpPr>
          <p:spPr bwMode="auto">
            <a:xfrm>
              <a:off x="4575" y="197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08" name="Freeform 828"/>
            <p:cNvSpPr>
              <a:spLocks/>
            </p:cNvSpPr>
            <p:nvPr/>
          </p:nvSpPr>
          <p:spPr bwMode="auto">
            <a:xfrm>
              <a:off x="4600" y="196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09" name="Freeform 829"/>
            <p:cNvSpPr>
              <a:spLocks/>
            </p:cNvSpPr>
            <p:nvPr/>
          </p:nvSpPr>
          <p:spPr bwMode="auto">
            <a:xfrm>
              <a:off x="4630" y="1923"/>
              <a:ext cx="3" cy="13"/>
            </a:xfrm>
            <a:custGeom>
              <a:avLst/>
              <a:gdLst/>
              <a:ahLst/>
              <a:cxnLst>
                <a:cxn ang="0">
                  <a:pos x="0" y="13"/>
                </a:cxn>
                <a:cxn ang="0">
                  <a:pos x="3" y="0"/>
                </a:cxn>
                <a:cxn ang="0">
                  <a:pos x="0" y="13"/>
                </a:cxn>
              </a:cxnLst>
              <a:rect l="0" t="0" r="r" b="b"/>
              <a:pathLst>
                <a:path w="3" h="13">
                  <a:moveTo>
                    <a:pt x="0" y="13"/>
                  </a:moveTo>
                  <a:lnTo>
                    <a:pt x="3" y="0"/>
                  </a:lnTo>
                  <a:lnTo>
                    <a:pt x="0" y="13"/>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10" name="Line 830"/>
            <p:cNvSpPr>
              <a:spLocks noChangeShapeType="1"/>
            </p:cNvSpPr>
            <p:nvPr/>
          </p:nvSpPr>
          <p:spPr bwMode="auto">
            <a:xfrm flipV="1">
              <a:off x="4630" y="1923"/>
              <a:ext cx="3" cy="13"/>
            </a:xfrm>
            <a:prstGeom prst="line">
              <a:avLst/>
            </a:prstGeom>
            <a:no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11" name="Freeform 831"/>
            <p:cNvSpPr>
              <a:spLocks/>
            </p:cNvSpPr>
            <p:nvPr/>
          </p:nvSpPr>
          <p:spPr bwMode="auto">
            <a:xfrm>
              <a:off x="4645" y="1893"/>
              <a:ext cx="3" cy="4"/>
            </a:xfrm>
            <a:custGeom>
              <a:avLst/>
              <a:gdLst/>
              <a:ahLst/>
              <a:cxnLst>
                <a:cxn ang="0">
                  <a:pos x="0" y="6"/>
                </a:cxn>
                <a:cxn ang="0">
                  <a:pos x="3" y="0"/>
                </a:cxn>
                <a:cxn ang="0">
                  <a:pos x="0" y="6"/>
                </a:cxn>
              </a:cxnLst>
              <a:rect l="0" t="0" r="r" b="b"/>
              <a:pathLst>
                <a:path w="3" h="6">
                  <a:moveTo>
                    <a:pt x="0" y="6"/>
                  </a:moveTo>
                  <a:lnTo>
                    <a:pt x="3" y="0"/>
                  </a:lnTo>
                  <a:lnTo>
                    <a:pt x="0" y="6"/>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12" name="Line 832"/>
            <p:cNvSpPr>
              <a:spLocks noChangeShapeType="1"/>
            </p:cNvSpPr>
            <p:nvPr/>
          </p:nvSpPr>
          <p:spPr bwMode="auto">
            <a:xfrm flipV="1">
              <a:off x="4645" y="1893"/>
              <a:ext cx="3" cy="4"/>
            </a:xfrm>
            <a:prstGeom prst="line">
              <a:avLst/>
            </a:prstGeom>
            <a:no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13" name="Freeform 833"/>
            <p:cNvSpPr>
              <a:spLocks/>
            </p:cNvSpPr>
            <p:nvPr/>
          </p:nvSpPr>
          <p:spPr bwMode="auto">
            <a:xfrm>
              <a:off x="4650" y="185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14" name="Freeform 834"/>
            <p:cNvSpPr>
              <a:spLocks/>
            </p:cNvSpPr>
            <p:nvPr/>
          </p:nvSpPr>
          <p:spPr bwMode="auto">
            <a:xfrm>
              <a:off x="4778" y="180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15" name="Freeform 835"/>
            <p:cNvSpPr>
              <a:spLocks/>
            </p:cNvSpPr>
            <p:nvPr/>
          </p:nvSpPr>
          <p:spPr bwMode="auto">
            <a:xfrm>
              <a:off x="4781" y="181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16" name="Freeform 836"/>
            <p:cNvSpPr>
              <a:spLocks/>
            </p:cNvSpPr>
            <p:nvPr/>
          </p:nvSpPr>
          <p:spPr bwMode="auto">
            <a:xfrm>
              <a:off x="4802" y="185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17" name="Freeform 837"/>
            <p:cNvSpPr>
              <a:spLocks/>
            </p:cNvSpPr>
            <p:nvPr/>
          </p:nvSpPr>
          <p:spPr bwMode="auto">
            <a:xfrm>
              <a:off x="4852" y="191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18" name="Freeform 838"/>
            <p:cNvSpPr>
              <a:spLocks/>
            </p:cNvSpPr>
            <p:nvPr/>
          </p:nvSpPr>
          <p:spPr bwMode="auto">
            <a:xfrm>
              <a:off x="4854" y="192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19" name="Freeform 839"/>
            <p:cNvSpPr>
              <a:spLocks/>
            </p:cNvSpPr>
            <p:nvPr/>
          </p:nvSpPr>
          <p:spPr bwMode="auto">
            <a:xfrm>
              <a:off x="4851" y="196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20" name="Freeform 840"/>
            <p:cNvSpPr>
              <a:spLocks/>
            </p:cNvSpPr>
            <p:nvPr/>
          </p:nvSpPr>
          <p:spPr bwMode="auto">
            <a:xfrm>
              <a:off x="4761" y="1601"/>
              <a:ext cx="5" cy="9"/>
            </a:xfrm>
            <a:custGeom>
              <a:avLst/>
              <a:gdLst/>
              <a:ahLst/>
              <a:cxnLst>
                <a:cxn ang="0">
                  <a:pos x="0" y="9"/>
                </a:cxn>
                <a:cxn ang="0">
                  <a:pos x="5" y="0"/>
                </a:cxn>
                <a:cxn ang="0">
                  <a:pos x="0" y="9"/>
                </a:cxn>
              </a:cxnLst>
              <a:rect l="0" t="0" r="r" b="b"/>
              <a:pathLst>
                <a:path w="5" h="9">
                  <a:moveTo>
                    <a:pt x="0" y="9"/>
                  </a:moveTo>
                  <a:lnTo>
                    <a:pt x="5" y="0"/>
                  </a:lnTo>
                  <a:lnTo>
                    <a:pt x="0" y="9"/>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21" name="Line 841"/>
            <p:cNvSpPr>
              <a:spLocks noChangeShapeType="1"/>
            </p:cNvSpPr>
            <p:nvPr/>
          </p:nvSpPr>
          <p:spPr bwMode="auto">
            <a:xfrm flipV="1">
              <a:off x="4761" y="1601"/>
              <a:ext cx="5" cy="9"/>
            </a:xfrm>
            <a:prstGeom prst="line">
              <a:avLst/>
            </a:prstGeom>
            <a:no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22" name="Freeform 842"/>
            <p:cNvSpPr>
              <a:spLocks/>
            </p:cNvSpPr>
            <p:nvPr/>
          </p:nvSpPr>
          <p:spPr bwMode="auto">
            <a:xfrm>
              <a:off x="4776" y="1581"/>
              <a:ext cx="15" cy="18"/>
            </a:xfrm>
            <a:custGeom>
              <a:avLst/>
              <a:gdLst/>
              <a:ahLst/>
              <a:cxnLst>
                <a:cxn ang="0">
                  <a:pos x="0" y="18"/>
                </a:cxn>
                <a:cxn ang="0">
                  <a:pos x="15" y="0"/>
                </a:cxn>
                <a:cxn ang="0">
                  <a:pos x="3" y="1"/>
                </a:cxn>
                <a:cxn ang="0">
                  <a:pos x="0" y="18"/>
                </a:cxn>
                <a:cxn ang="0">
                  <a:pos x="0" y="18"/>
                </a:cxn>
              </a:cxnLst>
              <a:rect l="0" t="0" r="r" b="b"/>
              <a:pathLst>
                <a:path w="15" h="18">
                  <a:moveTo>
                    <a:pt x="0" y="18"/>
                  </a:moveTo>
                  <a:lnTo>
                    <a:pt x="15" y="0"/>
                  </a:lnTo>
                  <a:lnTo>
                    <a:pt x="3" y="1"/>
                  </a:lnTo>
                  <a:lnTo>
                    <a:pt x="0" y="18"/>
                  </a:lnTo>
                  <a:lnTo>
                    <a:pt x="0" y="18"/>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23" name="Freeform 843"/>
            <p:cNvSpPr>
              <a:spLocks/>
            </p:cNvSpPr>
            <p:nvPr/>
          </p:nvSpPr>
          <p:spPr bwMode="auto">
            <a:xfrm>
              <a:off x="4798" y="1566"/>
              <a:ext cx="6" cy="11"/>
            </a:xfrm>
            <a:custGeom>
              <a:avLst/>
              <a:gdLst/>
              <a:ahLst/>
              <a:cxnLst>
                <a:cxn ang="0">
                  <a:pos x="0" y="11"/>
                </a:cxn>
                <a:cxn ang="0">
                  <a:pos x="6" y="0"/>
                </a:cxn>
                <a:cxn ang="0">
                  <a:pos x="0" y="11"/>
                </a:cxn>
                <a:cxn ang="0">
                  <a:pos x="0" y="11"/>
                </a:cxn>
              </a:cxnLst>
              <a:rect l="0" t="0" r="r" b="b"/>
              <a:pathLst>
                <a:path w="6" h="11">
                  <a:moveTo>
                    <a:pt x="0" y="11"/>
                  </a:moveTo>
                  <a:lnTo>
                    <a:pt x="6" y="0"/>
                  </a:lnTo>
                  <a:lnTo>
                    <a:pt x="0" y="11"/>
                  </a:lnTo>
                  <a:lnTo>
                    <a:pt x="0" y="11"/>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24" name="Freeform 844"/>
            <p:cNvSpPr>
              <a:spLocks/>
            </p:cNvSpPr>
            <p:nvPr/>
          </p:nvSpPr>
          <p:spPr bwMode="auto">
            <a:xfrm>
              <a:off x="4815" y="1551"/>
              <a:ext cx="4" cy="5"/>
            </a:xfrm>
            <a:custGeom>
              <a:avLst/>
              <a:gdLst/>
              <a:ahLst/>
              <a:cxnLst>
                <a:cxn ang="0">
                  <a:pos x="0" y="5"/>
                </a:cxn>
                <a:cxn ang="0">
                  <a:pos x="2" y="0"/>
                </a:cxn>
                <a:cxn ang="0">
                  <a:pos x="0" y="5"/>
                </a:cxn>
              </a:cxnLst>
              <a:rect l="0" t="0" r="r" b="b"/>
              <a:pathLst>
                <a:path w="2" h="5">
                  <a:moveTo>
                    <a:pt x="0" y="5"/>
                  </a:moveTo>
                  <a:lnTo>
                    <a:pt x="2" y="0"/>
                  </a:lnTo>
                  <a:lnTo>
                    <a:pt x="0" y="5"/>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25" name="Line 845"/>
            <p:cNvSpPr>
              <a:spLocks noChangeShapeType="1"/>
            </p:cNvSpPr>
            <p:nvPr/>
          </p:nvSpPr>
          <p:spPr bwMode="auto">
            <a:xfrm flipV="1">
              <a:off x="4815" y="1551"/>
              <a:ext cx="4" cy="5"/>
            </a:xfrm>
            <a:prstGeom prst="line">
              <a:avLst/>
            </a:prstGeom>
            <a:no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26" name="Freeform 846"/>
            <p:cNvSpPr>
              <a:spLocks/>
            </p:cNvSpPr>
            <p:nvPr/>
          </p:nvSpPr>
          <p:spPr bwMode="auto">
            <a:xfrm>
              <a:off x="4819" y="153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27" name="Freeform 847"/>
            <p:cNvSpPr>
              <a:spLocks/>
            </p:cNvSpPr>
            <p:nvPr/>
          </p:nvSpPr>
          <p:spPr bwMode="auto">
            <a:xfrm>
              <a:off x="4819" y="1487"/>
              <a:ext cx="9" cy="11"/>
            </a:xfrm>
            <a:custGeom>
              <a:avLst/>
              <a:gdLst/>
              <a:ahLst/>
              <a:cxnLst>
                <a:cxn ang="0">
                  <a:pos x="0" y="7"/>
                </a:cxn>
                <a:cxn ang="0">
                  <a:pos x="3" y="11"/>
                </a:cxn>
                <a:cxn ang="0">
                  <a:pos x="9" y="9"/>
                </a:cxn>
                <a:cxn ang="0">
                  <a:pos x="5" y="0"/>
                </a:cxn>
                <a:cxn ang="0">
                  <a:pos x="0" y="7"/>
                </a:cxn>
                <a:cxn ang="0">
                  <a:pos x="0" y="7"/>
                </a:cxn>
              </a:cxnLst>
              <a:rect l="0" t="0" r="r" b="b"/>
              <a:pathLst>
                <a:path w="9" h="11">
                  <a:moveTo>
                    <a:pt x="0" y="7"/>
                  </a:moveTo>
                  <a:lnTo>
                    <a:pt x="3" y="11"/>
                  </a:lnTo>
                  <a:lnTo>
                    <a:pt x="9" y="9"/>
                  </a:lnTo>
                  <a:lnTo>
                    <a:pt x="5" y="0"/>
                  </a:lnTo>
                  <a:lnTo>
                    <a:pt x="0" y="7"/>
                  </a:lnTo>
                  <a:lnTo>
                    <a:pt x="0" y="7"/>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28" name="Freeform 848"/>
            <p:cNvSpPr>
              <a:spLocks/>
            </p:cNvSpPr>
            <p:nvPr/>
          </p:nvSpPr>
          <p:spPr bwMode="auto">
            <a:xfrm>
              <a:off x="4789" y="1339"/>
              <a:ext cx="13" cy="11"/>
            </a:xfrm>
            <a:custGeom>
              <a:avLst/>
              <a:gdLst/>
              <a:ahLst/>
              <a:cxnLst>
                <a:cxn ang="0">
                  <a:pos x="5" y="11"/>
                </a:cxn>
                <a:cxn ang="0">
                  <a:pos x="11" y="5"/>
                </a:cxn>
                <a:cxn ang="0">
                  <a:pos x="3" y="0"/>
                </a:cxn>
                <a:cxn ang="0">
                  <a:pos x="0" y="4"/>
                </a:cxn>
                <a:cxn ang="0">
                  <a:pos x="5" y="11"/>
                </a:cxn>
                <a:cxn ang="0">
                  <a:pos x="5" y="11"/>
                </a:cxn>
              </a:cxnLst>
              <a:rect l="0" t="0" r="r" b="b"/>
              <a:pathLst>
                <a:path w="11" h="11">
                  <a:moveTo>
                    <a:pt x="5" y="11"/>
                  </a:moveTo>
                  <a:lnTo>
                    <a:pt x="11" y="5"/>
                  </a:lnTo>
                  <a:lnTo>
                    <a:pt x="3" y="0"/>
                  </a:lnTo>
                  <a:lnTo>
                    <a:pt x="0" y="4"/>
                  </a:lnTo>
                  <a:lnTo>
                    <a:pt x="5" y="11"/>
                  </a:lnTo>
                  <a:lnTo>
                    <a:pt x="5" y="11"/>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29" name="Freeform 849"/>
            <p:cNvSpPr>
              <a:spLocks/>
            </p:cNvSpPr>
            <p:nvPr/>
          </p:nvSpPr>
          <p:spPr bwMode="auto">
            <a:xfrm>
              <a:off x="4719" y="1140"/>
              <a:ext cx="19" cy="8"/>
            </a:xfrm>
            <a:custGeom>
              <a:avLst/>
              <a:gdLst/>
              <a:ahLst/>
              <a:cxnLst>
                <a:cxn ang="0">
                  <a:pos x="6" y="0"/>
                </a:cxn>
                <a:cxn ang="0">
                  <a:pos x="0" y="6"/>
                </a:cxn>
                <a:cxn ang="0">
                  <a:pos x="19" y="8"/>
                </a:cxn>
                <a:cxn ang="0">
                  <a:pos x="6" y="0"/>
                </a:cxn>
              </a:cxnLst>
              <a:rect l="0" t="0" r="r" b="b"/>
              <a:pathLst>
                <a:path w="19" h="8">
                  <a:moveTo>
                    <a:pt x="6" y="0"/>
                  </a:moveTo>
                  <a:lnTo>
                    <a:pt x="0" y="6"/>
                  </a:lnTo>
                  <a:lnTo>
                    <a:pt x="19" y="8"/>
                  </a:lnTo>
                  <a:lnTo>
                    <a:pt x="6"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30" name="Freeform 850"/>
            <p:cNvSpPr>
              <a:spLocks/>
            </p:cNvSpPr>
            <p:nvPr/>
          </p:nvSpPr>
          <p:spPr bwMode="auto">
            <a:xfrm>
              <a:off x="4719" y="1140"/>
              <a:ext cx="19" cy="8"/>
            </a:xfrm>
            <a:custGeom>
              <a:avLst/>
              <a:gdLst/>
              <a:ahLst/>
              <a:cxnLst>
                <a:cxn ang="0">
                  <a:pos x="6" y="0"/>
                </a:cxn>
                <a:cxn ang="0">
                  <a:pos x="0" y="6"/>
                </a:cxn>
                <a:cxn ang="0">
                  <a:pos x="19" y="8"/>
                </a:cxn>
              </a:cxnLst>
              <a:rect l="0" t="0" r="r" b="b"/>
              <a:pathLst>
                <a:path w="19" h="8">
                  <a:moveTo>
                    <a:pt x="6" y="0"/>
                  </a:moveTo>
                  <a:lnTo>
                    <a:pt x="0" y="6"/>
                  </a:lnTo>
                  <a:lnTo>
                    <a:pt x="19" y="8"/>
                  </a:lnTo>
                </a:path>
              </a:pathLst>
            </a:custGeom>
            <a:no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31" name="Freeform 851"/>
            <p:cNvSpPr>
              <a:spLocks/>
            </p:cNvSpPr>
            <p:nvPr/>
          </p:nvSpPr>
          <p:spPr bwMode="auto">
            <a:xfrm>
              <a:off x="4725" y="1140"/>
              <a:ext cx="38" cy="8"/>
            </a:xfrm>
            <a:custGeom>
              <a:avLst/>
              <a:gdLst/>
              <a:ahLst/>
              <a:cxnLst>
                <a:cxn ang="0">
                  <a:pos x="13" y="8"/>
                </a:cxn>
                <a:cxn ang="0">
                  <a:pos x="38" y="6"/>
                </a:cxn>
                <a:cxn ang="0">
                  <a:pos x="0" y="0"/>
                </a:cxn>
                <a:cxn ang="0">
                  <a:pos x="13" y="8"/>
                </a:cxn>
              </a:cxnLst>
              <a:rect l="0" t="0" r="r" b="b"/>
              <a:pathLst>
                <a:path w="38" h="8">
                  <a:moveTo>
                    <a:pt x="13" y="8"/>
                  </a:moveTo>
                  <a:lnTo>
                    <a:pt x="38" y="6"/>
                  </a:lnTo>
                  <a:lnTo>
                    <a:pt x="0" y="0"/>
                  </a:lnTo>
                  <a:lnTo>
                    <a:pt x="13" y="8"/>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32" name="Freeform 852"/>
            <p:cNvSpPr>
              <a:spLocks/>
            </p:cNvSpPr>
            <p:nvPr/>
          </p:nvSpPr>
          <p:spPr bwMode="auto">
            <a:xfrm>
              <a:off x="4725" y="1140"/>
              <a:ext cx="38" cy="8"/>
            </a:xfrm>
            <a:custGeom>
              <a:avLst/>
              <a:gdLst/>
              <a:ahLst/>
              <a:cxnLst>
                <a:cxn ang="0">
                  <a:pos x="13" y="8"/>
                </a:cxn>
                <a:cxn ang="0">
                  <a:pos x="38" y="6"/>
                </a:cxn>
                <a:cxn ang="0">
                  <a:pos x="0" y="0"/>
                </a:cxn>
              </a:cxnLst>
              <a:rect l="0" t="0" r="r" b="b"/>
              <a:pathLst>
                <a:path w="38" h="8">
                  <a:moveTo>
                    <a:pt x="13" y="8"/>
                  </a:moveTo>
                  <a:lnTo>
                    <a:pt x="38" y="6"/>
                  </a:lnTo>
                  <a:lnTo>
                    <a:pt x="0" y="0"/>
                  </a:lnTo>
                </a:path>
              </a:pathLst>
            </a:custGeom>
            <a:no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33" name="Freeform 853"/>
            <p:cNvSpPr>
              <a:spLocks/>
            </p:cNvSpPr>
            <p:nvPr/>
          </p:nvSpPr>
          <p:spPr bwMode="auto">
            <a:xfrm>
              <a:off x="4232" y="1105"/>
              <a:ext cx="42" cy="13"/>
            </a:xfrm>
            <a:custGeom>
              <a:avLst/>
              <a:gdLst/>
              <a:ahLst/>
              <a:cxnLst>
                <a:cxn ang="0">
                  <a:pos x="2" y="5"/>
                </a:cxn>
                <a:cxn ang="0">
                  <a:pos x="42" y="11"/>
                </a:cxn>
                <a:cxn ang="0">
                  <a:pos x="14" y="0"/>
                </a:cxn>
                <a:cxn ang="0">
                  <a:pos x="0" y="0"/>
                </a:cxn>
                <a:cxn ang="0">
                  <a:pos x="2" y="5"/>
                </a:cxn>
                <a:cxn ang="0">
                  <a:pos x="2" y="5"/>
                </a:cxn>
              </a:cxnLst>
              <a:rect l="0" t="0" r="r" b="b"/>
              <a:pathLst>
                <a:path w="42" h="11">
                  <a:moveTo>
                    <a:pt x="2" y="5"/>
                  </a:moveTo>
                  <a:lnTo>
                    <a:pt x="42" y="11"/>
                  </a:lnTo>
                  <a:lnTo>
                    <a:pt x="14" y="0"/>
                  </a:lnTo>
                  <a:lnTo>
                    <a:pt x="0" y="0"/>
                  </a:lnTo>
                  <a:lnTo>
                    <a:pt x="2" y="5"/>
                  </a:lnTo>
                  <a:lnTo>
                    <a:pt x="2" y="5"/>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34" name="Freeform 854"/>
            <p:cNvSpPr>
              <a:spLocks/>
            </p:cNvSpPr>
            <p:nvPr/>
          </p:nvSpPr>
          <p:spPr bwMode="auto">
            <a:xfrm>
              <a:off x="4216" y="1099"/>
              <a:ext cx="13" cy="4"/>
            </a:xfrm>
            <a:custGeom>
              <a:avLst/>
              <a:gdLst/>
              <a:ahLst/>
              <a:cxnLst>
                <a:cxn ang="0">
                  <a:pos x="0" y="0"/>
                </a:cxn>
                <a:cxn ang="0">
                  <a:pos x="15" y="4"/>
                </a:cxn>
                <a:cxn ang="0">
                  <a:pos x="0" y="0"/>
                </a:cxn>
                <a:cxn ang="0">
                  <a:pos x="0" y="0"/>
                </a:cxn>
              </a:cxnLst>
              <a:rect l="0" t="0" r="r" b="b"/>
              <a:pathLst>
                <a:path w="15" h="4">
                  <a:moveTo>
                    <a:pt x="0" y="0"/>
                  </a:moveTo>
                  <a:lnTo>
                    <a:pt x="15" y="4"/>
                  </a:ln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35" name="Freeform 855"/>
            <p:cNvSpPr>
              <a:spLocks/>
            </p:cNvSpPr>
            <p:nvPr/>
          </p:nvSpPr>
          <p:spPr bwMode="auto">
            <a:xfrm>
              <a:off x="4257" y="1080"/>
              <a:ext cx="62" cy="13"/>
            </a:xfrm>
            <a:custGeom>
              <a:avLst/>
              <a:gdLst/>
              <a:ahLst/>
              <a:cxnLst>
                <a:cxn ang="0">
                  <a:pos x="0" y="0"/>
                </a:cxn>
                <a:cxn ang="0">
                  <a:pos x="62" y="13"/>
                </a:cxn>
                <a:cxn ang="0">
                  <a:pos x="58" y="6"/>
                </a:cxn>
                <a:cxn ang="0">
                  <a:pos x="0" y="0"/>
                </a:cxn>
                <a:cxn ang="0">
                  <a:pos x="0" y="0"/>
                </a:cxn>
              </a:cxnLst>
              <a:rect l="0" t="0" r="r" b="b"/>
              <a:pathLst>
                <a:path w="62" h="13">
                  <a:moveTo>
                    <a:pt x="0" y="0"/>
                  </a:moveTo>
                  <a:lnTo>
                    <a:pt x="62" y="13"/>
                  </a:lnTo>
                  <a:lnTo>
                    <a:pt x="58" y="6"/>
                  </a:ln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36" name="Freeform 856"/>
            <p:cNvSpPr>
              <a:spLocks/>
            </p:cNvSpPr>
            <p:nvPr/>
          </p:nvSpPr>
          <p:spPr bwMode="auto">
            <a:xfrm>
              <a:off x="4152" y="1073"/>
              <a:ext cx="92" cy="20"/>
            </a:xfrm>
            <a:custGeom>
              <a:avLst/>
              <a:gdLst/>
              <a:ahLst/>
              <a:cxnLst>
                <a:cxn ang="0">
                  <a:pos x="11" y="11"/>
                </a:cxn>
                <a:cxn ang="0">
                  <a:pos x="45" y="20"/>
                </a:cxn>
                <a:cxn ang="0">
                  <a:pos x="80" y="19"/>
                </a:cxn>
                <a:cxn ang="0">
                  <a:pos x="92" y="9"/>
                </a:cxn>
                <a:cxn ang="0">
                  <a:pos x="43" y="0"/>
                </a:cxn>
                <a:cxn ang="0">
                  <a:pos x="41" y="5"/>
                </a:cxn>
                <a:cxn ang="0">
                  <a:pos x="11" y="0"/>
                </a:cxn>
                <a:cxn ang="0">
                  <a:pos x="0" y="4"/>
                </a:cxn>
                <a:cxn ang="0">
                  <a:pos x="11" y="11"/>
                </a:cxn>
                <a:cxn ang="0">
                  <a:pos x="11" y="11"/>
                </a:cxn>
              </a:cxnLst>
              <a:rect l="0" t="0" r="r" b="b"/>
              <a:pathLst>
                <a:path w="92" h="20">
                  <a:moveTo>
                    <a:pt x="11" y="11"/>
                  </a:moveTo>
                  <a:lnTo>
                    <a:pt x="45" y="20"/>
                  </a:lnTo>
                  <a:lnTo>
                    <a:pt x="80" y="19"/>
                  </a:lnTo>
                  <a:lnTo>
                    <a:pt x="92" y="9"/>
                  </a:lnTo>
                  <a:lnTo>
                    <a:pt x="43" y="0"/>
                  </a:lnTo>
                  <a:lnTo>
                    <a:pt x="41" y="5"/>
                  </a:lnTo>
                  <a:lnTo>
                    <a:pt x="11" y="0"/>
                  </a:lnTo>
                  <a:lnTo>
                    <a:pt x="0" y="4"/>
                  </a:lnTo>
                  <a:lnTo>
                    <a:pt x="11" y="11"/>
                  </a:lnTo>
                  <a:lnTo>
                    <a:pt x="11" y="11"/>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37" name="Freeform 857"/>
            <p:cNvSpPr>
              <a:spLocks/>
            </p:cNvSpPr>
            <p:nvPr/>
          </p:nvSpPr>
          <p:spPr bwMode="auto">
            <a:xfrm>
              <a:off x="3710" y="1028"/>
              <a:ext cx="52" cy="22"/>
            </a:xfrm>
            <a:custGeom>
              <a:avLst/>
              <a:gdLst/>
              <a:ahLst/>
              <a:cxnLst>
                <a:cxn ang="0">
                  <a:pos x="0" y="20"/>
                </a:cxn>
                <a:cxn ang="0">
                  <a:pos x="52" y="15"/>
                </a:cxn>
                <a:cxn ang="0">
                  <a:pos x="45" y="7"/>
                </a:cxn>
                <a:cxn ang="0">
                  <a:pos x="7" y="0"/>
                </a:cxn>
                <a:cxn ang="0">
                  <a:pos x="0" y="2"/>
                </a:cxn>
                <a:cxn ang="0">
                  <a:pos x="0" y="20"/>
                </a:cxn>
                <a:cxn ang="0">
                  <a:pos x="0" y="20"/>
                </a:cxn>
              </a:cxnLst>
              <a:rect l="0" t="0" r="r" b="b"/>
              <a:pathLst>
                <a:path w="52" h="20">
                  <a:moveTo>
                    <a:pt x="0" y="20"/>
                  </a:moveTo>
                  <a:lnTo>
                    <a:pt x="52" y="15"/>
                  </a:lnTo>
                  <a:lnTo>
                    <a:pt x="45" y="7"/>
                  </a:lnTo>
                  <a:lnTo>
                    <a:pt x="7" y="0"/>
                  </a:lnTo>
                  <a:lnTo>
                    <a:pt x="0" y="2"/>
                  </a:lnTo>
                  <a:lnTo>
                    <a:pt x="0" y="20"/>
                  </a:lnTo>
                  <a:lnTo>
                    <a:pt x="0" y="2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38" name="Freeform 858"/>
            <p:cNvSpPr>
              <a:spLocks/>
            </p:cNvSpPr>
            <p:nvPr/>
          </p:nvSpPr>
          <p:spPr bwMode="auto">
            <a:xfrm>
              <a:off x="3594" y="1005"/>
              <a:ext cx="108" cy="30"/>
            </a:xfrm>
            <a:custGeom>
              <a:avLst/>
              <a:gdLst/>
              <a:ahLst/>
              <a:cxnLst>
                <a:cxn ang="0">
                  <a:pos x="0" y="15"/>
                </a:cxn>
                <a:cxn ang="0">
                  <a:pos x="50" y="27"/>
                </a:cxn>
                <a:cxn ang="0">
                  <a:pos x="108" y="30"/>
                </a:cxn>
                <a:cxn ang="0">
                  <a:pos x="97" y="25"/>
                </a:cxn>
                <a:cxn ang="0">
                  <a:pos x="97" y="19"/>
                </a:cxn>
                <a:cxn ang="0">
                  <a:pos x="30" y="0"/>
                </a:cxn>
                <a:cxn ang="0">
                  <a:pos x="9" y="4"/>
                </a:cxn>
                <a:cxn ang="0">
                  <a:pos x="11" y="10"/>
                </a:cxn>
                <a:cxn ang="0">
                  <a:pos x="0" y="15"/>
                </a:cxn>
                <a:cxn ang="0">
                  <a:pos x="0" y="15"/>
                </a:cxn>
              </a:cxnLst>
              <a:rect l="0" t="0" r="r" b="b"/>
              <a:pathLst>
                <a:path w="108" h="30">
                  <a:moveTo>
                    <a:pt x="0" y="15"/>
                  </a:moveTo>
                  <a:lnTo>
                    <a:pt x="50" y="27"/>
                  </a:lnTo>
                  <a:lnTo>
                    <a:pt x="108" y="30"/>
                  </a:lnTo>
                  <a:lnTo>
                    <a:pt x="97" y="25"/>
                  </a:lnTo>
                  <a:lnTo>
                    <a:pt x="97" y="19"/>
                  </a:lnTo>
                  <a:lnTo>
                    <a:pt x="30" y="0"/>
                  </a:lnTo>
                  <a:lnTo>
                    <a:pt x="9" y="4"/>
                  </a:lnTo>
                  <a:lnTo>
                    <a:pt x="11" y="10"/>
                  </a:lnTo>
                  <a:lnTo>
                    <a:pt x="0" y="15"/>
                  </a:lnTo>
                  <a:lnTo>
                    <a:pt x="0" y="15"/>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39" name="Freeform 859"/>
            <p:cNvSpPr>
              <a:spLocks/>
            </p:cNvSpPr>
            <p:nvPr/>
          </p:nvSpPr>
          <p:spPr bwMode="auto">
            <a:xfrm>
              <a:off x="3247" y="1060"/>
              <a:ext cx="161" cy="92"/>
            </a:xfrm>
            <a:custGeom>
              <a:avLst/>
              <a:gdLst/>
              <a:ahLst/>
              <a:cxnLst>
                <a:cxn ang="0">
                  <a:pos x="4" y="78"/>
                </a:cxn>
                <a:cxn ang="0">
                  <a:pos x="34" y="90"/>
                </a:cxn>
                <a:cxn ang="0">
                  <a:pos x="79" y="92"/>
                </a:cxn>
                <a:cxn ang="0">
                  <a:pos x="51" y="80"/>
                </a:cxn>
                <a:cxn ang="0">
                  <a:pos x="43" y="65"/>
                </a:cxn>
                <a:cxn ang="0">
                  <a:pos x="47" y="60"/>
                </a:cxn>
                <a:cxn ang="0">
                  <a:pos x="83" y="28"/>
                </a:cxn>
                <a:cxn ang="0">
                  <a:pos x="159" y="11"/>
                </a:cxn>
                <a:cxn ang="0">
                  <a:pos x="158" y="3"/>
                </a:cxn>
                <a:cxn ang="0">
                  <a:pos x="141" y="0"/>
                </a:cxn>
                <a:cxn ang="0">
                  <a:pos x="118" y="9"/>
                </a:cxn>
                <a:cxn ang="0">
                  <a:pos x="77" y="11"/>
                </a:cxn>
                <a:cxn ang="0">
                  <a:pos x="26" y="28"/>
                </a:cxn>
                <a:cxn ang="0">
                  <a:pos x="25" y="41"/>
                </a:cxn>
                <a:cxn ang="0">
                  <a:pos x="15" y="47"/>
                </a:cxn>
                <a:cxn ang="0">
                  <a:pos x="23" y="52"/>
                </a:cxn>
                <a:cxn ang="0">
                  <a:pos x="6" y="63"/>
                </a:cxn>
                <a:cxn ang="0">
                  <a:pos x="11" y="67"/>
                </a:cxn>
                <a:cxn ang="0">
                  <a:pos x="0" y="71"/>
                </a:cxn>
                <a:cxn ang="0">
                  <a:pos x="4" y="78"/>
                </a:cxn>
                <a:cxn ang="0">
                  <a:pos x="4" y="78"/>
                </a:cxn>
              </a:cxnLst>
              <a:rect l="0" t="0" r="r" b="b"/>
              <a:pathLst>
                <a:path w="159" h="92">
                  <a:moveTo>
                    <a:pt x="4" y="78"/>
                  </a:moveTo>
                  <a:lnTo>
                    <a:pt x="34" y="90"/>
                  </a:lnTo>
                  <a:lnTo>
                    <a:pt x="79" y="92"/>
                  </a:lnTo>
                  <a:lnTo>
                    <a:pt x="51" y="80"/>
                  </a:lnTo>
                  <a:lnTo>
                    <a:pt x="43" y="65"/>
                  </a:lnTo>
                  <a:lnTo>
                    <a:pt x="47" y="60"/>
                  </a:lnTo>
                  <a:lnTo>
                    <a:pt x="83" y="28"/>
                  </a:lnTo>
                  <a:lnTo>
                    <a:pt x="159" y="11"/>
                  </a:lnTo>
                  <a:lnTo>
                    <a:pt x="158" y="3"/>
                  </a:lnTo>
                  <a:lnTo>
                    <a:pt x="141" y="0"/>
                  </a:lnTo>
                  <a:lnTo>
                    <a:pt x="118" y="9"/>
                  </a:lnTo>
                  <a:lnTo>
                    <a:pt x="77" y="11"/>
                  </a:lnTo>
                  <a:lnTo>
                    <a:pt x="26" y="28"/>
                  </a:lnTo>
                  <a:lnTo>
                    <a:pt x="25" y="41"/>
                  </a:lnTo>
                  <a:lnTo>
                    <a:pt x="15" y="47"/>
                  </a:lnTo>
                  <a:lnTo>
                    <a:pt x="23" y="52"/>
                  </a:lnTo>
                  <a:lnTo>
                    <a:pt x="6" y="63"/>
                  </a:lnTo>
                  <a:lnTo>
                    <a:pt x="11" y="67"/>
                  </a:lnTo>
                  <a:lnTo>
                    <a:pt x="0" y="71"/>
                  </a:lnTo>
                  <a:lnTo>
                    <a:pt x="4" y="78"/>
                  </a:lnTo>
                  <a:lnTo>
                    <a:pt x="4" y="78"/>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40" name="Freeform 860"/>
            <p:cNvSpPr>
              <a:spLocks/>
            </p:cNvSpPr>
            <p:nvPr/>
          </p:nvSpPr>
          <p:spPr bwMode="auto">
            <a:xfrm>
              <a:off x="3227" y="1170"/>
              <a:ext cx="22" cy="11"/>
            </a:xfrm>
            <a:custGeom>
              <a:avLst/>
              <a:gdLst/>
              <a:ahLst/>
              <a:cxnLst>
                <a:cxn ang="0">
                  <a:pos x="5" y="11"/>
                </a:cxn>
                <a:cxn ang="0">
                  <a:pos x="18" y="10"/>
                </a:cxn>
                <a:cxn ang="0">
                  <a:pos x="22" y="4"/>
                </a:cxn>
                <a:cxn ang="0">
                  <a:pos x="7" y="0"/>
                </a:cxn>
                <a:cxn ang="0">
                  <a:pos x="0" y="4"/>
                </a:cxn>
                <a:cxn ang="0">
                  <a:pos x="5" y="11"/>
                </a:cxn>
                <a:cxn ang="0">
                  <a:pos x="5" y="11"/>
                </a:cxn>
              </a:cxnLst>
              <a:rect l="0" t="0" r="r" b="b"/>
              <a:pathLst>
                <a:path w="22" h="11">
                  <a:moveTo>
                    <a:pt x="5" y="11"/>
                  </a:moveTo>
                  <a:lnTo>
                    <a:pt x="18" y="10"/>
                  </a:lnTo>
                  <a:lnTo>
                    <a:pt x="22" y="4"/>
                  </a:lnTo>
                  <a:lnTo>
                    <a:pt x="7" y="0"/>
                  </a:lnTo>
                  <a:lnTo>
                    <a:pt x="0" y="4"/>
                  </a:lnTo>
                  <a:lnTo>
                    <a:pt x="5" y="11"/>
                  </a:lnTo>
                  <a:lnTo>
                    <a:pt x="5" y="11"/>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41" name="Freeform 861"/>
            <p:cNvSpPr>
              <a:spLocks/>
            </p:cNvSpPr>
            <p:nvPr/>
          </p:nvSpPr>
          <p:spPr bwMode="auto">
            <a:xfrm>
              <a:off x="3240" y="1004"/>
              <a:ext cx="84" cy="13"/>
            </a:xfrm>
            <a:custGeom>
              <a:avLst/>
              <a:gdLst/>
              <a:ahLst/>
              <a:cxnLst>
                <a:cxn ang="0">
                  <a:pos x="0" y="16"/>
                </a:cxn>
                <a:cxn ang="0">
                  <a:pos x="52" y="13"/>
                </a:cxn>
                <a:cxn ang="0">
                  <a:pos x="60" y="11"/>
                </a:cxn>
                <a:cxn ang="0">
                  <a:pos x="56" y="5"/>
                </a:cxn>
                <a:cxn ang="0">
                  <a:pos x="84" y="5"/>
                </a:cxn>
                <a:cxn ang="0">
                  <a:pos x="75" y="0"/>
                </a:cxn>
                <a:cxn ang="0">
                  <a:pos x="0" y="16"/>
                </a:cxn>
                <a:cxn ang="0">
                  <a:pos x="0" y="16"/>
                </a:cxn>
              </a:cxnLst>
              <a:rect l="0" t="0" r="r" b="b"/>
              <a:pathLst>
                <a:path w="84" h="16">
                  <a:moveTo>
                    <a:pt x="0" y="16"/>
                  </a:moveTo>
                  <a:lnTo>
                    <a:pt x="52" y="13"/>
                  </a:lnTo>
                  <a:lnTo>
                    <a:pt x="60" y="11"/>
                  </a:lnTo>
                  <a:lnTo>
                    <a:pt x="56" y="5"/>
                  </a:lnTo>
                  <a:lnTo>
                    <a:pt x="84" y="5"/>
                  </a:lnTo>
                  <a:lnTo>
                    <a:pt x="75" y="0"/>
                  </a:lnTo>
                  <a:lnTo>
                    <a:pt x="0" y="16"/>
                  </a:lnTo>
                  <a:lnTo>
                    <a:pt x="0" y="16"/>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42" name="Freeform 862"/>
            <p:cNvSpPr>
              <a:spLocks/>
            </p:cNvSpPr>
            <p:nvPr/>
          </p:nvSpPr>
          <p:spPr bwMode="auto">
            <a:xfrm>
              <a:off x="3217" y="1000"/>
              <a:ext cx="41" cy="11"/>
            </a:xfrm>
            <a:custGeom>
              <a:avLst/>
              <a:gdLst/>
              <a:ahLst/>
              <a:cxnLst>
                <a:cxn ang="0">
                  <a:pos x="0" y="11"/>
                </a:cxn>
                <a:cxn ang="0">
                  <a:pos x="41" y="11"/>
                </a:cxn>
                <a:cxn ang="0">
                  <a:pos x="32" y="9"/>
                </a:cxn>
                <a:cxn ang="0">
                  <a:pos x="41" y="5"/>
                </a:cxn>
                <a:cxn ang="0">
                  <a:pos x="34" y="0"/>
                </a:cxn>
                <a:cxn ang="0">
                  <a:pos x="17" y="4"/>
                </a:cxn>
                <a:cxn ang="0">
                  <a:pos x="21" y="7"/>
                </a:cxn>
                <a:cxn ang="0">
                  <a:pos x="0" y="11"/>
                </a:cxn>
                <a:cxn ang="0">
                  <a:pos x="0" y="11"/>
                </a:cxn>
              </a:cxnLst>
              <a:rect l="0" t="0" r="r" b="b"/>
              <a:pathLst>
                <a:path w="41" h="11">
                  <a:moveTo>
                    <a:pt x="0" y="11"/>
                  </a:moveTo>
                  <a:lnTo>
                    <a:pt x="41" y="11"/>
                  </a:lnTo>
                  <a:lnTo>
                    <a:pt x="32" y="9"/>
                  </a:lnTo>
                  <a:lnTo>
                    <a:pt x="41" y="5"/>
                  </a:lnTo>
                  <a:lnTo>
                    <a:pt x="34" y="0"/>
                  </a:lnTo>
                  <a:lnTo>
                    <a:pt x="17" y="4"/>
                  </a:lnTo>
                  <a:lnTo>
                    <a:pt x="21" y="7"/>
                  </a:lnTo>
                  <a:lnTo>
                    <a:pt x="0" y="11"/>
                  </a:lnTo>
                  <a:lnTo>
                    <a:pt x="0" y="11"/>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43" name="Freeform 863"/>
            <p:cNvSpPr>
              <a:spLocks/>
            </p:cNvSpPr>
            <p:nvPr/>
          </p:nvSpPr>
          <p:spPr bwMode="auto">
            <a:xfrm>
              <a:off x="3210" y="1017"/>
              <a:ext cx="17" cy="0"/>
            </a:xfrm>
            <a:custGeom>
              <a:avLst/>
              <a:gdLst/>
              <a:ahLst/>
              <a:cxnLst>
                <a:cxn ang="0">
                  <a:pos x="0" y="0"/>
                </a:cxn>
                <a:cxn ang="0">
                  <a:pos x="17" y="0"/>
                </a:cxn>
                <a:cxn ang="0">
                  <a:pos x="0" y="0"/>
                </a:cxn>
                <a:cxn ang="0">
                  <a:pos x="0" y="0"/>
                </a:cxn>
              </a:cxnLst>
              <a:rect l="0" t="0" r="r" b="b"/>
              <a:pathLst>
                <a:path w="17">
                  <a:moveTo>
                    <a:pt x="0" y="0"/>
                  </a:moveTo>
                  <a:lnTo>
                    <a:pt x="17" y="0"/>
                  </a:ln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44" name="Freeform 864"/>
            <p:cNvSpPr>
              <a:spLocks/>
            </p:cNvSpPr>
            <p:nvPr/>
          </p:nvSpPr>
          <p:spPr bwMode="auto">
            <a:xfrm>
              <a:off x="3120" y="1009"/>
              <a:ext cx="65" cy="11"/>
            </a:xfrm>
            <a:custGeom>
              <a:avLst/>
              <a:gdLst/>
              <a:ahLst/>
              <a:cxnLst>
                <a:cxn ang="0">
                  <a:pos x="0" y="4"/>
                </a:cxn>
                <a:cxn ang="0">
                  <a:pos x="43" y="11"/>
                </a:cxn>
                <a:cxn ang="0">
                  <a:pos x="58" y="11"/>
                </a:cxn>
                <a:cxn ang="0">
                  <a:pos x="56" y="6"/>
                </a:cxn>
                <a:cxn ang="0">
                  <a:pos x="67" y="4"/>
                </a:cxn>
                <a:cxn ang="0">
                  <a:pos x="22" y="0"/>
                </a:cxn>
                <a:cxn ang="0">
                  <a:pos x="0" y="4"/>
                </a:cxn>
                <a:cxn ang="0">
                  <a:pos x="0" y="4"/>
                </a:cxn>
              </a:cxnLst>
              <a:rect l="0" t="0" r="r" b="b"/>
              <a:pathLst>
                <a:path w="67" h="11">
                  <a:moveTo>
                    <a:pt x="0" y="4"/>
                  </a:moveTo>
                  <a:lnTo>
                    <a:pt x="43" y="11"/>
                  </a:lnTo>
                  <a:lnTo>
                    <a:pt x="58" y="11"/>
                  </a:lnTo>
                  <a:lnTo>
                    <a:pt x="56" y="6"/>
                  </a:lnTo>
                  <a:lnTo>
                    <a:pt x="67" y="4"/>
                  </a:lnTo>
                  <a:lnTo>
                    <a:pt x="22" y="0"/>
                  </a:lnTo>
                  <a:lnTo>
                    <a:pt x="0" y="4"/>
                  </a:lnTo>
                  <a:lnTo>
                    <a:pt x="0" y="4"/>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45" name="Freeform 865"/>
            <p:cNvSpPr>
              <a:spLocks/>
            </p:cNvSpPr>
            <p:nvPr/>
          </p:nvSpPr>
          <p:spPr bwMode="auto">
            <a:xfrm>
              <a:off x="2784" y="1015"/>
              <a:ext cx="163" cy="52"/>
            </a:xfrm>
            <a:custGeom>
              <a:avLst/>
              <a:gdLst/>
              <a:ahLst/>
              <a:cxnLst>
                <a:cxn ang="0">
                  <a:pos x="0" y="9"/>
                </a:cxn>
                <a:cxn ang="0">
                  <a:pos x="6" y="22"/>
                </a:cxn>
                <a:cxn ang="0">
                  <a:pos x="23" y="30"/>
                </a:cxn>
                <a:cxn ang="0">
                  <a:pos x="44" y="30"/>
                </a:cxn>
                <a:cxn ang="0">
                  <a:pos x="29" y="33"/>
                </a:cxn>
                <a:cxn ang="0">
                  <a:pos x="30" y="39"/>
                </a:cxn>
                <a:cxn ang="0">
                  <a:pos x="64" y="52"/>
                </a:cxn>
                <a:cxn ang="0">
                  <a:pos x="83" y="26"/>
                </a:cxn>
                <a:cxn ang="0">
                  <a:pos x="96" y="22"/>
                </a:cxn>
                <a:cxn ang="0">
                  <a:pos x="113" y="33"/>
                </a:cxn>
                <a:cxn ang="0">
                  <a:pos x="104" y="39"/>
                </a:cxn>
                <a:cxn ang="0">
                  <a:pos x="124" y="43"/>
                </a:cxn>
                <a:cxn ang="0">
                  <a:pos x="145" y="35"/>
                </a:cxn>
                <a:cxn ang="0">
                  <a:pos x="83" y="17"/>
                </a:cxn>
                <a:cxn ang="0">
                  <a:pos x="79" y="9"/>
                </a:cxn>
                <a:cxn ang="0">
                  <a:pos x="132" y="17"/>
                </a:cxn>
                <a:cxn ang="0">
                  <a:pos x="163" y="7"/>
                </a:cxn>
                <a:cxn ang="0">
                  <a:pos x="162" y="3"/>
                </a:cxn>
                <a:cxn ang="0">
                  <a:pos x="90" y="0"/>
                </a:cxn>
                <a:cxn ang="0">
                  <a:pos x="45" y="9"/>
                </a:cxn>
                <a:cxn ang="0">
                  <a:pos x="0" y="9"/>
                </a:cxn>
                <a:cxn ang="0">
                  <a:pos x="0" y="9"/>
                </a:cxn>
              </a:cxnLst>
              <a:rect l="0" t="0" r="r" b="b"/>
              <a:pathLst>
                <a:path w="163" h="52">
                  <a:moveTo>
                    <a:pt x="0" y="9"/>
                  </a:moveTo>
                  <a:lnTo>
                    <a:pt x="6" y="22"/>
                  </a:lnTo>
                  <a:lnTo>
                    <a:pt x="23" y="30"/>
                  </a:lnTo>
                  <a:lnTo>
                    <a:pt x="44" y="30"/>
                  </a:lnTo>
                  <a:lnTo>
                    <a:pt x="29" y="33"/>
                  </a:lnTo>
                  <a:lnTo>
                    <a:pt x="30" y="39"/>
                  </a:lnTo>
                  <a:lnTo>
                    <a:pt x="64" y="52"/>
                  </a:lnTo>
                  <a:lnTo>
                    <a:pt x="83" y="26"/>
                  </a:lnTo>
                  <a:lnTo>
                    <a:pt x="96" y="22"/>
                  </a:lnTo>
                  <a:lnTo>
                    <a:pt x="113" y="33"/>
                  </a:lnTo>
                  <a:lnTo>
                    <a:pt x="104" y="39"/>
                  </a:lnTo>
                  <a:lnTo>
                    <a:pt x="124" y="43"/>
                  </a:lnTo>
                  <a:lnTo>
                    <a:pt x="145" y="35"/>
                  </a:lnTo>
                  <a:lnTo>
                    <a:pt x="83" y="17"/>
                  </a:lnTo>
                  <a:lnTo>
                    <a:pt x="79" y="9"/>
                  </a:lnTo>
                  <a:lnTo>
                    <a:pt x="132" y="17"/>
                  </a:lnTo>
                  <a:lnTo>
                    <a:pt x="163" y="7"/>
                  </a:lnTo>
                  <a:lnTo>
                    <a:pt x="162" y="3"/>
                  </a:lnTo>
                  <a:lnTo>
                    <a:pt x="90" y="0"/>
                  </a:lnTo>
                  <a:lnTo>
                    <a:pt x="45" y="9"/>
                  </a:lnTo>
                  <a:lnTo>
                    <a:pt x="0" y="9"/>
                  </a:lnTo>
                  <a:lnTo>
                    <a:pt x="0" y="9"/>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46" name="Freeform 866"/>
            <p:cNvSpPr>
              <a:spLocks/>
            </p:cNvSpPr>
            <p:nvPr/>
          </p:nvSpPr>
          <p:spPr bwMode="auto">
            <a:xfrm>
              <a:off x="2550" y="1285"/>
              <a:ext cx="13" cy="4"/>
            </a:xfrm>
            <a:custGeom>
              <a:avLst/>
              <a:gdLst/>
              <a:ahLst/>
              <a:cxnLst>
                <a:cxn ang="0">
                  <a:pos x="0" y="5"/>
                </a:cxn>
                <a:cxn ang="0">
                  <a:pos x="13" y="0"/>
                </a:cxn>
                <a:cxn ang="0">
                  <a:pos x="0" y="5"/>
                </a:cxn>
                <a:cxn ang="0">
                  <a:pos x="0" y="5"/>
                </a:cxn>
              </a:cxnLst>
              <a:rect l="0" t="0" r="r" b="b"/>
              <a:pathLst>
                <a:path w="13" h="5">
                  <a:moveTo>
                    <a:pt x="0" y="5"/>
                  </a:moveTo>
                  <a:lnTo>
                    <a:pt x="13" y="0"/>
                  </a:lnTo>
                  <a:lnTo>
                    <a:pt x="0" y="5"/>
                  </a:lnTo>
                  <a:lnTo>
                    <a:pt x="0" y="5"/>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47" name="Freeform 867"/>
            <p:cNvSpPr>
              <a:spLocks/>
            </p:cNvSpPr>
            <p:nvPr/>
          </p:nvSpPr>
          <p:spPr bwMode="auto">
            <a:xfrm>
              <a:off x="2556" y="129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48" name="Freeform 868"/>
            <p:cNvSpPr>
              <a:spLocks/>
            </p:cNvSpPr>
            <p:nvPr/>
          </p:nvSpPr>
          <p:spPr bwMode="auto">
            <a:xfrm>
              <a:off x="2554" y="130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49" name="Freeform 869"/>
            <p:cNvSpPr>
              <a:spLocks/>
            </p:cNvSpPr>
            <p:nvPr/>
          </p:nvSpPr>
          <p:spPr bwMode="auto">
            <a:xfrm>
              <a:off x="2622" y="1318"/>
              <a:ext cx="4" cy="8"/>
            </a:xfrm>
            <a:custGeom>
              <a:avLst/>
              <a:gdLst/>
              <a:ahLst/>
              <a:cxnLst>
                <a:cxn ang="0">
                  <a:pos x="0" y="4"/>
                </a:cxn>
                <a:cxn ang="0">
                  <a:pos x="3" y="0"/>
                </a:cxn>
                <a:cxn ang="0">
                  <a:pos x="3" y="8"/>
                </a:cxn>
                <a:cxn ang="0">
                  <a:pos x="0" y="4"/>
                </a:cxn>
                <a:cxn ang="0">
                  <a:pos x="0" y="4"/>
                </a:cxn>
              </a:cxnLst>
              <a:rect l="0" t="0" r="r" b="b"/>
              <a:pathLst>
                <a:path w="3" h="8">
                  <a:moveTo>
                    <a:pt x="0" y="4"/>
                  </a:moveTo>
                  <a:lnTo>
                    <a:pt x="3" y="0"/>
                  </a:lnTo>
                  <a:lnTo>
                    <a:pt x="3" y="8"/>
                  </a:lnTo>
                  <a:lnTo>
                    <a:pt x="0" y="4"/>
                  </a:lnTo>
                  <a:lnTo>
                    <a:pt x="0" y="4"/>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50" name="Freeform 870"/>
            <p:cNvSpPr>
              <a:spLocks/>
            </p:cNvSpPr>
            <p:nvPr/>
          </p:nvSpPr>
          <p:spPr bwMode="auto">
            <a:xfrm>
              <a:off x="2623" y="131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51" name="Freeform 871"/>
            <p:cNvSpPr>
              <a:spLocks/>
            </p:cNvSpPr>
            <p:nvPr/>
          </p:nvSpPr>
          <p:spPr bwMode="auto">
            <a:xfrm>
              <a:off x="2629" y="131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52" name="Freeform 872"/>
            <p:cNvSpPr>
              <a:spLocks/>
            </p:cNvSpPr>
            <p:nvPr/>
          </p:nvSpPr>
          <p:spPr bwMode="auto">
            <a:xfrm>
              <a:off x="2597" y="1339"/>
              <a:ext cx="8" cy="4"/>
            </a:xfrm>
            <a:custGeom>
              <a:avLst/>
              <a:gdLst/>
              <a:ahLst/>
              <a:cxnLst>
                <a:cxn ang="0">
                  <a:pos x="0" y="0"/>
                </a:cxn>
                <a:cxn ang="0">
                  <a:pos x="8" y="4"/>
                </a:cxn>
                <a:cxn ang="0">
                  <a:pos x="0" y="0"/>
                </a:cxn>
              </a:cxnLst>
              <a:rect l="0" t="0" r="r" b="b"/>
              <a:pathLst>
                <a:path w="8" h="4">
                  <a:moveTo>
                    <a:pt x="0" y="0"/>
                  </a:moveTo>
                  <a:lnTo>
                    <a:pt x="8" y="4"/>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53" name="Line 873"/>
            <p:cNvSpPr>
              <a:spLocks noChangeShapeType="1"/>
            </p:cNvSpPr>
            <p:nvPr/>
          </p:nvSpPr>
          <p:spPr bwMode="auto">
            <a:xfrm>
              <a:off x="2597" y="1339"/>
              <a:ext cx="8" cy="4"/>
            </a:xfrm>
            <a:prstGeom prst="line">
              <a:avLst/>
            </a:prstGeom>
            <a:no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54" name="Freeform 874"/>
            <p:cNvSpPr>
              <a:spLocks/>
            </p:cNvSpPr>
            <p:nvPr/>
          </p:nvSpPr>
          <p:spPr bwMode="auto">
            <a:xfrm>
              <a:off x="2605" y="133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55" name="Freeform 875"/>
            <p:cNvSpPr>
              <a:spLocks/>
            </p:cNvSpPr>
            <p:nvPr/>
          </p:nvSpPr>
          <p:spPr bwMode="auto">
            <a:xfrm>
              <a:off x="2541" y="1350"/>
              <a:ext cx="17" cy="17"/>
            </a:xfrm>
            <a:custGeom>
              <a:avLst/>
              <a:gdLst/>
              <a:ahLst/>
              <a:cxnLst>
                <a:cxn ang="0">
                  <a:pos x="0" y="17"/>
                </a:cxn>
                <a:cxn ang="0">
                  <a:pos x="7" y="15"/>
                </a:cxn>
                <a:cxn ang="0">
                  <a:pos x="17" y="0"/>
                </a:cxn>
                <a:cxn ang="0">
                  <a:pos x="6" y="6"/>
                </a:cxn>
                <a:cxn ang="0">
                  <a:pos x="0" y="17"/>
                </a:cxn>
                <a:cxn ang="0">
                  <a:pos x="0" y="17"/>
                </a:cxn>
              </a:cxnLst>
              <a:rect l="0" t="0" r="r" b="b"/>
              <a:pathLst>
                <a:path w="17" h="17">
                  <a:moveTo>
                    <a:pt x="0" y="17"/>
                  </a:moveTo>
                  <a:lnTo>
                    <a:pt x="7" y="15"/>
                  </a:lnTo>
                  <a:lnTo>
                    <a:pt x="17" y="0"/>
                  </a:lnTo>
                  <a:lnTo>
                    <a:pt x="6" y="6"/>
                  </a:lnTo>
                  <a:lnTo>
                    <a:pt x="0" y="17"/>
                  </a:lnTo>
                  <a:lnTo>
                    <a:pt x="0" y="17"/>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56" name="Freeform 876"/>
            <p:cNvSpPr>
              <a:spLocks/>
            </p:cNvSpPr>
            <p:nvPr/>
          </p:nvSpPr>
          <p:spPr bwMode="auto">
            <a:xfrm>
              <a:off x="2539" y="137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57" name="Freeform 877"/>
            <p:cNvSpPr>
              <a:spLocks/>
            </p:cNvSpPr>
            <p:nvPr/>
          </p:nvSpPr>
          <p:spPr bwMode="auto">
            <a:xfrm>
              <a:off x="2878" y="1361"/>
              <a:ext cx="15" cy="13"/>
            </a:xfrm>
            <a:custGeom>
              <a:avLst/>
              <a:gdLst/>
              <a:ahLst/>
              <a:cxnLst>
                <a:cxn ang="0">
                  <a:pos x="0" y="6"/>
                </a:cxn>
                <a:cxn ang="0">
                  <a:pos x="2" y="13"/>
                </a:cxn>
                <a:cxn ang="0">
                  <a:pos x="10" y="10"/>
                </a:cxn>
                <a:cxn ang="0">
                  <a:pos x="15" y="0"/>
                </a:cxn>
                <a:cxn ang="0">
                  <a:pos x="0" y="6"/>
                </a:cxn>
                <a:cxn ang="0">
                  <a:pos x="0" y="6"/>
                </a:cxn>
              </a:cxnLst>
              <a:rect l="0" t="0" r="r" b="b"/>
              <a:pathLst>
                <a:path w="15" h="13">
                  <a:moveTo>
                    <a:pt x="0" y="6"/>
                  </a:moveTo>
                  <a:lnTo>
                    <a:pt x="2" y="13"/>
                  </a:lnTo>
                  <a:lnTo>
                    <a:pt x="10" y="10"/>
                  </a:lnTo>
                  <a:lnTo>
                    <a:pt x="15" y="0"/>
                  </a:lnTo>
                  <a:lnTo>
                    <a:pt x="0" y="6"/>
                  </a:lnTo>
                  <a:lnTo>
                    <a:pt x="0" y="6"/>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58" name="Freeform 878"/>
            <p:cNvSpPr>
              <a:spLocks/>
            </p:cNvSpPr>
            <p:nvPr/>
          </p:nvSpPr>
          <p:spPr bwMode="auto">
            <a:xfrm>
              <a:off x="2899" y="132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59" name="Freeform 879"/>
            <p:cNvSpPr>
              <a:spLocks/>
            </p:cNvSpPr>
            <p:nvPr/>
          </p:nvSpPr>
          <p:spPr bwMode="auto">
            <a:xfrm>
              <a:off x="2927" y="1348"/>
              <a:ext cx="22" cy="10"/>
            </a:xfrm>
            <a:custGeom>
              <a:avLst/>
              <a:gdLst/>
              <a:ahLst/>
              <a:cxnLst>
                <a:cxn ang="0">
                  <a:pos x="0" y="6"/>
                </a:cxn>
                <a:cxn ang="0">
                  <a:pos x="5" y="10"/>
                </a:cxn>
                <a:cxn ang="0">
                  <a:pos x="19" y="2"/>
                </a:cxn>
                <a:cxn ang="0">
                  <a:pos x="5" y="0"/>
                </a:cxn>
                <a:cxn ang="0">
                  <a:pos x="0" y="6"/>
                </a:cxn>
                <a:cxn ang="0">
                  <a:pos x="0" y="6"/>
                </a:cxn>
              </a:cxnLst>
              <a:rect l="0" t="0" r="r" b="b"/>
              <a:pathLst>
                <a:path w="19" h="10">
                  <a:moveTo>
                    <a:pt x="0" y="6"/>
                  </a:moveTo>
                  <a:lnTo>
                    <a:pt x="5" y="10"/>
                  </a:lnTo>
                  <a:lnTo>
                    <a:pt x="19" y="2"/>
                  </a:lnTo>
                  <a:lnTo>
                    <a:pt x="5" y="0"/>
                  </a:lnTo>
                  <a:lnTo>
                    <a:pt x="0" y="6"/>
                  </a:lnTo>
                  <a:lnTo>
                    <a:pt x="0" y="6"/>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60" name="Freeform 880"/>
            <p:cNvSpPr>
              <a:spLocks/>
            </p:cNvSpPr>
            <p:nvPr/>
          </p:nvSpPr>
          <p:spPr bwMode="auto">
            <a:xfrm>
              <a:off x="2932" y="1341"/>
              <a:ext cx="10" cy="4"/>
            </a:xfrm>
            <a:custGeom>
              <a:avLst/>
              <a:gdLst/>
              <a:ahLst/>
              <a:cxnLst>
                <a:cxn ang="0">
                  <a:pos x="0" y="3"/>
                </a:cxn>
                <a:cxn ang="0">
                  <a:pos x="10" y="3"/>
                </a:cxn>
                <a:cxn ang="0">
                  <a:pos x="2" y="0"/>
                </a:cxn>
                <a:cxn ang="0">
                  <a:pos x="0" y="3"/>
                </a:cxn>
                <a:cxn ang="0">
                  <a:pos x="0" y="3"/>
                </a:cxn>
              </a:cxnLst>
              <a:rect l="0" t="0" r="r" b="b"/>
              <a:pathLst>
                <a:path w="10" h="3">
                  <a:moveTo>
                    <a:pt x="0" y="3"/>
                  </a:moveTo>
                  <a:lnTo>
                    <a:pt x="10" y="3"/>
                  </a:lnTo>
                  <a:lnTo>
                    <a:pt x="2" y="0"/>
                  </a:lnTo>
                  <a:lnTo>
                    <a:pt x="0" y="3"/>
                  </a:lnTo>
                  <a:lnTo>
                    <a:pt x="0" y="3"/>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61" name="Freeform 881"/>
            <p:cNvSpPr>
              <a:spLocks/>
            </p:cNvSpPr>
            <p:nvPr/>
          </p:nvSpPr>
          <p:spPr bwMode="auto">
            <a:xfrm>
              <a:off x="2550" y="1348"/>
              <a:ext cx="107" cy="150"/>
            </a:xfrm>
            <a:custGeom>
              <a:avLst/>
              <a:gdLst/>
              <a:ahLst/>
              <a:cxnLst>
                <a:cxn ang="0">
                  <a:pos x="0" y="150"/>
                </a:cxn>
                <a:cxn ang="0">
                  <a:pos x="15" y="144"/>
                </a:cxn>
                <a:cxn ang="0">
                  <a:pos x="27" y="148"/>
                </a:cxn>
                <a:cxn ang="0">
                  <a:pos x="30" y="141"/>
                </a:cxn>
                <a:cxn ang="0">
                  <a:pos x="40" y="139"/>
                </a:cxn>
                <a:cxn ang="0">
                  <a:pos x="51" y="143"/>
                </a:cxn>
                <a:cxn ang="0">
                  <a:pos x="92" y="137"/>
                </a:cxn>
                <a:cxn ang="0">
                  <a:pos x="100" y="128"/>
                </a:cxn>
                <a:cxn ang="0">
                  <a:pos x="88" y="128"/>
                </a:cxn>
                <a:cxn ang="0">
                  <a:pos x="107" y="107"/>
                </a:cxn>
                <a:cxn ang="0">
                  <a:pos x="96" y="100"/>
                </a:cxn>
                <a:cxn ang="0">
                  <a:pos x="83" y="101"/>
                </a:cxn>
                <a:cxn ang="0">
                  <a:pos x="87" y="96"/>
                </a:cxn>
                <a:cxn ang="0">
                  <a:pos x="77" y="73"/>
                </a:cxn>
                <a:cxn ang="0">
                  <a:pos x="68" y="70"/>
                </a:cxn>
                <a:cxn ang="0">
                  <a:pos x="58" y="49"/>
                </a:cxn>
                <a:cxn ang="0">
                  <a:pos x="42" y="45"/>
                </a:cxn>
                <a:cxn ang="0">
                  <a:pos x="62" y="23"/>
                </a:cxn>
                <a:cxn ang="0">
                  <a:pos x="62" y="17"/>
                </a:cxn>
                <a:cxn ang="0">
                  <a:pos x="32" y="19"/>
                </a:cxn>
                <a:cxn ang="0">
                  <a:pos x="49" y="6"/>
                </a:cxn>
                <a:cxn ang="0">
                  <a:pos x="47" y="0"/>
                </a:cxn>
                <a:cxn ang="0">
                  <a:pos x="23" y="2"/>
                </a:cxn>
                <a:cxn ang="0">
                  <a:pos x="10" y="21"/>
                </a:cxn>
                <a:cxn ang="0">
                  <a:pos x="13" y="25"/>
                </a:cxn>
                <a:cxn ang="0">
                  <a:pos x="6" y="40"/>
                </a:cxn>
                <a:cxn ang="0">
                  <a:pos x="13" y="38"/>
                </a:cxn>
                <a:cxn ang="0">
                  <a:pos x="12" y="45"/>
                </a:cxn>
                <a:cxn ang="0">
                  <a:pos x="2" y="49"/>
                </a:cxn>
                <a:cxn ang="0">
                  <a:pos x="10" y="49"/>
                </a:cxn>
                <a:cxn ang="0">
                  <a:pos x="10" y="55"/>
                </a:cxn>
                <a:cxn ang="0">
                  <a:pos x="17" y="49"/>
                </a:cxn>
                <a:cxn ang="0">
                  <a:pos x="21" y="55"/>
                </a:cxn>
                <a:cxn ang="0">
                  <a:pos x="15" y="64"/>
                </a:cxn>
                <a:cxn ang="0">
                  <a:pos x="19" y="70"/>
                </a:cxn>
                <a:cxn ang="0">
                  <a:pos x="40" y="64"/>
                </a:cxn>
                <a:cxn ang="0">
                  <a:pos x="36" y="71"/>
                </a:cxn>
                <a:cxn ang="0">
                  <a:pos x="47" y="77"/>
                </a:cxn>
                <a:cxn ang="0">
                  <a:pos x="42" y="92"/>
                </a:cxn>
                <a:cxn ang="0">
                  <a:pos x="21" y="92"/>
                </a:cxn>
                <a:cxn ang="0">
                  <a:pos x="17" y="101"/>
                </a:cxn>
                <a:cxn ang="0">
                  <a:pos x="27" y="101"/>
                </a:cxn>
                <a:cxn ang="0">
                  <a:pos x="25" y="111"/>
                </a:cxn>
                <a:cxn ang="0">
                  <a:pos x="8" y="118"/>
                </a:cxn>
                <a:cxn ang="0">
                  <a:pos x="12" y="122"/>
                </a:cxn>
                <a:cxn ang="0">
                  <a:pos x="34" y="128"/>
                </a:cxn>
                <a:cxn ang="0">
                  <a:pos x="43" y="122"/>
                </a:cxn>
                <a:cxn ang="0">
                  <a:pos x="38" y="129"/>
                </a:cxn>
                <a:cxn ang="0">
                  <a:pos x="23" y="129"/>
                </a:cxn>
                <a:cxn ang="0">
                  <a:pos x="0" y="150"/>
                </a:cxn>
                <a:cxn ang="0">
                  <a:pos x="0" y="150"/>
                </a:cxn>
              </a:cxnLst>
              <a:rect l="0" t="0" r="r" b="b"/>
              <a:pathLst>
                <a:path w="107" h="150">
                  <a:moveTo>
                    <a:pt x="0" y="150"/>
                  </a:moveTo>
                  <a:lnTo>
                    <a:pt x="15" y="144"/>
                  </a:lnTo>
                  <a:lnTo>
                    <a:pt x="27" y="148"/>
                  </a:lnTo>
                  <a:lnTo>
                    <a:pt x="30" y="141"/>
                  </a:lnTo>
                  <a:lnTo>
                    <a:pt x="40" y="139"/>
                  </a:lnTo>
                  <a:lnTo>
                    <a:pt x="51" y="143"/>
                  </a:lnTo>
                  <a:lnTo>
                    <a:pt x="92" y="137"/>
                  </a:lnTo>
                  <a:lnTo>
                    <a:pt x="100" y="128"/>
                  </a:lnTo>
                  <a:lnTo>
                    <a:pt x="88" y="128"/>
                  </a:lnTo>
                  <a:lnTo>
                    <a:pt x="107" y="107"/>
                  </a:lnTo>
                  <a:lnTo>
                    <a:pt x="96" y="100"/>
                  </a:lnTo>
                  <a:lnTo>
                    <a:pt x="83" y="101"/>
                  </a:lnTo>
                  <a:lnTo>
                    <a:pt x="87" y="96"/>
                  </a:lnTo>
                  <a:lnTo>
                    <a:pt x="77" y="73"/>
                  </a:lnTo>
                  <a:lnTo>
                    <a:pt x="68" y="70"/>
                  </a:lnTo>
                  <a:lnTo>
                    <a:pt x="58" y="49"/>
                  </a:lnTo>
                  <a:lnTo>
                    <a:pt x="42" y="45"/>
                  </a:lnTo>
                  <a:lnTo>
                    <a:pt x="62" y="23"/>
                  </a:lnTo>
                  <a:lnTo>
                    <a:pt x="62" y="17"/>
                  </a:lnTo>
                  <a:lnTo>
                    <a:pt x="32" y="19"/>
                  </a:lnTo>
                  <a:lnTo>
                    <a:pt x="49" y="6"/>
                  </a:lnTo>
                  <a:lnTo>
                    <a:pt x="47" y="0"/>
                  </a:lnTo>
                  <a:lnTo>
                    <a:pt x="23" y="2"/>
                  </a:lnTo>
                  <a:lnTo>
                    <a:pt x="10" y="21"/>
                  </a:lnTo>
                  <a:lnTo>
                    <a:pt x="13" y="25"/>
                  </a:lnTo>
                  <a:lnTo>
                    <a:pt x="6" y="40"/>
                  </a:lnTo>
                  <a:lnTo>
                    <a:pt x="13" y="38"/>
                  </a:lnTo>
                  <a:lnTo>
                    <a:pt x="12" y="45"/>
                  </a:lnTo>
                  <a:lnTo>
                    <a:pt x="2" y="49"/>
                  </a:lnTo>
                  <a:lnTo>
                    <a:pt x="10" y="49"/>
                  </a:lnTo>
                  <a:lnTo>
                    <a:pt x="10" y="55"/>
                  </a:lnTo>
                  <a:lnTo>
                    <a:pt x="17" y="49"/>
                  </a:lnTo>
                  <a:lnTo>
                    <a:pt x="21" y="55"/>
                  </a:lnTo>
                  <a:lnTo>
                    <a:pt x="15" y="64"/>
                  </a:lnTo>
                  <a:lnTo>
                    <a:pt x="19" y="70"/>
                  </a:lnTo>
                  <a:lnTo>
                    <a:pt x="40" y="64"/>
                  </a:lnTo>
                  <a:lnTo>
                    <a:pt x="36" y="71"/>
                  </a:lnTo>
                  <a:lnTo>
                    <a:pt x="47" y="77"/>
                  </a:lnTo>
                  <a:lnTo>
                    <a:pt x="42" y="92"/>
                  </a:lnTo>
                  <a:lnTo>
                    <a:pt x="21" y="92"/>
                  </a:lnTo>
                  <a:lnTo>
                    <a:pt x="17" y="101"/>
                  </a:lnTo>
                  <a:lnTo>
                    <a:pt x="27" y="101"/>
                  </a:lnTo>
                  <a:lnTo>
                    <a:pt x="25" y="111"/>
                  </a:lnTo>
                  <a:lnTo>
                    <a:pt x="8" y="118"/>
                  </a:lnTo>
                  <a:lnTo>
                    <a:pt x="12" y="122"/>
                  </a:lnTo>
                  <a:lnTo>
                    <a:pt x="34" y="128"/>
                  </a:lnTo>
                  <a:lnTo>
                    <a:pt x="43" y="122"/>
                  </a:lnTo>
                  <a:lnTo>
                    <a:pt x="38" y="129"/>
                  </a:lnTo>
                  <a:lnTo>
                    <a:pt x="23" y="129"/>
                  </a:lnTo>
                  <a:lnTo>
                    <a:pt x="0" y="150"/>
                  </a:lnTo>
                  <a:lnTo>
                    <a:pt x="0" y="15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62" name="Freeform 882"/>
            <p:cNvSpPr>
              <a:spLocks/>
            </p:cNvSpPr>
            <p:nvPr/>
          </p:nvSpPr>
          <p:spPr bwMode="auto">
            <a:xfrm>
              <a:off x="2749" y="1625"/>
              <a:ext cx="11" cy="30"/>
            </a:xfrm>
            <a:custGeom>
              <a:avLst/>
              <a:gdLst/>
              <a:ahLst/>
              <a:cxnLst>
                <a:cxn ang="0">
                  <a:pos x="0" y="10"/>
                </a:cxn>
                <a:cxn ang="0">
                  <a:pos x="0" y="23"/>
                </a:cxn>
                <a:cxn ang="0">
                  <a:pos x="7" y="30"/>
                </a:cxn>
                <a:cxn ang="0">
                  <a:pos x="11" y="0"/>
                </a:cxn>
                <a:cxn ang="0">
                  <a:pos x="0" y="10"/>
                </a:cxn>
                <a:cxn ang="0">
                  <a:pos x="0" y="10"/>
                </a:cxn>
              </a:cxnLst>
              <a:rect l="0" t="0" r="r" b="b"/>
              <a:pathLst>
                <a:path w="11" h="30">
                  <a:moveTo>
                    <a:pt x="0" y="10"/>
                  </a:moveTo>
                  <a:lnTo>
                    <a:pt x="0" y="23"/>
                  </a:lnTo>
                  <a:lnTo>
                    <a:pt x="7" y="30"/>
                  </a:lnTo>
                  <a:lnTo>
                    <a:pt x="11" y="0"/>
                  </a:lnTo>
                  <a:lnTo>
                    <a:pt x="0" y="10"/>
                  </a:lnTo>
                  <a:lnTo>
                    <a:pt x="0" y="1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63" name="Freeform 883"/>
            <p:cNvSpPr>
              <a:spLocks/>
            </p:cNvSpPr>
            <p:nvPr/>
          </p:nvSpPr>
          <p:spPr bwMode="auto">
            <a:xfrm>
              <a:off x="2741" y="1657"/>
              <a:ext cx="23" cy="45"/>
            </a:xfrm>
            <a:custGeom>
              <a:avLst/>
              <a:gdLst/>
              <a:ahLst/>
              <a:cxnLst>
                <a:cxn ang="0">
                  <a:pos x="0" y="6"/>
                </a:cxn>
                <a:cxn ang="0">
                  <a:pos x="4" y="38"/>
                </a:cxn>
                <a:cxn ang="0">
                  <a:pos x="10" y="45"/>
                </a:cxn>
                <a:cxn ang="0">
                  <a:pos x="21" y="38"/>
                </a:cxn>
                <a:cxn ang="0">
                  <a:pos x="23" y="8"/>
                </a:cxn>
                <a:cxn ang="0">
                  <a:pos x="17" y="0"/>
                </a:cxn>
                <a:cxn ang="0">
                  <a:pos x="0" y="6"/>
                </a:cxn>
                <a:cxn ang="0">
                  <a:pos x="0" y="6"/>
                </a:cxn>
              </a:cxnLst>
              <a:rect l="0" t="0" r="r" b="b"/>
              <a:pathLst>
                <a:path w="23" h="45">
                  <a:moveTo>
                    <a:pt x="0" y="6"/>
                  </a:moveTo>
                  <a:lnTo>
                    <a:pt x="4" y="38"/>
                  </a:lnTo>
                  <a:lnTo>
                    <a:pt x="10" y="45"/>
                  </a:lnTo>
                  <a:lnTo>
                    <a:pt x="21" y="38"/>
                  </a:lnTo>
                  <a:lnTo>
                    <a:pt x="23" y="8"/>
                  </a:lnTo>
                  <a:lnTo>
                    <a:pt x="17" y="0"/>
                  </a:lnTo>
                  <a:lnTo>
                    <a:pt x="0" y="6"/>
                  </a:lnTo>
                  <a:lnTo>
                    <a:pt x="0" y="6"/>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64" name="Freeform 884"/>
            <p:cNvSpPr>
              <a:spLocks/>
            </p:cNvSpPr>
            <p:nvPr/>
          </p:nvSpPr>
          <p:spPr bwMode="auto">
            <a:xfrm>
              <a:off x="2805" y="1712"/>
              <a:ext cx="49" cy="30"/>
            </a:xfrm>
            <a:custGeom>
              <a:avLst/>
              <a:gdLst/>
              <a:ahLst/>
              <a:cxnLst>
                <a:cxn ang="0">
                  <a:pos x="0" y="5"/>
                </a:cxn>
                <a:cxn ang="0">
                  <a:pos x="4" y="15"/>
                </a:cxn>
                <a:cxn ang="0">
                  <a:pos x="43" y="30"/>
                </a:cxn>
                <a:cxn ang="0">
                  <a:pos x="49" y="0"/>
                </a:cxn>
                <a:cxn ang="0">
                  <a:pos x="28" y="5"/>
                </a:cxn>
                <a:cxn ang="0">
                  <a:pos x="6" y="2"/>
                </a:cxn>
                <a:cxn ang="0">
                  <a:pos x="0" y="5"/>
                </a:cxn>
                <a:cxn ang="0">
                  <a:pos x="0" y="5"/>
                </a:cxn>
              </a:cxnLst>
              <a:rect l="0" t="0" r="r" b="b"/>
              <a:pathLst>
                <a:path w="49" h="30">
                  <a:moveTo>
                    <a:pt x="0" y="5"/>
                  </a:moveTo>
                  <a:lnTo>
                    <a:pt x="4" y="15"/>
                  </a:lnTo>
                  <a:lnTo>
                    <a:pt x="43" y="30"/>
                  </a:lnTo>
                  <a:lnTo>
                    <a:pt x="49" y="0"/>
                  </a:lnTo>
                  <a:lnTo>
                    <a:pt x="28" y="5"/>
                  </a:lnTo>
                  <a:lnTo>
                    <a:pt x="6" y="2"/>
                  </a:lnTo>
                  <a:lnTo>
                    <a:pt x="0" y="5"/>
                  </a:lnTo>
                  <a:lnTo>
                    <a:pt x="0" y="5"/>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65" name="Freeform 885"/>
            <p:cNvSpPr>
              <a:spLocks/>
            </p:cNvSpPr>
            <p:nvPr/>
          </p:nvSpPr>
          <p:spPr bwMode="auto">
            <a:xfrm>
              <a:off x="2936" y="1712"/>
              <a:ext cx="30" cy="33"/>
            </a:xfrm>
            <a:custGeom>
              <a:avLst/>
              <a:gdLst/>
              <a:ahLst/>
              <a:cxnLst>
                <a:cxn ang="0">
                  <a:pos x="0" y="9"/>
                </a:cxn>
                <a:cxn ang="0">
                  <a:pos x="10" y="17"/>
                </a:cxn>
                <a:cxn ang="0">
                  <a:pos x="11" y="28"/>
                </a:cxn>
                <a:cxn ang="0">
                  <a:pos x="21" y="33"/>
                </a:cxn>
                <a:cxn ang="0">
                  <a:pos x="25" y="28"/>
                </a:cxn>
                <a:cxn ang="0">
                  <a:pos x="32" y="33"/>
                </a:cxn>
                <a:cxn ang="0">
                  <a:pos x="25" y="17"/>
                </a:cxn>
                <a:cxn ang="0">
                  <a:pos x="34" y="18"/>
                </a:cxn>
                <a:cxn ang="0">
                  <a:pos x="28" y="7"/>
                </a:cxn>
                <a:cxn ang="0">
                  <a:pos x="11" y="0"/>
                </a:cxn>
                <a:cxn ang="0">
                  <a:pos x="0" y="9"/>
                </a:cxn>
                <a:cxn ang="0">
                  <a:pos x="0" y="9"/>
                </a:cxn>
              </a:cxnLst>
              <a:rect l="0" t="0" r="r" b="b"/>
              <a:pathLst>
                <a:path w="34" h="33">
                  <a:moveTo>
                    <a:pt x="0" y="9"/>
                  </a:moveTo>
                  <a:lnTo>
                    <a:pt x="10" y="17"/>
                  </a:lnTo>
                  <a:lnTo>
                    <a:pt x="11" y="28"/>
                  </a:lnTo>
                  <a:lnTo>
                    <a:pt x="21" y="33"/>
                  </a:lnTo>
                  <a:lnTo>
                    <a:pt x="25" y="28"/>
                  </a:lnTo>
                  <a:lnTo>
                    <a:pt x="32" y="33"/>
                  </a:lnTo>
                  <a:lnTo>
                    <a:pt x="25" y="17"/>
                  </a:lnTo>
                  <a:lnTo>
                    <a:pt x="34" y="18"/>
                  </a:lnTo>
                  <a:lnTo>
                    <a:pt x="28" y="7"/>
                  </a:lnTo>
                  <a:lnTo>
                    <a:pt x="11" y="0"/>
                  </a:lnTo>
                  <a:lnTo>
                    <a:pt x="0" y="9"/>
                  </a:lnTo>
                  <a:lnTo>
                    <a:pt x="0" y="9"/>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66" name="Freeform 886"/>
            <p:cNvSpPr>
              <a:spLocks/>
            </p:cNvSpPr>
            <p:nvPr/>
          </p:nvSpPr>
          <p:spPr bwMode="auto">
            <a:xfrm>
              <a:off x="2976" y="1760"/>
              <a:ext cx="43" cy="13"/>
            </a:xfrm>
            <a:custGeom>
              <a:avLst/>
              <a:gdLst/>
              <a:ahLst/>
              <a:cxnLst>
                <a:cxn ang="0">
                  <a:pos x="0" y="8"/>
                </a:cxn>
                <a:cxn ang="0">
                  <a:pos x="20" y="13"/>
                </a:cxn>
                <a:cxn ang="0">
                  <a:pos x="41" y="12"/>
                </a:cxn>
                <a:cxn ang="0">
                  <a:pos x="43" y="8"/>
                </a:cxn>
                <a:cxn ang="0">
                  <a:pos x="33" y="10"/>
                </a:cxn>
                <a:cxn ang="0">
                  <a:pos x="33" y="6"/>
                </a:cxn>
                <a:cxn ang="0">
                  <a:pos x="1" y="0"/>
                </a:cxn>
                <a:cxn ang="0">
                  <a:pos x="0" y="8"/>
                </a:cxn>
                <a:cxn ang="0">
                  <a:pos x="0" y="8"/>
                </a:cxn>
              </a:cxnLst>
              <a:rect l="0" t="0" r="r" b="b"/>
              <a:pathLst>
                <a:path w="43" h="13">
                  <a:moveTo>
                    <a:pt x="0" y="8"/>
                  </a:moveTo>
                  <a:lnTo>
                    <a:pt x="20" y="13"/>
                  </a:lnTo>
                  <a:lnTo>
                    <a:pt x="41" y="12"/>
                  </a:lnTo>
                  <a:lnTo>
                    <a:pt x="43" y="8"/>
                  </a:lnTo>
                  <a:lnTo>
                    <a:pt x="33" y="10"/>
                  </a:lnTo>
                  <a:lnTo>
                    <a:pt x="33" y="6"/>
                  </a:lnTo>
                  <a:lnTo>
                    <a:pt x="1" y="0"/>
                  </a:lnTo>
                  <a:lnTo>
                    <a:pt x="0" y="8"/>
                  </a:lnTo>
                  <a:lnTo>
                    <a:pt x="0" y="8"/>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67" name="Freeform 887"/>
            <p:cNvSpPr>
              <a:spLocks/>
            </p:cNvSpPr>
            <p:nvPr/>
          </p:nvSpPr>
          <p:spPr bwMode="auto">
            <a:xfrm>
              <a:off x="3110" y="1760"/>
              <a:ext cx="30" cy="22"/>
            </a:xfrm>
            <a:custGeom>
              <a:avLst/>
              <a:gdLst/>
              <a:ahLst/>
              <a:cxnLst>
                <a:cxn ang="0">
                  <a:pos x="0" y="12"/>
                </a:cxn>
                <a:cxn ang="0">
                  <a:pos x="4" y="19"/>
                </a:cxn>
                <a:cxn ang="0">
                  <a:pos x="19" y="17"/>
                </a:cxn>
                <a:cxn ang="0">
                  <a:pos x="29" y="13"/>
                </a:cxn>
                <a:cxn ang="0">
                  <a:pos x="27" y="8"/>
                </a:cxn>
                <a:cxn ang="0">
                  <a:pos x="34" y="0"/>
                </a:cxn>
                <a:cxn ang="0">
                  <a:pos x="0" y="12"/>
                </a:cxn>
                <a:cxn ang="0">
                  <a:pos x="0" y="12"/>
                </a:cxn>
              </a:cxnLst>
              <a:rect l="0" t="0" r="r" b="b"/>
              <a:pathLst>
                <a:path w="34" h="19">
                  <a:moveTo>
                    <a:pt x="0" y="12"/>
                  </a:moveTo>
                  <a:lnTo>
                    <a:pt x="4" y="19"/>
                  </a:lnTo>
                  <a:lnTo>
                    <a:pt x="19" y="17"/>
                  </a:lnTo>
                  <a:lnTo>
                    <a:pt x="29" y="13"/>
                  </a:lnTo>
                  <a:lnTo>
                    <a:pt x="27" y="8"/>
                  </a:lnTo>
                  <a:lnTo>
                    <a:pt x="34" y="0"/>
                  </a:lnTo>
                  <a:lnTo>
                    <a:pt x="0" y="12"/>
                  </a:lnTo>
                  <a:lnTo>
                    <a:pt x="0" y="12"/>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68" name="Freeform 888"/>
            <p:cNvSpPr>
              <a:spLocks/>
            </p:cNvSpPr>
            <p:nvPr/>
          </p:nvSpPr>
          <p:spPr bwMode="auto">
            <a:xfrm>
              <a:off x="2638" y="169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69" name="Freeform 889"/>
            <p:cNvSpPr>
              <a:spLocks/>
            </p:cNvSpPr>
            <p:nvPr/>
          </p:nvSpPr>
          <p:spPr bwMode="auto">
            <a:xfrm>
              <a:off x="2653" y="1682"/>
              <a:ext cx="17" cy="13"/>
            </a:xfrm>
            <a:custGeom>
              <a:avLst/>
              <a:gdLst/>
              <a:ahLst/>
              <a:cxnLst>
                <a:cxn ang="0">
                  <a:pos x="0" y="5"/>
                </a:cxn>
                <a:cxn ang="0">
                  <a:pos x="12" y="11"/>
                </a:cxn>
                <a:cxn ang="0">
                  <a:pos x="17" y="5"/>
                </a:cxn>
                <a:cxn ang="0">
                  <a:pos x="10" y="0"/>
                </a:cxn>
                <a:cxn ang="0">
                  <a:pos x="0" y="5"/>
                </a:cxn>
                <a:cxn ang="0">
                  <a:pos x="0" y="5"/>
                </a:cxn>
              </a:cxnLst>
              <a:rect l="0" t="0" r="r" b="b"/>
              <a:pathLst>
                <a:path w="17" h="11">
                  <a:moveTo>
                    <a:pt x="0" y="5"/>
                  </a:moveTo>
                  <a:lnTo>
                    <a:pt x="12" y="11"/>
                  </a:lnTo>
                  <a:lnTo>
                    <a:pt x="17" y="5"/>
                  </a:lnTo>
                  <a:lnTo>
                    <a:pt x="10" y="0"/>
                  </a:lnTo>
                  <a:lnTo>
                    <a:pt x="0" y="5"/>
                  </a:lnTo>
                  <a:lnTo>
                    <a:pt x="0" y="5"/>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70" name="Freeform 890"/>
            <p:cNvSpPr>
              <a:spLocks/>
            </p:cNvSpPr>
            <p:nvPr/>
          </p:nvSpPr>
          <p:spPr bwMode="auto">
            <a:xfrm>
              <a:off x="2680" y="168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71" name="Freeform 891"/>
            <p:cNvSpPr>
              <a:spLocks/>
            </p:cNvSpPr>
            <p:nvPr/>
          </p:nvSpPr>
          <p:spPr bwMode="auto">
            <a:xfrm>
              <a:off x="2799" y="174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72" name="Freeform 892"/>
            <p:cNvSpPr>
              <a:spLocks/>
            </p:cNvSpPr>
            <p:nvPr/>
          </p:nvSpPr>
          <p:spPr bwMode="auto">
            <a:xfrm>
              <a:off x="2837" y="175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73" name="Freeform 893"/>
            <p:cNvSpPr>
              <a:spLocks/>
            </p:cNvSpPr>
            <p:nvPr/>
          </p:nvSpPr>
          <p:spPr bwMode="auto">
            <a:xfrm>
              <a:off x="2929" y="171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74" name="Freeform 894"/>
            <p:cNvSpPr>
              <a:spLocks/>
            </p:cNvSpPr>
            <p:nvPr/>
          </p:nvSpPr>
          <p:spPr bwMode="auto">
            <a:xfrm>
              <a:off x="2932" y="172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75" name="Freeform 895"/>
            <p:cNvSpPr>
              <a:spLocks/>
            </p:cNvSpPr>
            <p:nvPr/>
          </p:nvSpPr>
          <p:spPr bwMode="auto">
            <a:xfrm>
              <a:off x="3004" y="174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76" name="Freeform 896"/>
            <p:cNvSpPr>
              <a:spLocks/>
            </p:cNvSpPr>
            <p:nvPr/>
          </p:nvSpPr>
          <p:spPr bwMode="auto">
            <a:xfrm>
              <a:off x="2996" y="168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77" name="Freeform 897"/>
            <p:cNvSpPr>
              <a:spLocks/>
            </p:cNvSpPr>
            <p:nvPr/>
          </p:nvSpPr>
          <p:spPr bwMode="auto">
            <a:xfrm>
              <a:off x="2331" y="188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78" name="Freeform 898"/>
            <p:cNvSpPr>
              <a:spLocks/>
            </p:cNvSpPr>
            <p:nvPr/>
          </p:nvSpPr>
          <p:spPr bwMode="auto">
            <a:xfrm>
              <a:off x="2346" y="1890"/>
              <a:ext cx="11" cy="13"/>
            </a:xfrm>
            <a:custGeom>
              <a:avLst/>
              <a:gdLst/>
              <a:ahLst/>
              <a:cxnLst>
                <a:cxn ang="0">
                  <a:pos x="0" y="5"/>
                </a:cxn>
                <a:cxn ang="0">
                  <a:pos x="4" y="11"/>
                </a:cxn>
                <a:cxn ang="0">
                  <a:pos x="11" y="0"/>
                </a:cxn>
                <a:cxn ang="0">
                  <a:pos x="0" y="5"/>
                </a:cxn>
                <a:cxn ang="0">
                  <a:pos x="0" y="5"/>
                </a:cxn>
              </a:cxnLst>
              <a:rect l="0" t="0" r="r" b="b"/>
              <a:pathLst>
                <a:path w="11" h="11">
                  <a:moveTo>
                    <a:pt x="0" y="5"/>
                  </a:moveTo>
                  <a:lnTo>
                    <a:pt x="4" y="11"/>
                  </a:lnTo>
                  <a:lnTo>
                    <a:pt x="11" y="0"/>
                  </a:lnTo>
                  <a:lnTo>
                    <a:pt x="0" y="5"/>
                  </a:lnTo>
                  <a:lnTo>
                    <a:pt x="0" y="5"/>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79" name="Freeform 899"/>
            <p:cNvSpPr>
              <a:spLocks/>
            </p:cNvSpPr>
            <p:nvPr/>
          </p:nvSpPr>
          <p:spPr bwMode="auto">
            <a:xfrm>
              <a:off x="2363" y="1899"/>
              <a:ext cx="8" cy="7"/>
            </a:xfrm>
            <a:custGeom>
              <a:avLst/>
              <a:gdLst/>
              <a:ahLst/>
              <a:cxnLst>
                <a:cxn ang="0">
                  <a:pos x="0" y="2"/>
                </a:cxn>
                <a:cxn ang="0">
                  <a:pos x="2" y="7"/>
                </a:cxn>
                <a:cxn ang="0">
                  <a:pos x="8" y="6"/>
                </a:cxn>
                <a:cxn ang="0">
                  <a:pos x="6" y="0"/>
                </a:cxn>
                <a:cxn ang="0">
                  <a:pos x="0" y="2"/>
                </a:cxn>
                <a:cxn ang="0">
                  <a:pos x="0" y="2"/>
                </a:cxn>
              </a:cxnLst>
              <a:rect l="0" t="0" r="r" b="b"/>
              <a:pathLst>
                <a:path w="8" h="7">
                  <a:moveTo>
                    <a:pt x="0" y="2"/>
                  </a:moveTo>
                  <a:lnTo>
                    <a:pt x="2" y="7"/>
                  </a:lnTo>
                  <a:lnTo>
                    <a:pt x="8" y="6"/>
                  </a:lnTo>
                  <a:lnTo>
                    <a:pt x="6" y="0"/>
                  </a:lnTo>
                  <a:lnTo>
                    <a:pt x="0" y="2"/>
                  </a:lnTo>
                  <a:lnTo>
                    <a:pt x="0" y="2"/>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80" name="Freeform 900"/>
            <p:cNvSpPr>
              <a:spLocks/>
            </p:cNvSpPr>
            <p:nvPr/>
          </p:nvSpPr>
          <p:spPr bwMode="auto">
            <a:xfrm>
              <a:off x="2387" y="1880"/>
              <a:ext cx="14" cy="19"/>
            </a:xfrm>
            <a:custGeom>
              <a:avLst/>
              <a:gdLst/>
              <a:ahLst/>
              <a:cxnLst>
                <a:cxn ang="0">
                  <a:pos x="0" y="19"/>
                </a:cxn>
                <a:cxn ang="0">
                  <a:pos x="6" y="17"/>
                </a:cxn>
                <a:cxn ang="0">
                  <a:pos x="8" y="6"/>
                </a:cxn>
                <a:cxn ang="0">
                  <a:pos x="14" y="0"/>
                </a:cxn>
                <a:cxn ang="0">
                  <a:pos x="0" y="19"/>
                </a:cxn>
                <a:cxn ang="0">
                  <a:pos x="0" y="19"/>
                </a:cxn>
              </a:cxnLst>
              <a:rect l="0" t="0" r="r" b="b"/>
              <a:pathLst>
                <a:path w="14" h="19">
                  <a:moveTo>
                    <a:pt x="0" y="19"/>
                  </a:moveTo>
                  <a:lnTo>
                    <a:pt x="6" y="17"/>
                  </a:lnTo>
                  <a:lnTo>
                    <a:pt x="8" y="6"/>
                  </a:lnTo>
                  <a:lnTo>
                    <a:pt x="14" y="0"/>
                  </a:lnTo>
                  <a:lnTo>
                    <a:pt x="0" y="19"/>
                  </a:lnTo>
                  <a:lnTo>
                    <a:pt x="0" y="19"/>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81" name="Freeform 901"/>
            <p:cNvSpPr>
              <a:spLocks/>
            </p:cNvSpPr>
            <p:nvPr/>
          </p:nvSpPr>
          <p:spPr bwMode="auto">
            <a:xfrm>
              <a:off x="2202" y="210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82" name="Freeform 902"/>
            <p:cNvSpPr>
              <a:spLocks/>
            </p:cNvSpPr>
            <p:nvPr/>
          </p:nvSpPr>
          <p:spPr bwMode="auto">
            <a:xfrm>
              <a:off x="2239" y="212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83" name="Freeform 903"/>
            <p:cNvSpPr>
              <a:spLocks/>
            </p:cNvSpPr>
            <p:nvPr/>
          </p:nvSpPr>
          <p:spPr bwMode="auto">
            <a:xfrm>
              <a:off x="2226" y="214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84" name="Freeform 904"/>
            <p:cNvSpPr>
              <a:spLocks/>
            </p:cNvSpPr>
            <p:nvPr/>
          </p:nvSpPr>
          <p:spPr bwMode="auto">
            <a:xfrm>
              <a:off x="4388" y="2617"/>
              <a:ext cx="642" cy="522"/>
            </a:xfrm>
            <a:custGeom>
              <a:avLst/>
              <a:gdLst>
                <a:gd name="T0" fmla="*/ 19 w 642"/>
                <a:gd name="T1" fmla="*/ 445 h 522"/>
                <a:gd name="T2" fmla="*/ 79 w 642"/>
                <a:gd name="T3" fmla="*/ 427 h 522"/>
                <a:gd name="T4" fmla="*/ 146 w 642"/>
                <a:gd name="T5" fmla="*/ 410 h 522"/>
                <a:gd name="T6" fmla="*/ 268 w 642"/>
                <a:gd name="T7" fmla="*/ 384 h 522"/>
                <a:gd name="T8" fmla="*/ 301 w 642"/>
                <a:gd name="T9" fmla="*/ 410 h 522"/>
                <a:gd name="T10" fmla="*/ 311 w 642"/>
                <a:gd name="T11" fmla="*/ 445 h 522"/>
                <a:gd name="T12" fmla="*/ 356 w 642"/>
                <a:gd name="T13" fmla="*/ 419 h 522"/>
                <a:gd name="T14" fmla="*/ 341 w 642"/>
                <a:gd name="T15" fmla="*/ 449 h 522"/>
                <a:gd name="T16" fmla="*/ 356 w 642"/>
                <a:gd name="T17" fmla="*/ 445 h 522"/>
                <a:gd name="T18" fmla="*/ 354 w 642"/>
                <a:gd name="T19" fmla="*/ 457 h 522"/>
                <a:gd name="T20" fmla="*/ 361 w 642"/>
                <a:gd name="T21" fmla="*/ 479 h 522"/>
                <a:gd name="T22" fmla="*/ 369 w 642"/>
                <a:gd name="T23" fmla="*/ 509 h 522"/>
                <a:gd name="T24" fmla="*/ 395 w 642"/>
                <a:gd name="T25" fmla="*/ 517 h 522"/>
                <a:gd name="T26" fmla="*/ 423 w 642"/>
                <a:gd name="T27" fmla="*/ 509 h 522"/>
                <a:gd name="T28" fmla="*/ 429 w 642"/>
                <a:gd name="T29" fmla="*/ 513 h 522"/>
                <a:gd name="T30" fmla="*/ 476 w 642"/>
                <a:gd name="T31" fmla="*/ 500 h 522"/>
                <a:gd name="T32" fmla="*/ 528 w 642"/>
                <a:gd name="T33" fmla="*/ 460 h 522"/>
                <a:gd name="T34" fmla="*/ 635 w 642"/>
                <a:gd name="T35" fmla="*/ 329 h 522"/>
                <a:gd name="T36" fmla="*/ 631 w 642"/>
                <a:gd name="T37" fmla="*/ 245 h 522"/>
                <a:gd name="T38" fmla="*/ 622 w 642"/>
                <a:gd name="T39" fmla="*/ 219 h 522"/>
                <a:gd name="T40" fmla="*/ 607 w 642"/>
                <a:gd name="T41" fmla="*/ 213 h 522"/>
                <a:gd name="T42" fmla="*/ 582 w 642"/>
                <a:gd name="T43" fmla="*/ 159 h 522"/>
                <a:gd name="T44" fmla="*/ 566 w 642"/>
                <a:gd name="T45" fmla="*/ 119 h 522"/>
                <a:gd name="T46" fmla="*/ 562 w 642"/>
                <a:gd name="T47" fmla="*/ 76 h 522"/>
                <a:gd name="T48" fmla="*/ 537 w 642"/>
                <a:gd name="T49" fmla="*/ 65 h 522"/>
                <a:gd name="T50" fmla="*/ 526 w 642"/>
                <a:gd name="T51" fmla="*/ 0 h 522"/>
                <a:gd name="T52" fmla="*/ 496 w 642"/>
                <a:gd name="T53" fmla="*/ 97 h 522"/>
                <a:gd name="T54" fmla="*/ 476 w 642"/>
                <a:gd name="T55" fmla="*/ 127 h 522"/>
                <a:gd name="T56" fmla="*/ 457 w 642"/>
                <a:gd name="T57" fmla="*/ 114 h 522"/>
                <a:gd name="T58" fmla="*/ 418 w 642"/>
                <a:gd name="T59" fmla="*/ 95 h 522"/>
                <a:gd name="T60" fmla="*/ 404 w 642"/>
                <a:gd name="T61" fmla="*/ 76 h 522"/>
                <a:gd name="T62" fmla="*/ 416 w 642"/>
                <a:gd name="T63" fmla="*/ 46 h 522"/>
                <a:gd name="T64" fmla="*/ 434 w 642"/>
                <a:gd name="T65" fmla="*/ 29 h 522"/>
                <a:gd name="T66" fmla="*/ 418 w 642"/>
                <a:gd name="T67" fmla="*/ 33 h 522"/>
                <a:gd name="T68" fmla="*/ 406 w 642"/>
                <a:gd name="T69" fmla="*/ 28 h 522"/>
                <a:gd name="T70" fmla="*/ 365 w 642"/>
                <a:gd name="T71" fmla="*/ 18 h 522"/>
                <a:gd name="T72" fmla="*/ 339 w 642"/>
                <a:gd name="T73" fmla="*/ 28 h 522"/>
                <a:gd name="T74" fmla="*/ 324 w 642"/>
                <a:gd name="T75" fmla="*/ 50 h 522"/>
                <a:gd name="T76" fmla="*/ 305 w 642"/>
                <a:gd name="T77" fmla="*/ 67 h 522"/>
                <a:gd name="T78" fmla="*/ 309 w 642"/>
                <a:gd name="T79" fmla="*/ 82 h 522"/>
                <a:gd name="T80" fmla="*/ 285 w 642"/>
                <a:gd name="T81" fmla="*/ 82 h 522"/>
                <a:gd name="T82" fmla="*/ 275 w 642"/>
                <a:gd name="T83" fmla="*/ 59 h 522"/>
                <a:gd name="T84" fmla="*/ 249 w 642"/>
                <a:gd name="T85" fmla="*/ 71 h 522"/>
                <a:gd name="T86" fmla="*/ 219 w 642"/>
                <a:gd name="T87" fmla="*/ 103 h 522"/>
                <a:gd name="T88" fmla="*/ 208 w 642"/>
                <a:gd name="T89" fmla="*/ 108 h 522"/>
                <a:gd name="T90" fmla="*/ 202 w 642"/>
                <a:gd name="T91" fmla="*/ 123 h 522"/>
                <a:gd name="T92" fmla="*/ 183 w 642"/>
                <a:gd name="T93" fmla="*/ 121 h 522"/>
                <a:gd name="T94" fmla="*/ 155 w 642"/>
                <a:gd name="T95" fmla="*/ 164 h 522"/>
                <a:gd name="T96" fmla="*/ 43 w 642"/>
                <a:gd name="T97" fmla="*/ 213 h 522"/>
                <a:gd name="T98" fmla="*/ 30 w 642"/>
                <a:gd name="T99" fmla="*/ 219 h 522"/>
                <a:gd name="T100" fmla="*/ 22 w 642"/>
                <a:gd name="T101" fmla="*/ 241 h 522"/>
                <a:gd name="T102" fmla="*/ 19 w 642"/>
                <a:gd name="T103" fmla="*/ 273 h 522"/>
                <a:gd name="T104" fmla="*/ 13 w 642"/>
                <a:gd name="T105" fmla="*/ 282 h 522"/>
                <a:gd name="T106" fmla="*/ 26 w 642"/>
                <a:gd name="T107" fmla="*/ 385 h 522"/>
                <a:gd name="T108" fmla="*/ 4 w 642"/>
                <a:gd name="T109" fmla="*/ 419 h 522"/>
                <a:gd name="T110" fmla="*/ 0 w 642"/>
                <a:gd name="T111" fmla="*/ 430 h 52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42"/>
                <a:gd name="T169" fmla="*/ 0 h 522"/>
                <a:gd name="T170" fmla="*/ 642 w 642"/>
                <a:gd name="T171" fmla="*/ 522 h 52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42" h="522">
                  <a:moveTo>
                    <a:pt x="0" y="430"/>
                  </a:moveTo>
                  <a:lnTo>
                    <a:pt x="19" y="445"/>
                  </a:lnTo>
                  <a:lnTo>
                    <a:pt x="45" y="445"/>
                  </a:lnTo>
                  <a:lnTo>
                    <a:pt x="79" y="427"/>
                  </a:lnTo>
                  <a:lnTo>
                    <a:pt x="133" y="425"/>
                  </a:lnTo>
                  <a:lnTo>
                    <a:pt x="146" y="410"/>
                  </a:lnTo>
                  <a:lnTo>
                    <a:pt x="185" y="393"/>
                  </a:lnTo>
                  <a:lnTo>
                    <a:pt x="268" y="384"/>
                  </a:lnTo>
                  <a:lnTo>
                    <a:pt x="307" y="402"/>
                  </a:lnTo>
                  <a:lnTo>
                    <a:pt x="301" y="410"/>
                  </a:lnTo>
                  <a:lnTo>
                    <a:pt x="311" y="414"/>
                  </a:lnTo>
                  <a:lnTo>
                    <a:pt x="311" y="445"/>
                  </a:lnTo>
                  <a:lnTo>
                    <a:pt x="360" y="406"/>
                  </a:lnTo>
                  <a:lnTo>
                    <a:pt x="356" y="419"/>
                  </a:lnTo>
                  <a:lnTo>
                    <a:pt x="328" y="451"/>
                  </a:lnTo>
                  <a:lnTo>
                    <a:pt x="341" y="449"/>
                  </a:lnTo>
                  <a:lnTo>
                    <a:pt x="354" y="432"/>
                  </a:lnTo>
                  <a:lnTo>
                    <a:pt x="356" y="445"/>
                  </a:lnTo>
                  <a:lnTo>
                    <a:pt x="343" y="459"/>
                  </a:lnTo>
                  <a:lnTo>
                    <a:pt x="354" y="457"/>
                  </a:lnTo>
                  <a:lnTo>
                    <a:pt x="360" y="462"/>
                  </a:lnTo>
                  <a:lnTo>
                    <a:pt x="361" y="479"/>
                  </a:lnTo>
                  <a:lnTo>
                    <a:pt x="356" y="488"/>
                  </a:lnTo>
                  <a:lnTo>
                    <a:pt x="369" y="509"/>
                  </a:lnTo>
                  <a:lnTo>
                    <a:pt x="388" y="509"/>
                  </a:lnTo>
                  <a:lnTo>
                    <a:pt x="395" y="517"/>
                  </a:lnTo>
                  <a:lnTo>
                    <a:pt x="427" y="498"/>
                  </a:lnTo>
                  <a:lnTo>
                    <a:pt x="423" y="509"/>
                  </a:lnTo>
                  <a:lnTo>
                    <a:pt x="433" y="505"/>
                  </a:lnTo>
                  <a:lnTo>
                    <a:pt x="429" y="513"/>
                  </a:lnTo>
                  <a:lnTo>
                    <a:pt x="436" y="522"/>
                  </a:lnTo>
                  <a:lnTo>
                    <a:pt x="476" y="500"/>
                  </a:lnTo>
                  <a:lnTo>
                    <a:pt x="506" y="492"/>
                  </a:lnTo>
                  <a:lnTo>
                    <a:pt x="528" y="460"/>
                  </a:lnTo>
                  <a:lnTo>
                    <a:pt x="611" y="372"/>
                  </a:lnTo>
                  <a:lnTo>
                    <a:pt x="635" y="329"/>
                  </a:lnTo>
                  <a:lnTo>
                    <a:pt x="642" y="282"/>
                  </a:lnTo>
                  <a:lnTo>
                    <a:pt x="631" y="245"/>
                  </a:lnTo>
                  <a:lnTo>
                    <a:pt x="622" y="236"/>
                  </a:lnTo>
                  <a:lnTo>
                    <a:pt x="622" y="219"/>
                  </a:lnTo>
                  <a:lnTo>
                    <a:pt x="611" y="207"/>
                  </a:lnTo>
                  <a:lnTo>
                    <a:pt x="607" y="213"/>
                  </a:lnTo>
                  <a:lnTo>
                    <a:pt x="599" y="176"/>
                  </a:lnTo>
                  <a:lnTo>
                    <a:pt x="582" y="159"/>
                  </a:lnTo>
                  <a:lnTo>
                    <a:pt x="566" y="151"/>
                  </a:lnTo>
                  <a:lnTo>
                    <a:pt x="566" y="119"/>
                  </a:lnTo>
                  <a:lnTo>
                    <a:pt x="560" y="106"/>
                  </a:lnTo>
                  <a:lnTo>
                    <a:pt x="562" y="76"/>
                  </a:lnTo>
                  <a:lnTo>
                    <a:pt x="552" y="65"/>
                  </a:lnTo>
                  <a:lnTo>
                    <a:pt x="537" y="65"/>
                  </a:lnTo>
                  <a:lnTo>
                    <a:pt x="532" y="5"/>
                  </a:lnTo>
                  <a:lnTo>
                    <a:pt x="526" y="0"/>
                  </a:lnTo>
                  <a:lnTo>
                    <a:pt x="519" y="9"/>
                  </a:lnTo>
                  <a:lnTo>
                    <a:pt x="496" y="97"/>
                  </a:lnTo>
                  <a:lnTo>
                    <a:pt x="485" y="123"/>
                  </a:lnTo>
                  <a:lnTo>
                    <a:pt x="476" y="127"/>
                  </a:lnTo>
                  <a:lnTo>
                    <a:pt x="466" y="131"/>
                  </a:lnTo>
                  <a:lnTo>
                    <a:pt x="457" y="114"/>
                  </a:lnTo>
                  <a:lnTo>
                    <a:pt x="431" y="95"/>
                  </a:lnTo>
                  <a:lnTo>
                    <a:pt x="418" y="95"/>
                  </a:lnTo>
                  <a:lnTo>
                    <a:pt x="416" y="86"/>
                  </a:lnTo>
                  <a:lnTo>
                    <a:pt x="404" y="76"/>
                  </a:lnTo>
                  <a:lnTo>
                    <a:pt x="414" y="63"/>
                  </a:lnTo>
                  <a:lnTo>
                    <a:pt x="416" y="46"/>
                  </a:lnTo>
                  <a:lnTo>
                    <a:pt x="425" y="46"/>
                  </a:lnTo>
                  <a:lnTo>
                    <a:pt x="434" y="29"/>
                  </a:lnTo>
                  <a:lnTo>
                    <a:pt x="427" y="24"/>
                  </a:lnTo>
                  <a:lnTo>
                    <a:pt x="418" y="33"/>
                  </a:lnTo>
                  <a:lnTo>
                    <a:pt x="416" y="24"/>
                  </a:lnTo>
                  <a:lnTo>
                    <a:pt x="406" y="28"/>
                  </a:lnTo>
                  <a:lnTo>
                    <a:pt x="361" y="11"/>
                  </a:lnTo>
                  <a:lnTo>
                    <a:pt x="365" y="18"/>
                  </a:lnTo>
                  <a:lnTo>
                    <a:pt x="360" y="28"/>
                  </a:lnTo>
                  <a:lnTo>
                    <a:pt x="339" y="28"/>
                  </a:lnTo>
                  <a:lnTo>
                    <a:pt x="328" y="35"/>
                  </a:lnTo>
                  <a:lnTo>
                    <a:pt x="324" y="50"/>
                  </a:lnTo>
                  <a:lnTo>
                    <a:pt x="316" y="52"/>
                  </a:lnTo>
                  <a:lnTo>
                    <a:pt x="305" y="67"/>
                  </a:lnTo>
                  <a:lnTo>
                    <a:pt x="313" y="74"/>
                  </a:lnTo>
                  <a:lnTo>
                    <a:pt x="309" y="82"/>
                  </a:lnTo>
                  <a:lnTo>
                    <a:pt x="294" y="74"/>
                  </a:lnTo>
                  <a:lnTo>
                    <a:pt x="285" y="82"/>
                  </a:lnTo>
                  <a:lnTo>
                    <a:pt x="281" y="67"/>
                  </a:lnTo>
                  <a:lnTo>
                    <a:pt x="275" y="59"/>
                  </a:lnTo>
                  <a:lnTo>
                    <a:pt x="266" y="58"/>
                  </a:lnTo>
                  <a:lnTo>
                    <a:pt x="249" y="71"/>
                  </a:lnTo>
                  <a:lnTo>
                    <a:pt x="240" y="71"/>
                  </a:lnTo>
                  <a:lnTo>
                    <a:pt x="219" y="103"/>
                  </a:lnTo>
                  <a:lnTo>
                    <a:pt x="212" y="99"/>
                  </a:lnTo>
                  <a:lnTo>
                    <a:pt x="208" y="108"/>
                  </a:lnTo>
                  <a:lnTo>
                    <a:pt x="212" y="114"/>
                  </a:lnTo>
                  <a:lnTo>
                    <a:pt x="202" y="123"/>
                  </a:lnTo>
                  <a:lnTo>
                    <a:pt x="198" y="104"/>
                  </a:lnTo>
                  <a:lnTo>
                    <a:pt x="183" y="121"/>
                  </a:lnTo>
                  <a:lnTo>
                    <a:pt x="183" y="136"/>
                  </a:lnTo>
                  <a:lnTo>
                    <a:pt x="155" y="164"/>
                  </a:lnTo>
                  <a:lnTo>
                    <a:pt x="77" y="185"/>
                  </a:lnTo>
                  <a:lnTo>
                    <a:pt x="43" y="213"/>
                  </a:lnTo>
                  <a:lnTo>
                    <a:pt x="39" y="204"/>
                  </a:lnTo>
                  <a:lnTo>
                    <a:pt x="30" y="219"/>
                  </a:lnTo>
                  <a:lnTo>
                    <a:pt x="30" y="234"/>
                  </a:lnTo>
                  <a:lnTo>
                    <a:pt x="22" y="241"/>
                  </a:lnTo>
                  <a:lnTo>
                    <a:pt x="26" y="288"/>
                  </a:lnTo>
                  <a:lnTo>
                    <a:pt x="19" y="273"/>
                  </a:lnTo>
                  <a:lnTo>
                    <a:pt x="19" y="290"/>
                  </a:lnTo>
                  <a:lnTo>
                    <a:pt x="13" y="282"/>
                  </a:lnTo>
                  <a:lnTo>
                    <a:pt x="26" y="337"/>
                  </a:lnTo>
                  <a:lnTo>
                    <a:pt x="26" y="385"/>
                  </a:lnTo>
                  <a:lnTo>
                    <a:pt x="17" y="414"/>
                  </a:lnTo>
                  <a:lnTo>
                    <a:pt x="4" y="419"/>
                  </a:lnTo>
                  <a:lnTo>
                    <a:pt x="0" y="430"/>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85" name="Freeform 905"/>
            <p:cNvSpPr>
              <a:spLocks/>
            </p:cNvSpPr>
            <p:nvPr/>
          </p:nvSpPr>
          <p:spPr bwMode="auto">
            <a:xfrm>
              <a:off x="4704" y="3076"/>
              <a:ext cx="22" cy="4"/>
            </a:xfrm>
            <a:custGeom>
              <a:avLst/>
              <a:gdLst/>
              <a:ahLst/>
              <a:cxnLst>
                <a:cxn ang="0">
                  <a:pos x="0" y="3"/>
                </a:cxn>
                <a:cxn ang="0">
                  <a:pos x="2" y="7"/>
                </a:cxn>
                <a:cxn ang="0">
                  <a:pos x="14" y="7"/>
                </a:cxn>
                <a:cxn ang="0">
                  <a:pos x="23" y="3"/>
                </a:cxn>
                <a:cxn ang="0">
                  <a:pos x="15" y="0"/>
                </a:cxn>
                <a:cxn ang="0">
                  <a:pos x="0" y="3"/>
                </a:cxn>
                <a:cxn ang="0">
                  <a:pos x="0" y="3"/>
                </a:cxn>
              </a:cxnLst>
              <a:rect l="0" t="0" r="r" b="b"/>
              <a:pathLst>
                <a:path w="23" h="7">
                  <a:moveTo>
                    <a:pt x="0" y="3"/>
                  </a:moveTo>
                  <a:lnTo>
                    <a:pt x="2" y="7"/>
                  </a:lnTo>
                  <a:lnTo>
                    <a:pt x="14" y="7"/>
                  </a:lnTo>
                  <a:lnTo>
                    <a:pt x="23" y="3"/>
                  </a:lnTo>
                  <a:lnTo>
                    <a:pt x="15" y="0"/>
                  </a:lnTo>
                  <a:lnTo>
                    <a:pt x="0" y="3"/>
                  </a:lnTo>
                  <a:lnTo>
                    <a:pt x="0" y="3"/>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86" name="Freeform 906"/>
            <p:cNvSpPr>
              <a:spLocks/>
            </p:cNvSpPr>
            <p:nvPr/>
          </p:nvSpPr>
          <p:spPr bwMode="auto">
            <a:xfrm>
              <a:off x="4772" y="3167"/>
              <a:ext cx="62" cy="53"/>
            </a:xfrm>
            <a:custGeom>
              <a:avLst/>
              <a:gdLst>
                <a:gd name="T0" fmla="*/ 13 w 62"/>
                <a:gd name="T1" fmla="*/ 0 h 53"/>
                <a:gd name="T2" fmla="*/ 0 w 62"/>
                <a:gd name="T3" fmla="*/ 42 h 53"/>
                <a:gd name="T4" fmla="*/ 4 w 62"/>
                <a:gd name="T5" fmla="*/ 51 h 53"/>
                <a:gd name="T6" fmla="*/ 11 w 62"/>
                <a:gd name="T7" fmla="*/ 53 h 53"/>
                <a:gd name="T8" fmla="*/ 30 w 62"/>
                <a:gd name="T9" fmla="*/ 40 h 53"/>
                <a:gd name="T10" fmla="*/ 34 w 62"/>
                <a:gd name="T11" fmla="*/ 45 h 53"/>
                <a:gd name="T12" fmla="*/ 62 w 62"/>
                <a:gd name="T13" fmla="*/ 6 h 53"/>
                <a:gd name="T14" fmla="*/ 28 w 62"/>
                <a:gd name="T15" fmla="*/ 10 h 53"/>
                <a:gd name="T16" fmla="*/ 13 w 62"/>
                <a:gd name="T17" fmla="*/ 0 h 53"/>
                <a:gd name="T18" fmla="*/ 13 w 62"/>
                <a:gd name="T19" fmla="*/ 0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
                <a:gd name="T31" fmla="*/ 0 h 53"/>
                <a:gd name="T32" fmla="*/ 62 w 62"/>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 h="53">
                  <a:moveTo>
                    <a:pt x="13" y="0"/>
                  </a:moveTo>
                  <a:lnTo>
                    <a:pt x="0" y="42"/>
                  </a:lnTo>
                  <a:lnTo>
                    <a:pt x="4" y="51"/>
                  </a:lnTo>
                  <a:lnTo>
                    <a:pt x="11" y="53"/>
                  </a:lnTo>
                  <a:lnTo>
                    <a:pt x="30" y="40"/>
                  </a:lnTo>
                  <a:lnTo>
                    <a:pt x="34" y="45"/>
                  </a:lnTo>
                  <a:lnTo>
                    <a:pt x="62" y="6"/>
                  </a:lnTo>
                  <a:lnTo>
                    <a:pt x="28" y="10"/>
                  </a:lnTo>
                  <a:lnTo>
                    <a:pt x="13" y="0"/>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87" name="Freeform 907"/>
            <p:cNvSpPr>
              <a:spLocks/>
            </p:cNvSpPr>
            <p:nvPr/>
          </p:nvSpPr>
          <p:spPr bwMode="auto">
            <a:xfrm>
              <a:off x="5225" y="3053"/>
              <a:ext cx="101" cy="129"/>
            </a:xfrm>
            <a:custGeom>
              <a:avLst/>
              <a:gdLst>
                <a:gd name="T0" fmla="*/ 10 w 101"/>
                <a:gd name="T1" fmla="*/ 90 h 129"/>
                <a:gd name="T2" fmla="*/ 21 w 101"/>
                <a:gd name="T3" fmla="*/ 101 h 129"/>
                <a:gd name="T4" fmla="*/ 0 w 101"/>
                <a:gd name="T5" fmla="*/ 126 h 129"/>
                <a:gd name="T6" fmla="*/ 4 w 101"/>
                <a:gd name="T7" fmla="*/ 129 h 129"/>
                <a:gd name="T8" fmla="*/ 15 w 101"/>
                <a:gd name="T9" fmla="*/ 127 h 129"/>
                <a:gd name="T10" fmla="*/ 62 w 101"/>
                <a:gd name="T11" fmla="*/ 88 h 129"/>
                <a:gd name="T12" fmla="*/ 88 w 101"/>
                <a:gd name="T13" fmla="*/ 75 h 129"/>
                <a:gd name="T14" fmla="*/ 101 w 101"/>
                <a:gd name="T15" fmla="*/ 60 h 129"/>
                <a:gd name="T16" fmla="*/ 96 w 101"/>
                <a:gd name="T17" fmla="*/ 56 h 129"/>
                <a:gd name="T18" fmla="*/ 79 w 101"/>
                <a:gd name="T19" fmla="*/ 66 h 129"/>
                <a:gd name="T20" fmla="*/ 64 w 101"/>
                <a:gd name="T21" fmla="*/ 60 h 129"/>
                <a:gd name="T22" fmla="*/ 71 w 101"/>
                <a:gd name="T23" fmla="*/ 43 h 129"/>
                <a:gd name="T24" fmla="*/ 66 w 101"/>
                <a:gd name="T25" fmla="*/ 39 h 129"/>
                <a:gd name="T26" fmla="*/ 60 w 101"/>
                <a:gd name="T27" fmla="*/ 51 h 129"/>
                <a:gd name="T28" fmla="*/ 54 w 101"/>
                <a:gd name="T29" fmla="*/ 47 h 129"/>
                <a:gd name="T30" fmla="*/ 62 w 101"/>
                <a:gd name="T31" fmla="*/ 17 h 129"/>
                <a:gd name="T32" fmla="*/ 60 w 101"/>
                <a:gd name="T33" fmla="*/ 11 h 129"/>
                <a:gd name="T34" fmla="*/ 53 w 101"/>
                <a:gd name="T35" fmla="*/ 9 h 129"/>
                <a:gd name="T36" fmla="*/ 49 w 101"/>
                <a:gd name="T37" fmla="*/ 0 h 129"/>
                <a:gd name="T38" fmla="*/ 47 w 101"/>
                <a:gd name="T39" fmla="*/ 45 h 129"/>
                <a:gd name="T40" fmla="*/ 54 w 101"/>
                <a:gd name="T41" fmla="*/ 47 h 129"/>
                <a:gd name="T42" fmla="*/ 28 w 101"/>
                <a:gd name="T43" fmla="*/ 81 h 129"/>
                <a:gd name="T44" fmla="*/ 10 w 101"/>
                <a:gd name="T45" fmla="*/ 90 h 129"/>
                <a:gd name="T46" fmla="*/ 10 w 101"/>
                <a:gd name="T47" fmla="*/ 90 h 1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1"/>
                <a:gd name="T73" fmla="*/ 0 h 129"/>
                <a:gd name="T74" fmla="*/ 101 w 101"/>
                <a:gd name="T75" fmla="*/ 129 h 1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1" h="129">
                  <a:moveTo>
                    <a:pt x="10" y="90"/>
                  </a:moveTo>
                  <a:lnTo>
                    <a:pt x="21" y="101"/>
                  </a:lnTo>
                  <a:lnTo>
                    <a:pt x="0" y="126"/>
                  </a:lnTo>
                  <a:lnTo>
                    <a:pt x="4" y="129"/>
                  </a:lnTo>
                  <a:lnTo>
                    <a:pt x="15" y="127"/>
                  </a:lnTo>
                  <a:lnTo>
                    <a:pt x="62" y="88"/>
                  </a:lnTo>
                  <a:lnTo>
                    <a:pt x="88" y="75"/>
                  </a:lnTo>
                  <a:lnTo>
                    <a:pt x="101" y="60"/>
                  </a:lnTo>
                  <a:lnTo>
                    <a:pt x="96" y="56"/>
                  </a:lnTo>
                  <a:lnTo>
                    <a:pt x="79" y="66"/>
                  </a:lnTo>
                  <a:lnTo>
                    <a:pt x="64" y="60"/>
                  </a:lnTo>
                  <a:lnTo>
                    <a:pt x="71" y="43"/>
                  </a:lnTo>
                  <a:lnTo>
                    <a:pt x="66" y="39"/>
                  </a:lnTo>
                  <a:lnTo>
                    <a:pt x="60" y="51"/>
                  </a:lnTo>
                  <a:lnTo>
                    <a:pt x="54" y="47"/>
                  </a:lnTo>
                  <a:lnTo>
                    <a:pt x="62" y="17"/>
                  </a:lnTo>
                  <a:lnTo>
                    <a:pt x="60" y="11"/>
                  </a:lnTo>
                  <a:lnTo>
                    <a:pt x="53" y="9"/>
                  </a:lnTo>
                  <a:lnTo>
                    <a:pt x="49" y="0"/>
                  </a:lnTo>
                  <a:lnTo>
                    <a:pt x="47" y="45"/>
                  </a:lnTo>
                  <a:lnTo>
                    <a:pt x="54" y="47"/>
                  </a:lnTo>
                  <a:lnTo>
                    <a:pt x="28" y="81"/>
                  </a:lnTo>
                  <a:lnTo>
                    <a:pt x="10" y="90"/>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88" name="Freeform 908"/>
            <p:cNvSpPr>
              <a:spLocks/>
            </p:cNvSpPr>
            <p:nvPr/>
          </p:nvSpPr>
          <p:spPr bwMode="auto">
            <a:xfrm>
              <a:off x="5042" y="3167"/>
              <a:ext cx="179" cy="109"/>
            </a:xfrm>
            <a:custGeom>
              <a:avLst/>
              <a:gdLst>
                <a:gd name="T0" fmla="*/ 0 w 176"/>
                <a:gd name="T1" fmla="*/ 96 h 109"/>
                <a:gd name="T2" fmla="*/ 0 w 176"/>
                <a:gd name="T3" fmla="*/ 100 h 109"/>
                <a:gd name="T4" fmla="*/ 11 w 176"/>
                <a:gd name="T5" fmla="*/ 100 h 109"/>
                <a:gd name="T6" fmla="*/ 11 w 176"/>
                <a:gd name="T7" fmla="*/ 105 h 109"/>
                <a:gd name="T8" fmla="*/ 24 w 176"/>
                <a:gd name="T9" fmla="*/ 109 h 109"/>
                <a:gd name="T10" fmla="*/ 48 w 176"/>
                <a:gd name="T11" fmla="*/ 101 h 109"/>
                <a:gd name="T12" fmla="*/ 93 w 176"/>
                <a:gd name="T13" fmla="*/ 68 h 109"/>
                <a:gd name="T14" fmla="*/ 125 w 176"/>
                <a:gd name="T15" fmla="*/ 57 h 109"/>
                <a:gd name="T16" fmla="*/ 129 w 176"/>
                <a:gd name="T17" fmla="*/ 45 h 109"/>
                <a:gd name="T18" fmla="*/ 170 w 176"/>
                <a:gd name="T19" fmla="*/ 21 h 109"/>
                <a:gd name="T20" fmla="*/ 176 w 176"/>
                <a:gd name="T21" fmla="*/ 12 h 109"/>
                <a:gd name="T22" fmla="*/ 172 w 176"/>
                <a:gd name="T23" fmla="*/ 10 h 109"/>
                <a:gd name="T24" fmla="*/ 174 w 176"/>
                <a:gd name="T25" fmla="*/ 4 h 109"/>
                <a:gd name="T26" fmla="*/ 159 w 176"/>
                <a:gd name="T27" fmla="*/ 12 h 109"/>
                <a:gd name="T28" fmla="*/ 164 w 176"/>
                <a:gd name="T29" fmla="*/ 4 h 109"/>
                <a:gd name="T30" fmla="*/ 159 w 176"/>
                <a:gd name="T31" fmla="*/ 0 h 109"/>
                <a:gd name="T32" fmla="*/ 149 w 176"/>
                <a:gd name="T33" fmla="*/ 4 h 109"/>
                <a:gd name="T34" fmla="*/ 110 w 176"/>
                <a:gd name="T35" fmla="*/ 36 h 109"/>
                <a:gd name="T36" fmla="*/ 52 w 176"/>
                <a:gd name="T37" fmla="*/ 62 h 109"/>
                <a:gd name="T38" fmla="*/ 0 w 176"/>
                <a:gd name="T39" fmla="*/ 96 h 109"/>
                <a:gd name="T40" fmla="*/ 0 w 176"/>
                <a:gd name="T41" fmla="*/ 96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6"/>
                <a:gd name="T64" fmla="*/ 0 h 109"/>
                <a:gd name="T65" fmla="*/ 176 w 176"/>
                <a:gd name="T66" fmla="*/ 109 h 10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6" h="109">
                  <a:moveTo>
                    <a:pt x="0" y="96"/>
                  </a:moveTo>
                  <a:lnTo>
                    <a:pt x="0" y="100"/>
                  </a:lnTo>
                  <a:lnTo>
                    <a:pt x="11" y="100"/>
                  </a:lnTo>
                  <a:lnTo>
                    <a:pt x="11" y="105"/>
                  </a:lnTo>
                  <a:lnTo>
                    <a:pt x="24" y="109"/>
                  </a:lnTo>
                  <a:lnTo>
                    <a:pt x="48" y="101"/>
                  </a:lnTo>
                  <a:lnTo>
                    <a:pt x="93" y="68"/>
                  </a:lnTo>
                  <a:lnTo>
                    <a:pt x="125" y="57"/>
                  </a:lnTo>
                  <a:lnTo>
                    <a:pt x="129" y="45"/>
                  </a:lnTo>
                  <a:lnTo>
                    <a:pt x="170" y="21"/>
                  </a:lnTo>
                  <a:lnTo>
                    <a:pt x="176" y="12"/>
                  </a:lnTo>
                  <a:lnTo>
                    <a:pt x="172" y="10"/>
                  </a:lnTo>
                  <a:lnTo>
                    <a:pt x="174" y="4"/>
                  </a:lnTo>
                  <a:lnTo>
                    <a:pt x="159" y="12"/>
                  </a:lnTo>
                  <a:lnTo>
                    <a:pt x="164" y="4"/>
                  </a:lnTo>
                  <a:lnTo>
                    <a:pt x="159" y="0"/>
                  </a:lnTo>
                  <a:lnTo>
                    <a:pt x="149" y="4"/>
                  </a:lnTo>
                  <a:lnTo>
                    <a:pt x="110" y="36"/>
                  </a:lnTo>
                  <a:lnTo>
                    <a:pt x="52" y="62"/>
                  </a:lnTo>
                  <a:lnTo>
                    <a:pt x="0" y="96"/>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89" name="Freeform 909"/>
            <p:cNvSpPr>
              <a:spLocks/>
            </p:cNvSpPr>
            <p:nvPr/>
          </p:nvSpPr>
          <p:spPr bwMode="auto">
            <a:xfrm>
              <a:off x="5038" y="3276"/>
              <a:ext cx="15" cy="13"/>
            </a:xfrm>
            <a:custGeom>
              <a:avLst/>
              <a:gdLst/>
              <a:ahLst/>
              <a:cxnLst>
                <a:cxn ang="0">
                  <a:pos x="0" y="13"/>
                </a:cxn>
                <a:cxn ang="0">
                  <a:pos x="13" y="7"/>
                </a:cxn>
                <a:cxn ang="0">
                  <a:pos x="15" y="0"/>
                </a:cxn>
                <a:cxn ang="0">
                  <a:pos x="0" y="13"/>
                </a:cxn>
                <a:cxn ang="0">
                  <a:pos x="0" y="13"/>
                </a:cxn>
              </a:cxnLst>
              <a:rect l="0" t="0" r="r" b="b"/>
              <a:pathLst>
                <a:path w="15" h="13">
                  <a:moveTo>
                    <a:pt x="0" y="13"/>
                  </a:moveTo>
                  <a:lnTo>
                    <a:pt x="13" y="7"/>
                  </a:lnTo>
                  <a:lnTo>
                    <a:pt x="15" y="0"/>
                  </a:lnTo>
                  <a:lnTo>
                    <a:pt x="0" y="13"/>
                  </a:lnTo>
                  <a:lnTo>
                    <a:pt x="0" y="13"/>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90" name="Freeform 910"/>
            <p:cNvSpPr>
              <a:spLocks/>
            </p:cNvSpPr>
            <p:nvPr/>
          </p:nvSpPr>
          <p:spPr bwMode="auto">
            <a:xfrm>
              <a:off x="4156" y="2313"/>
              <a:ext cx="178" cy="210"/>
            </a:xfrm>
            <a:custGeom>
              <a:avLst/>
              <a:gdLst>
                <a:gd name="T0" fmla="*/ 0 w 178"/>
                <a:gd name="T1" fmla="*/ 0 h 210"/>
                <a:gd name="T2" fmla="*/ 5 w 178"/>
                <a:gd name="T3" fmla="*/ 17 h 210"/>
                <a:gd name="T4" fmla="*/ 26 w 178"/>
                <a:gd name="T5" fmla="*/ 36 h 210"/>
                <a:gd name="T6" fmla="*/ 41 w 178"/>
                <a:gd name="T7" fmla="*/ 60 h 210"/>
                <a:gd name="T8" fmla="*/ 58 w 178"/>
                <a:gd name="T9" fmla="*/ 71 h 210"/>
                <a:gd name="T10" fmla="*/ 65 w 178"/>
                <a:gd name="T11" fmla="*/ 99 h 210"/>
                <a:gd name="T12" fmla="*/ 84 w 178"/>
                <a:gd name="T13" fmla="*/ 118 h 210"/>
                <a:gd name="T14" fmla="*/ 91 w 178"/>
                <a:gd name="T15" fmla="*/ 142 h 210"/>
                <a:gd name="T16" fmla="*/ 105 w 178"/>
                <a:gd name="T17" fmla="*/ 163 h 210"/>
                <a:gd name="T18" fmla="*/ 148 w 178"/>
                <a:gd name="T19" fmla="*/ 208 h 210"/>
                <a:gd name="T20" fmla="*/ 153 w 178"/>
                <a:gd name="T21" fmla="*/ 210 h 210"/>
                <a:gd name="T22" fmla="*/ 163 w 178"/>
                <a:gd name="T23" fmla="*/ 206 h 210"/>
                <a:gd name="T24" fmla="*/ 168 w 178"/>
                <a:gd name="T25" fmla="*/ 210 h 210"/>
                <a:gd name="T26" fmla="*/ 178 w 178"/>
                <a:gd name="T27" fmla="*/ 159 h 210"/>
                <a:gd name="T28" fmla="*/ 168 w 178"/>
                <a:gd name="T29" fmla="*/ 148 h 210"/>
                <a:gd name="T30" fmla="*/ 159 w 178"/>
                <a:gd name="T31" fmla="*/ 148 h 210"/>
                <a:gd name="T32" fmla="*/ 149 w 178"/>
                <a:gd name="T33" fmla="*/ 124 h 210"/>
                <a:gd name="T34" fmla="*/ 140 w 178"/>
                <a:gd name="T35" fmla="*/ 124 h 210"/>
                <a:gd name="T36" fmla="*/ 134 w 178"/>
                <a:gd name="T37" fmla="*/ 118 h 210"/>
                <a:gd name="T38" fmla="*/ 140 w 178"/>
                <a:gd name="T39" fmla="*/ 101 h 210"/>
                <a:gd name="T40" fmla="*/ 127 w 178"/>
                <a:gd name="T41" fmla="*/ 94 h 210"/>
                <a:gd name="T42" fmla="*/ 127 w 178"/>
                <a:gd name="T43" fmla="*/ 84 h 210"/>
                <a:gd name="T44" fmla="*/ 97 w 178"/>
                <a:gd name="T45" fmla="*/ 62 h 210"/>
                <a:gd name="T46" fmla="*/ 90 w 178"/>
                <a:gd name="T47" fmla="*/ 64 h 210"/>
                <a:gd name="T48" fmla="*/ 35 w 178"/>
                <a:gd name="T49" fmla="*/ 8 h 210"/>
                <a:gd name="T50" fmla="*/ 0 w 178"/>
                <a:gd name="T51" fmla="*/ 0 h 210"/>
                <a:gd name="T52" fmla="*/ 0 w 178"/>
                <a:gd name="T53" fmla="*/ 0 h 2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8"/>
                <a:gd name="T82" fmla="*/ 0 h 210"/>
                <a:gd name="T83" fmla="*/ 178 w 178"/>
                <a:gd name="T84" fmla="*/ 210 h 2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8" h="210">
                  <a:moveTo>
                    <a:pt x="0" y="0"/>
                  </a:moveTo>
                  <a:lnTo>
                    <a:pt x="5" y="17"/>
                  </a:lnTo>
                  <a:lnTo>
                    <a:pt x="26" y="36"/>
                  </a:lnTo>
                  <a:lnTo>
                    <a:pt x="41" y="60"/>
                  </a:lnTo>
                  <a:lnTo>
                    <a:pt x="58" y="71"/>
                  </a:lnTo>
                  <a:lnTo>
                    <a:pt x="65" y="99"/>
                  </a:lnTo>
                  <a:lnTo>
                    <a:pt x="84" y="118"/>
                  </a:lnTo>
                  <a:lnTo>
                    <a:pt x="91" y="142"/>
                  </a:lnTo>
                  <a:lnTo>
                    <a:pt x="105" y="163"/>
                  </a:lnTo>
                  <a:lnTo>
                    <a:pt x="148" y="208"/>
                  </a:lnTo>
                  <a:lnTo>
                    <a:pt x="153" y="210"/>
                  </a:lnTo>
                  <a:lnTo>
                    <a:pt x="163" y="206"/>
                  </a:lnTo>
                  <a:lnTo>
                    <a:pt x="168" y="210"/>
                  </a:lnTo>
                  <a:lnTo>
                    <a:pt x="178" y="159"/>
                  </a:lnTo>
                  <a:lnTo>
                    <a:pt x="168" y="148"/>
                  </a:lnTo>
                  <a:lnTo>
                    <a:pt x="159" y="148"/>
                  </a:lnTo>
                  <a:lnTo>
                    <a:pt x="149" y="124"/>
                  </a:lnTo>
                  <a:lnTo>
                    <a:pt x="140" y="124"/>
                  </a:lnTo>
                  <a:lnTo>
                    <a:pt x="134" y="118"/>
                  </a:lnTo>
                  <a:lnTo>
                    <a:pt x="140" y="101"/>
                  </a:lnTo>
                  <a:lnTo>
                    <a:pt x="127" y="94"/>
                  </a:lnTo>
                  <a:lnTo>
                    <a:pt x="127" y="84"/>
                  </a:lnTo>
                  <a:lnTo>
                    <a:pt x="97" y="62"/>
                  </a:lnTo>
                  <a:lnTo>
                    <a:pt x="90" y="64"/>
                  </a:lnTo>
                  <a:lnTo>
                    <a:pt x="35" y="8"/>
                  </a:lnTo>
                  <a:lnTo>
                    <a:pt x="0" y="0"/>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91" name="Freeform 911"/>
            <p:cNvSpPr>
              <a:spLocks/>
            </p:cNvSpPr>
            <p:nvPr/>
          </p:nvSpPr>
          <p:spPr bwMode="auto">
            <a:xfrm>
              <a:off x="4319" y="2525"/>
              <a:ext cx="144" cy="50"/>
            </a:xfrm>
            <a:custGeom>
              <a:avLst/>
              <a:gdLst>
                <a:gd name="T0" fmla="*/ 0 w 144"/>
                <a:gd name="T1" fmla="*/ 15 h 50"/>
                <a:gd name="T2" fmla="*/ 41 w 144"/>
                <a:gd name="T3" fmla="*/ 33 h 50"/>
                <a:gd name="T4" fmla="*/ 67 w 144"/>
                <a:gd name="T5" fmla="*/ 33 h 50"/>
                <a:gd name="T6" fmla="*/ 112 w 144"/>
                <a:gd name="T7" fmla="*/ 47 h 50"/>
                <a:gd name="T8" fmla="*/ 121 w 144"/>
                <a:gd name="T9" fmla="*/ 43 h 50"/>
                <a:gd name="T10" fmla="*/ 144 w 144"/>
                <a:gd name="T11" fmla="*/ 50 h 50"/>
                <a:gd name="T12" fmla="*/ 144 w 144"/>
                <a:gd name="T13" fmla="*/ 33 h 50"/>
                <a:gd name="T14" fmla="*/ 119 w 144"/>
                <a:gd name="T15" fmla="*/ 32 h 50"/>
                <a:gd name="T16" fmla="*/ 114 w 144"/>
                <a:gd name="T17" fmla="*/ 18 h 50"/>
                <a:gd name="T18" fmla="*/ 88 w 144"/>
                <a:gd name="T19" fmla="*/ 9 h 50"/>
                <a:gd name="T20" fmla="*/ 82 w 144"/>
                <a:gd name="T21" fmla="*/ 18 h 50"/>
                <a:gd name="T22" fmla="*/ 60 w 144"/>
                <a:gd name="T23" fmla="*/ 17 h 50"/>
                <a:gd name="T24" fmla="*/ 33 w 144"/>
                <a:gd name="T25" fmla="*/ 2 h 50"/>
                <a:gd name="T26" fmla="*/ 11 w 144"/>
                <a:gd name="T27" fmla="*/ 0 h 50"/>
                <a:gd name="T28" fmla="*/ 0 w 144"/>
                <a:gd name="T29" fmla="*/ 15 h 50"/>
                <a:gd name="T30" fmla="*/ 0 w 144"/>
                <a:gd name="T31" fmla="*/ 15 h 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4"/>
                <a:gd name="T49" fmla="*/ 0 h 50"/>
                <a:gd name="T50" fmla="*/ 144 w 144"/>
                <a:gd name="T51" fmla="*/ 50 h 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4" h="50">
                  <a:moveTo>
                    <a:pt x="0" y="15"/>
                  </a:moveTo>
                  <a:lnTo>
                    <a:pt x="41" y="33"/>
                  </a:lnTo>
                  <a:lnTo>
                    <a:pt x="67" y="33"/>
                  </a:lnTo>
                  <a:lnTo>
                    <a:pt x="112" y="47"/>
                  </a:lnTo>
                  <a:lnTo>
                    <a:pt x="121" y="43"/>
                  </a:lnTo>
                  <a:lnTo>
                    <a:pt x="144" y="50"/>
                  </a:lnTo>
                  <a:lnTo>
                    <a:pt x="144" y="33"/>
                  </a:lnTo>
                  <a:lnTo>
                    <a:pt x="119" y="32"/>
                  </a:lnTo>
                  <a:lnTo>
                    <a:pt x="114" y="18"/>
                  </a:lnTo>
                  <a:lnTo>
                    <a:pt x="88" y="9"/>
                  </a:lnTo>
                  <a:lnTo>
                    <a:pt x="82" y="18"/>
                  </a:lnTo>
                  <a:lnTo>
                    <a:pt x="60" y="17"/>
                  </a:lnTo>
                  <a:lnTo>
                    <a:pt x="33" y="2"/>
                  </a:lnTo>
                  <a:lnTo>
                    <a:pt x="11" y="0"/>
                  </a:lnTo>
                  <a:lnTo>
                    <a:pt x="0" y="15"/>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92" name="Freeform 912"/>
            <p:cNvSpPr>
              <a:spLocks/>
            </p:cNvSpPr>
            <p:nvPr/>
          </p:nvSpPr>
          <p:spPr bwMode="auto">
            <a:xfrm>
              <a:off x="4463" y="2564"/>
              <a:ext cx="20" cy="13"/>
            </a:xfrm>
            <a:custGeom>
              <a:avLst/>
              <a:gdLst>
                <a:gd name="T0" fmla="*/ 0 w 20"/>
                <a:gd name="T1" fmla="*/ 4 h 13"/>
                <a:gd name="T2" fmla="*/ 11 w 20"/>
                <a:gd name="T3" fmla="*/ 13 h 13"/>
                <a:gd name="T4" fmla="*/ 20 w 20"/>
                <a:gd name="T5" fmla="*/ 6 h 13"/>
                <a:gd name="T6" fmla="*/ 15 w 20"/>
                <a:gd name="T7" fmla="*/ 0 h 13"/>
                <a:gd name="T8" fmla="*/ 0 w 20"/>
                <a:gd name="T9" fmla="*/ 4 h 13"/>
                <a:gd name="T10" fmla="*/ 0 w 20"/>
                <a:gd name="T11" fmla="*/ 4 h 13"/>
                <a:gd name="T12" fmla="*/ 0 60000 65536"/>
                <a:gd name="T13" fmla="*/ 0 60000 65536"/>
                <a:gd name="T14" fmla="*/ 0 60000 65536"/>
                <a:gd name="T15" fmla="*/ 0 60000 65536"/>
                <a:gd name="T16" fmla="*/ 0 60000 65536"/>
                <a:gd name="T17" fmla="*/ 0 60000 65536"/>
                <a:gd name="T18" fmla="*/ 0 w 20"/>
                <a:gd name="T19" fmla="*/ 0 h 13"/>
                <a:gd name="T20" fmla="*/ 20 w 2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0" h="13">
                  <a:moveTo>
                    <a:pt x="0" y="4"/>
                  </a:moveTo>
                  <a:lnTo>
                    <a:pt x="11" y="13"/>
                  </a:lnTo>
                  <a:lnTo>
                    <a:pt x="20" y="6"/>
                  </a:lnTo>
                  <a:lnTo>
                    <a:pt x="15" y="0"/>
                  </a:lnTo>
                  <a:lnTo>
                    <a:pt x="0" y="4"/>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93" name="Freeform 913"/>
            <p:cNvSpPr>
              <a:spLocks/>
            </p:cNvSpPr>
            <p:nvPr/>
          </p:nvSpPr>
          <p:spPr bwMode="auto">
            <a:xfrm>
              <a:off x="4487" y="2566"/>
              <a:ext cx="126" cy="19"/>
            </a:xfrm>
            <a:custGeom>
              <a:avLst/>
              <a:gdLst>
                <a:gd name="T0" fmla="*/ 0 w 126"/>
                <a:gd name="T1" fmla="*/ 17 h 19"/>
                <a:gd name="T2" fmla="*/ 19 w 126"/>
                <a:gd name="T3" fmla="*/ 19 h 19"/>
                <a:gd name="T4" fmla="*/ 58 w 126"/>
                <a:gd name="T5" fmla="*/ 9 h 19"/>
                <a:gd name="T6" fmla="*/ 98 w 126"/>
                <a:gd name="T7" fmla="*/ 15 h 19"/>
                <a:gd name="T8" fmla="*/ 126 w 126"/>
                <a:gd name="T9" fmla="*/ 6 h 19"/>
                <a:gd name="T10" fmla="*/ 114 w 126"/>
                <a:gd name="T11" fmla="*/ 2 h 19"/>
                <a:gd name="T12" fmla="*/ 105 w 126"/>
                <a:gd name="T13" fmla="*/ 11 h 19"/>
                <a:gd name="T14" fmla="*/ 75 w 126"/>
                <a:gd name="T15" fmla="*/ 2 h 19"/>
                <a:gd name="T16" fmla="*/ 58 w 126"/>
                <a:gd name="T17" fmla="*/ 9 h 19"/>
                <a:gd name="T18" fmla="*/ 30 w 126"/>
                <a:gd name="T19" fmla="*/ 0 h 19"/>
                <a:gd name="T20" fmla="*/ 34 w 126"/>
                <a:gd name="T21" fmla="*/ 7 h 19"/>
                <a:gd name="T22" fmla="*/ 10 w 126"/>
                <a:gd name="T23" fmla="*/ 4 h 19"/>
                <a:gd name="T24" fmla="*/ 2 w 126"/>
                <a:gd name="T25" fmla="*/ 6 h 19"/>
                <a:gd name="T26" fmla="*/ 0 w 126"/>
                <a:gd name="T27" fmla="*/ 17 h 19"/>
                <a:gd name="T28" fmla="*/ 0 w 126"/>
                <a:gd name="T29" fmla="*/ 17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6"/>
                <a:gd name="T46" fmla="*/ 0 h 19"/>
                <a:gd name="T47" fmla="*/ 126 w 126"/>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6" h="19">
                  <a:moveTo>
                    <a:pt x="0" y="17"/>
                  </a:moveTo>
                  <a:lnTo>
                    <a:pt x="19" y="19"/>
                  </a:lnTo>
                  <a:lnTo>
                    <a:pt x="58" y="9"/>
                  </a:lnTo>
                  <a:lnTo>
                    <a:pt x="98" y="15"/>
                  </a:lnTo>
                  <a:lnTo>
                    <a:pt x="126" y="6"/>
                  </a:lnTo>
                  <a:lnTo>
                    <a:pt x="114" y="2"/>
                  </a:lnTo>
                  <a:lnTo>
                    <a:pt x="105" y="11"/>
                  </a:lnTo>
                  <a:lnTo>
                    <a:pt x="75" y="2"/>
                  </a:lnTo>
                  <a:lnTo>
                    <a:pt x="58" y="9"/>
                  </a:lnTo>
                  <a:lnTo>
                    <a:pt x="30" y="0"/>
                  </a:lnTo>
                  <a:lnTo>
                    <a:pt x="34" y="7"/>
                  </a:lnTo>
                  <a:lnTo>
                    <a:pt x="10" y="4"/>
                  </a:lnTo>
                  <a:lnTo>
                    <a:pt x="2" y="6"/>
                  </a:lnTo>
                  <a:lnTo>
                    <a:pt x="0" y="17"/>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94" name="Freeform 914"/>
            <p:cNvSpPr>
              <a:spLocks/>
            </p:cNvSpPr>
            <p:nvPr/>
          </p:nvSpPr>
          <p:spPr bwMode="auto">
            <a:xfrm>
              <a:off x="4624" y="2566"/>
              <a:ext cx="13" cy="6"/>
            </a:xfrm>
            <a:custGeom>
              <a:avLst/>
              <a:gdLst>
                <a:gd name="T0" fmla="*/ 0 w 13"/>
                <a:gd name="T1" fmla="*/ 6 h 6"/>
                <a:gd name="T2" fmla="*/ 13 w 13"/>
                <a:gd name="T3" fmla="*/ 4 h 6"/>
                <a:gd name="T4" fmla="*/ 4 w 13"/>
                <a:gd name="T5" fmla="*/ 0 h 6"/>
                <a:gd name="T6" fmla="*/ 0 w 13"/>
                <a:gd name="T7" fmla="*/ 6 h 6"/>
                <a:gd name="T8" fmla="*/ 0 w 13"/>
                <a:gd name="T9" fmla="*/ 6 h 6"/>
                <a:gd name="T10" fmla="*/ 0 60000 65536"/>
                <a:gd name="T11" fmla="*/ 0 60000 65536"/>
                <a:gd name="T12" fmla="*/ 0 60000 65536"/>
                <a:gd name="T13" fmla="*/ 0 60000 65536"/>
                <a:gd name="T14" fmla="*/ 0 60000 65536"/>
                <a:gd name="T15" fmla="*/ 0 w 13"/>
                <a:gd name="T16" fmla="*/ 0 h 6"/>
                <a:gd name="T17" fmla="*/ 13 w 13"/>
                <a:gd name="T18" fmla="*/ 6 h 6"/>
              </a:gdLst>
              <a:ahLst/>
              <a:cxnLst>
                <a:cxn ang="T10">
                  <a:pos x="T0" y="T1"/>
                </a:cxn>
                <a:cxn ang="T11">
                  <a:pos x="T2" y="T3"/>
                </a:cxn>
                <a:cxn ang="T12">
                  <a:pos x="T4" y="T5"/>
                </a:cxn>
                <a:cxn ang="T13">
                  <a:pos x="T6" y="T7"/>
                </a:cxn>
                <a:cxn ang="T14">
                  <a:pos x="T8" y="T9"/>
                </a:cxn>
              </a:cxnLst>
              <a:rect l="T15" t="T16" r="T17" b="T18"/>
              <a:pathLst>
                <a:path w="13" h="6">
                  <a:moveTo>
                    <a:pt x="0" y="6"/>
                  </a:moveTo>
                  <a:lnTo>
                    <a:pt x="13" y="4"/>
                  </a:lnTo>
                  <a:lnTo>
                    <a:pt x="4" y="0"/>
                  </a:lnTo>
                  <a:lnTo>
                    <a:pt x="0" y="6"/>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95" name="Freeform 915"/>
            <p:cNvSpPr>
              <a:spLocks/>
            </p:cNvSpPr>
            <p:nvPr/>
          </p:nvSpPr>
          <p:spPr bwMode="auto">
            <a:xfrm>
              <a:off x="4648" y="2557"/>
              <a:ext cx="13" cy="7"/>
            </a:xfrm>
            <a:custGeom>
              <a:avLst/>
              <a:gdLst>
                <a:gd name="T0" fmla="*/ 0 w 13"/>
                <a:gd name="T1" fmla="*/ 7 h 7"/>
                <a:gd name="T2" fmla="*/ 10 w 13"/>
                <a:gd name="T3" fmla="*/ 7 h 7"/>
                <a:gd name="T4" fmla="*/ 13 w 13"/>
                <a:gd name="T5" fmla="*/ 0 h 7"/>
                <a:gd name="T6" fmla="*/ 4 w 13"/>
                <a:gd name="T7" fmla="*/ 1 h 7"/>
                <a:gd name="T8" fmla="*/ 0 w 13"/>
                <a:gd name="T9" fmla="*/ 7 h 7"/>
                <a:gd name="T10" fmla="*/ 0 w 13"/>
                <a:gd name="T11" fmla="*/ 7 h 7"/>
                <a:gd name="T12" fmla="*/ 0 60000 65536"/>
                <a:gd name="T13" fmla="*/ 0 60000 65536"/>
                <a:gd name="T14" fmla="*/ 0 60000 65536"/>
                <a:gd name="T15" fmla="*/ 0 60000 65536"/>
                <a:gd name="T16" fmla="*/ 0 60000 65536"/>
                <a:gd name="T17" fmla="*/ 0 60000 65536"/>
                <a:gd name="T18" fmla="*/ 0 w 13"/>
                <a:gd name="T19" fmla="*/ 0 h 7"/>
                <a:gd name="T20" fmla="*/ 13 w 13"/>
                <a:gd name="T21" fmla="*/ 7 h 7"/>
              </a:gdLst>
              <a:ahLst/>
              <a:cxnLst>
                <a:cxn ang="T12">
                  <a:pos x="T0" y="T1"/>
                </a:cxn>
                <a:cxn ang="T13">
                  <a:pos x="T2" y="T3"/>
                </a:cxn>
                <a:cxn ang="T14">
                  <a:pos x="T4" y="T5"/>
                </a:cxn>
                <a:cxn ang="T15">
                  <a:pos x="T6" y="T7"/>
                </a:cxn>
                <a:cxn ang="T16">
                  <a:pos x="T8" y="T9"/>
                </a:cxn>
                <a:cxn ang="T17">
                  <a:pos x="T10" y="T11"/>
                </a:cxn>
              </a:cxnLst>
              <a:rect l="T18" t="T19" r="T20" b="T21"/>
              <a:pathLst>
                <a:path w="13" h="7">
                  <a:moveTo>
                    <a:pt x="0" y="7"/>
                  </a:moveTo>
                  <a:lnTo>
                    <a:pt x="10" y="7"/>
                  </a:lnTo>
                  <a:lnTo>
                    <a:pt x="13" y="0"/>
                  </a:lnTo>
                  <a:lnTo>
                    <a:pt x="4" y="1"/>
                  </a:lnTo>
                  <a:lnTo>
                    <a:pt x="0" y="7"/>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96" name="Freeform 916"/>
            <p:cNvSpPr>
              <a:spLocks/>
            </p:cNvSpPr>
            <p:nvPr/>
          </p:nvSpPr>
          <p:spPr bwMode="auto">
            <a:xfrm>
              <a:off x="4536" y="2590"/>
              <a:ext cx="30" cy="17"/>
            </a:xfrm>
            <a:custGeom>
              <a:avLst/>
              <a:gdLst>
                <a:gd name="T0" fmla="*/ 0 w 30"/>
                <a:gd name="T1" fmla="*/ 0 h 17"/>
                <a:gd name="T2" fmla="*/ 2 w 30"/>
                <a:gd name="T3" fmla="*/ 6 h 17"/>
                <a:gd name="T4" fmla="*/ 22 w 30"/>
                <a:gd name="T5" fmla="*/ 17 h 17"/>
                <a:gd name="T6" fmla="*/ 30 w 30"/>
                <a:gd name="T7" fmla="*/ 12 h 17"/>
                <a:gd name="T8" fmla="*/ 17 w 30"/>
                <a:gd name="T9" fmla="*/ 0 h 17"/>
                <a:gd name="T10" fmla="*/ 0 w 30"/>
                <a:gd name="T11" fmla="*/ 0 h 17"/>
                <a:gd name="T12" fmla="*/ 0 w 30"/>
                <a:gd name="T13" fmla="*/ 0 h 17"/>
                <a:gd name="T14" fmla="*/ 0 60000 65536"/>
                <a:gd name="T15" fmla="*/ 0 60000 65536"/>
                <a:gd name="T16" fmla="*/ 0 60000 65536"/>
                <a:gd name="T17" fmla="*/ 0 60000 65536"/>
                <a:gd name="T18" fmla="*/ 0 60000 65536"/>
                <a:gd name="T19" fmla="*/ 0 60000 65536"/>
                <a:gd name="T20" fmla="*/ 0 60000 65536"/>
                <a:gd name="T21" fmla="*/ 0 w 30"/>
                <a:gd name="T22" fmla="*/ 0 h 17"/>
                <a:gd name="T23" fmla="*/ 30 w 30"/>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17">
                  <a:moveTo>
                    <a:pt x="0" y="0"/>
                  </a:moveTo>
                  <a:lnTo>
                    <a:pt x="2" y="6"/>
                  </a:lnTo>
                  <a:lnTo>
                    <a:pt x="22" y="17"/>
                  </a:lnTo>
                  <a:lnTo>
                    <a:pt x="30" y="12"/>
                  </a:lnTo>
                  <a:lnTo>
                    <a:pt x="17" y="0"/>
                  </a:lnTo>
                  <a:lnTo>
                    <a:pt x="0" y="0"/>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97" name="Freeform 917"/>
            <p:cNvSpPr>
              <a:spLocks/>
            </p:cNvSpPr>
            <p:nvPr/>
          </p:nvSpPr>
          <p:spPr bwMode="auto">
            <a:xfrm>
              <a:off x="4734" y="2547"/>
              <a:ext cx="10" cy="17"/>
            </a:xfrm>
            <a:custGeom>
              <a:avLst/>
              <a:gdLst>
                <a:gd name="T0" fmla="*/ 0 w 10"/>
                <a:gd name="T1" fmla="*/ 17 h 17"/>
                <a:gd name="T2" fmla="*/ 8 w 10"/>
                <a:gd name="T3" fmla="*/ 11 h 17"/>
                <a:gd name="T4" fmla="*/ 10 w 10"/>
                <a:gd name="T5" fmla="*/ 0 h 17"/>
                <a:gd name="T6" fmla="*/ 0 w 10"/>
                <a:gd name="T7" fmla="*/ 17 h 17"/>
                <a:gd name="T8" fmla="*/ 0 w 10"/>
                <a:gd name="T9" fmla="*/ 17 h 17"/>
                <a:gd name="T10" fmla="*/ 0 60000 65536"/>
                <a:gd name="T11" fmla="*/ 0 60000 65536"/>
                <a:gd name="T12" fmla="*/ 0 60000 65536"/>
                <a:gd name="T13" fmla="*/ 0 60000 65536"/>
                <a:gd name="T14" fmla="*/ 0 60000 65536"/>
                <a:gd name="T15" fmla="*/ 0 w 10"/>
                <a:gd name="T16" fmla="*/ 0 h 17"/>
                <a:gd name="T17" fmla="*/ 10 w 10"/>
                <a:gd name="T18" fmla="*/ 17 h 17"/>
              </a:gdLst>
              <a:ahLst/>
              <a:cxnLst>
                <a:cxn ang="T10">
                  <a:pos x="T0" y="T1"/>
                </a:cxn>
                <a:cxn ang="T11">
                  <a:pos x="T2" y="T3"/>
                </a:cxn>
                <a:cxn ang="T12">
                  <a:pos x="T4" y="T5"/>
                </a:cxn>
                <a:cxn ang="T13">
                  <a:pos x="T6" y="T7"/>
                </a:cxn>
                <a:cxn ang="T14">
                  <a:pos x="T8" y="T9"/>
                </a:cxn>
              </a:cxnLst>
              <a:rect l="T15" t="T16" r="T17" b="T18"/>
              <a:pathLst>
                <a:path w="10" h="17">
                  <a:moveTo>
                    <a:pt x="0" y="17"/>
                  </a:moveTo>
                  <a:lnTo>
                    <a:pt x="8" y="11"/>
                  </a:lnTo>
                  <a:lnTo>
                    <a:pt x="10" y="0"/>
                  </a:lnTo>
                  <a:lnTo>
                    <a:pt x="0" y="17"/>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98" name="Freeform 918"/>
            <p:cNvSpPr>
              <a:spLocks/>
            </p:cNvSpPr>
            <p:nvPr/>
          </p:nvSpPr>
          <p:spPr bwMode="auto">
            <a:xfrm>
              <a:off x="4783" y="2517"/>
              <a:ext cx="11" cy="30"/>
            </a:xfrm>
            <a:custGeom>
              <a:avLst/>
              <a:gdLst>
                <a:gd name="T0" fmla="*/ 0 w 11"/>
                <a:gd name="T1" fmla="*/ 28 h 28"/>
                <a:gd name="T2" fmla="*/ 11 w 11"/>
                <a:gd name="T3" fmla="*/ 10 h 28"/>
                <a:gd name="T4" fmla="*/ 9 w 11"/>
                <a:gd name="T5" fmla="*/ 0 h 28"/>
                <a:gd name="T6" fmla="*/ 0 w 11"/>
                <a:gd name="T7" fmla="*/ 28 h 28"/>
                <a:gd name="T8" fmla="*/ 0 w 11"/>
                <a:gd name="T9" fmla="*/ 28 h 28"/>
                <a:gd name="T10" fmla="*/ 0 60000 65536"/>
                <a:gd name="T11" fmla="*/ 0 60000 65536"/>
                <a:gd name="T12" fmla="*/ 0 60000 65536"/>
                <a:gd name="T13" fmla="*/ 0 60000 65536"/>
                <a:gd name="T14" fmla="*/ 0 60000 65536"/>
                <a:gd name="T15" fmla="*/ 0 w 11"/>
                <a:gd name="T16" fmla="*/ 0 h 28"/>
                <a:gd name="T17" fmla="*/ 11 w 11"/>
                <a:gd name="T18" fmla="*/ 28 h 28"/>
              </a:gdLst>
              <a:ahLst/>
              <a:cxnLst>
                <a:cxn ang="T10">
                  <a:pos x="T0" y="T1"/>
                </a:cxn>
                <a:cxn ang="T11">
                  <a:pos x="T2" y="T3"/>
                </a:cxn>
                <a:cxn ang="T12">
                  <a:pos x="T4" y="T5"/>
                </a:cxn>
                <a:cxn ang="T13">
                  <a:pos x="T6" y="T7"/>
                </a:cxn>
                <a:cxn ang="T14">
                  <a:pos x="T8" y="T9"/>
                </a:cxn>
              </a:cxnLst>
              <a:rect l="T15" t="T16" r="T17" b="T18"/>
              <a:pathLst>
                <a:path w="11" h="28">
                  <a:moveTo>
                    <a:pt x="0" y="28"/>
                  </a:moveTo>
                  <a:lnTo>
                    <a:pt x="11" y="10"/>
                  </a:lnTo>
                  <a:lnTo>
                    <a:pt x="9" y="0"/>
                  </a:lnTo>
                  <a:lnTo>
                    <a:pt x="0" y="28"/>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899" name="Freeform 919"/>
            <p:cNvSpPr>
              <a:spLocks/>
            </p:cNvSpPr>
            <p:nvPr/>
          </p:nvSpPr>
          <p:spPr bwMode="auto">
            <a:xfrm>
              <a:off x="4365" y="234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900" name="Freeform 920"/>
            <p:cNvSpPr>
              <a:spLocks/>
            </p:cNvSpPr>
            <p:nvPr/>
          </p:nvSpPr>
          <p:spPr bwMode="auto">
            <a:xfrm>
              <a:off x="4307" y="239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901" name="Freeform 921"/>
            <p:cNvSpPr>
              <a:spLocks/>
            </p:cNvSpPr>
            <p:nvPr/>
          </p:nvSpPr>
          <p:spPr bwMode="auto">
            <a:xfrm>
              <a:off x="4319" y="2444"/>
              <a:ext cx="24" cy="28"/>
            </a:xfrm>
            <a:custGeom>
              <a:avLst/>
              <a:gdLst>
                <a:gd name="T0" fmla="*/ 0 w 24"/>
                <a:gd name="T1" fmla="*/ 8 h 28"/>
                <a:gd name="T2" fmla="*/ 9 w 24"/>
                <a:gd name="T3" fmla="*/ 11 h 28"/>
                <a:gd name="T4" fmla="*/ 11 w 24"/>
                <a:gd name="T5" fmla="*/ 23 h 28"/>
                <a:gd name="T6" fmla="*/ 22 w 24"/>
                <a:gd name="T7" fmla="*/ 28 h 28"/>
                <a:gd name="T8" fmla="*/ 24 w 24"/>
                <a:gd name="T9" fmla="*/ 19 h 28"/>
                <a:gd name="T10" fmla="*/ 18 w 24"/>
                <a:gd name="T11" fmla="*/ 19 h 28"/>
                <a:gd name="T12" fmla="*/ 13 w 24"/>
                <a:gd name="T13" fmla="*/ 0 h 28"/>
                <a:gd name="T14" fmla="*/ 0 w 24"/>
                <a:gd name="T15" fmla="*/ 8 h 28"/>
                <a:gd name="T16" fmla="*/ 0 w 24"/>
                <a:gd name="T17" fmla="*/ 8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28"/>
                <a:gd name="T29" fmla="*/ 24 w 24"/>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28">
                  <a:moveTo>
                    <a:pt x="0" y="8"/>
                  </a:moveTo>
                  <a:lnTo>
                    <a:pt x="9" y="11"/>
                  </a:lnTo>
                  <a:lnTo>
                    <a:pt x="11" y="23"/>
                  </a:lnTo>
                  <a:lnTo>
                    <a:pt x="22" y="28"/>
                  </a:lnTo>
                  <a:lnTo>
                    <a:pt x="24" y="19"/>
                  </a:lnTo>
                  <a:lnTo>
                    <a:pt x="18" y="19"/>
                  </a:lnTo>
                  <a:lnTo>
                    <a:pt x="13" y="0"/>
                  </a:lnTo>
                  <a:lnTo>
                    <a:pt x="0" y="8"/>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902" name="Freeform 922"/>
            <p:cNvSpPr>
              <a:spLocks/>
            </p:cNvSpPr>
            <p:nvPr/>
          </p:nvSpPr>
          <p:spPr bwMode="auto">
            <a:xfrm>
              <a:off x="4358" y="2463"/>
              <a:ext cx="9" cy="13"/>
            </a:xfrm>
            <a:custGeom>
              <a:avLst/>
              <a:gdLst>
                <a:gd name="T0" fmla="*/ 0 w 9"/>
                <a:gd name="T1" fmla="*/ 11 h 13"/>
                <a:gd name="T2" fmla="*/ 6 w 9"/>
                <a:gd name="T3" fmla="*/ 13 h 13"/>
                <a:gd name="T4" fmla="*/ 9 w 9"/>
                <a:gd name="T5" fmla="*/ 4 h 13"/>
                <a:gd name="T6" fmla="*/ 2 w 9"/>
                <a:gd name="T7" fmla="*/ 0 h 13"/>
                <a:gd name="T8" fmla="*/ 0 w 9"/>
                <a:gd name="T9" fmla="*/ 11 h 13"/>
                <a:gd name="T10" fmla="*/ 0 w 9"/>
                <a:gd name="T11" fmla="*/ 11 h 13"/>
                <a:gd name="T12" fmla="*/ 0 60000 65536"/>
                <a:gd name="T13" fmla="*/ 0 60000 65536"/>
                <a:gd name="T14" fmla="*/ 0 60000 65536"/>
                <a:gd name="T15" fmla="*/ 0 60000 65536"/>
                <a:gd name="T16" fmla="*/ 0 60000 65536"/>
                <a:gd name="T17" fmla="*/ 0 60000 65536"/>
                <a:gd name="T18" fmla="*/ 0 w 9"/>
                <a:gd name="T19" fmla="*/ 0 h 13"/>
                <a:gd name="T20" fmla="*/ 9 w 9"/>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9" h="13">
                  <a:moveTo>
                    <a:pt x="0" y="11"/>
                  </a:moveTo>
                  <a:lnTo>
                    <a:pt x="6" y="13"/>
                  </a:lnTo>
                  <a:lnTo>
                    <a:pt x="9" y="4"/>
                  </a:lnTo>
                  <a:lnTo>
                    <a:pt x="2" y="0"/>
                  </a:lnTo>
                  <a:lnTo>
                    <a:pt x="0" y="11"/>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903" name="Freeform 923"/>
            <p:cNvSpPr>
              <a:spLocks/>
            </p:cNvSpPr>
            <p:nvPr/>
          </p:nvSpPr>
          <p:spPr bwMode="auto">
            <a:xfrm>
              <a:off x="4440" y="2545"/>
              <a:ext cx="17" cy="0"/>
            </a:xfrm>
            <a:custGeom>
              <a:avLst/>
              <a:gdLst/>
              <a:ahLst/>
              <a:cxnLst>
                <a:cxn ang="0">
                  <a:pos x="0" y="0"/>
                </a:cxn>
                <a:cxn ang="0">
                  <a:pos x="17" y="0"/>
                </a:cxn>
                <a:cxn ang="0">
                  <a:pos x="0" y="0"/>
                </a:cxn>
              </a:cxnLst>
              <a:rect l="0" t="0" r="r" b="b"/>
              <a:pathLst>
                <a:path w="17">
                  <a:moveTo>
                    <a:pt x="0" y="0"/>
                  </a:moveTo>
                  <a:lnTo>
                    <a:pt x="17"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904" name="Line 924"/>
            <p:cNvSpPr>
              <a:spLocks noChangeShapeType="1"/>
            </p:cNvSpPr>
            <p:nvPr/>
          </p:nvSpPr>
          <p:spPr bwMode="auto">
            <a:xfrm>
              <a:off x="4440" y="2545"/>
              <a:ext cx="17" cy="0"/>
            </a:xfrm>
            <a:prstGeom prst="line">
              <a:avLst/>
            </a:prstGeom>
            <a:no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905" name="Freeform 925"/>
            <p:cNvSpPr>
              <a:spLocks/>
            </p:cNvSpPr>
            <p:nvPr/>
          </p:nvSpPr>
          <p:spPr bwMode="auto">
            <a:xfrm>
              <a:off x="4540" y="2386"/>
              <a:ext cx="105" cy="135"/>
            </a:xfrm>
            <a:custGeom>
              <a:avLst/>
              <a:gdLst>
                <a:gd name="T0" fmla="*/ 0 w 105"/>
                <a:gd name="T1" fmla="*/ 84 h 135"/>
                <a:gd name="T2" fmla="*/ 1 w 105"/>
                <a:gd name="T3" fmla="*/ 96 h 135"/>
                <a:gd name="T4" fmla="*/ 11 w 105"/>
                <a:gd name="T5" fmla="*/ 96 h 135"/>
                <a:gd name="T6" fmla="*/ 13 w 105"/>
                <a:gd name="T7" fmla="*/ 105 h 135"/>
                <a:gd name="T8" fmla="*/ 9 w 105"/>
                <a:gd name="T9" fmla="*/ 135 h 135"/>
                <a:gd name="T10" fmla="*/ 22 w 105"/>
                <a:gd name="T11" fmla="*/ 133 h 135"/>
                <a:gd name="T12" fmla="*/ 22 w 105"/>
                <a:gd name="T13" fmla="*/ 86 h 135"/>
                <a:gd name="T14" fmla="*/ 30 w 105"/>
                <a:gd name="T15" fmla="*/ 81 h 135"/>
                <a:gd name="T16" fmla="*/ 37 w 105"/>
                <a:gd name="T17" fmla="*/ 81 h 135"/>
                <a:gd name="T18" fmla="*/ 33 w 105"/>
                <a:gd name="T19" fmla="*/ 96 h 135"/>
                <a:gd name="T20" fmla="*/ 45 w 105"/>
                <a:gd name="T21" fmla="*/ 107 h 135"/>
                <a:gd name="T22" fmla="*/ 43 w 105"/>
                <a:gd name="T23" fmla="*/ 118 h 135"/>
                <a:gd name="T24" fmla="*/ 48 w 105"/>
                <a:gd name="T25" fmla="*/ 122 h 135"/>
                <a:gd name="T26" fmla="*/ 56 w 105"/>
                <a:gd name="T27" fmla="*/ 116 h 135"/>
                <a:gd name="T28" fmla="*/ 54 w 105"/>
                <a:gd name="T29" fmla="*/ 129 h 135"/>
                <a:gd name="T30" fmla="*/ 60 w 105"/>
                <a:gd name="T31" fmla="*/ 135 h 135"/>
                <a:gd name="T32" fmla="*/ 67 w 105"/>
                <a:gd name="T33" fmla="*/ 129 h 135"/>
                <a:gd name="T34" fmla="*/ 69 w 105"/>
                <a:gd name="T35" fmla="*/ 120 h 135"/>
                <a:gd name="T36" fmla="*/ 52 w 105"/>
                <a:gd name="T37" fmla="*/ 96 h 135"/>
                <a:gd name="T38" fmla="*/ 58 w 105"/>
                <a:gd name="T39" fmla="*/ 90 h 135"/>
                <a:gd name="T40" fmla="*/ 43 w 105"/>
                <a:gd name="T41" fmla="*/ 66 h 135"/>
                <a:gd name="T42" fmla="*/ 67 w 105"/>
                <a:gd name="T43" fmla="*/ 49 h 135"/>
                <a:gd name="T44" fmla="*/ 76 w 105"/>
                <a:gd name="T45" fmla="*/ 49 h 135"/>
                <a:gd name="T46" fmla="*/ 71 w 105"/>
                <a:gd name="T47" fmla="*/ 41 h 135"/>
                <a:gd name="T48" fmla="*/ 30 w 105"/>
                <a:gd name="T49" fmla="*/ 56 h 135"/>
                <a:gd name="T50" fmla="*/ 28 w 105"/>
                <a:gd name="T51" fmla="*/ 49 h 135"/>
                <a:gd name="T52" fmla="*/ 20 w 105"/>
                <a:gd name="T53" fmla="*/ 45 h 135"/>
                <a:gd name="T54" fmla="*/ 20 w 105"/>
                <a:gd name="T55" fmla="*/ 34 h 135"/>
                <a:gd name="T56" fmla="*/ 31 w 105"/>
                <a:gd name="T57" fmla="*/ 23 h 135"/>
                <a:gd name="T58" fmla="*/ 76 w 105"/>
                <a:gd name="T59" fmla="*/ 26 h 135"/>
                <a:gd name="T60" fmla="*/ 93 w 105"/>
                <a:gd name="T61" fmla="*/ 21 h 135"/>
                <a:gd name="T62" fmla="*/ 105 w 105"/>
                <a:gd name="T63" fmla="*/ 4 h 135"/>
                <a:gd name="T64" fmla="*/ 101 w 105"/>
                <a:gd name="T65" fmla="*/ 0 h 135"/>
                <a:gd name="T66" fmla="*/ 84 w 105"/>
                <a:gd name="T67" fmla="*/ 15 h 135"/>
                <a:gd name="T68" fmla="*/ 67 w 105"/>
                <a:gd name="T69" fmla="*/ 15 h 135"/>
                <a:gd name="T70" fmla="*/ 33 w 105"/>
                <a:gd name="T71" fmla="*/ 8 h 135"/>
                <a:gd name="T72" fmla="*/ 30 w 105"/>
                <a:gd name="T73" fmla="*/ 17 h 135"/>
                <a:gd name="T74" fmla="*/ 18 w 105"/>
                <a:gd name="T75" fmla="*/ 17 h 135"/>
                <a:gd name="T76" fmla="*/ 16 w 105"/>
                <a:gd name="T77" fmla="*/ 41 h 135"/>
                <a:gd name="T78" fmla="*/ 0 w 105"/>
                <a:gd name="T79" fmla="*/ 84 h 135"/>
                <a:gd name="T80" fmla="*/ 0 w 105"/>
                <a:gd name="T81" fmla="*/ 84 h 1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5"/>
                <a:gd name="T124" fmla="*/ 0 h 135"/>
                <a:gd name="T125" fmla="*/ 105 w 105"/>
                <a:gd name="T126" fmla="*/ 135 h 13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5" h="135">
                  <a:moveTo>
                    <a:pt x="0" y="84"/>
                  </a:moveTo>
                  <a:lnTo>
                    <a:pt x="1" y="96"/>
                  </a:lnTo>
                  <a:lnTo>
                    <a:pt x="11" y="96"/>
                  </a:lnTo>
                  <a:lnTo>
                    <a:pt x="13" y="105"/>
                  </a:lnTo>
                  <a:lnTo>
                    <a:pt x="9" y="135"/>
                  </a:lnTo>
                  <a:lnTo>
                    <a:pt x="22" y="133"/>
                  </a:lnTo>
                  <a:lnTo>
                    <a:pt x="22" y="86"/>
                  </a:lnTo>
                  <a:lnTo>
                    <a:pt x="30" y="81"/>
                  </a:lnTo>
                  <a:lnTo>
                    <a:pt x="37" y="81"/>
                  </a:lnTo>
                  <a:lnTo>
                    <a:pt x="33" y="96"/>
                  </a:lnTo>
                  <a:lnTo>
                    <a:pt x="45" y="107"/>
                  </a:lnTo>
                  <a:lnTo>
                    <a:pt x="43" y="118"/>
                  </a:lnTo>
                  <a:lnTo>
                    <a:pt x="48" y="122"/>
                  </a:lnTo>
                  <a:lnTo>
                    <a:pt x="56" y="116"/>
                  </a:lnTo>
                  <a:lnTo>
                    <a:pt x="54" y="129"/>
                  </a:lnTo>
                  <a:lnTo>
                    <a:pt x="60" y="135"/>
                  </a:lnTo>
                  <a:lnTo>
                    <a:pt x="67" y="129"/>
                  </a:lnTo>
                  <a:lnTo>
                    <a:pt x="69" y="120"/>
                  </a:lnTo>
                  <a:lnTo>
                    <a:pt x="52" y="96"/>
                  </a:lnTo>
                  <a:lnTo>
                    <a:pt x="58" y="90"/>
                  </a:lnTo>
                  <a:lnTo>
                    <a:pt x="43" y="66"/>
                  </a:lnTo>
                  <a:lnTo>
                    <a:pt x="67" y="49"/>
                  </a:lnTo>
                  <a:lnTo>
                    <a:pt x="76" y="49"/>
                  </a:lnTo>
                  <a:lnTo>
                    <a:pt x="71" y="41"/>
                  </a:lnTo>
                  <a:lnTo>
                    <a:pt x="30" y="56"/>
                  </a:lnTo>
                  <a:lnTo>
                    <a:pt x="28" y="49"/>
                  </a:lnTo>
                  <a:lnTo>
                    <a:pt x="20" y="45"/>
                  </a:lnTo>
                  <a:lnTo>
                    <a:pt x="20" y="34"/>
                  </a:lnTo>
                  <a:lnTo>
                    <a:pt x="31" y="23"/>
                  </a:lnTo>
                  <a:lnTo>
                    <a:pt x="76" y="26"/>
                  </a:lnTo>
                  <a:lnTo>
                    <a:pt x="93" y="21"/>
                  </a:lnTo>
                  <a:lnTo>
                    <a:pt x="105" y="4"/>
                  </a:lnTo>
                  <a:lnTo>
                    <a:pt x="101" y="0"/>
                  </a:lnTo>
                  <a:lnTo>
                    <a:pt x="84" y="15"/>
                  </a:lnTo>
                  <a:lnTo>
                    <a:pt x="67" y="15"/>
                  </a:lnTo>
                  <a:lnTo>
                    <a:pt x="33" y="8"/>
                  </a:lnTo>
                  <a:lnTo>
                    <a:pt x="30" y="17"/>
                  </a:lnTo>
                  <a:lnTo>
                    <a:pt x="18" y="17"/>
                  </a:lnTo>
                  <a:lnTo>
                    <a:pt x="16" y="41"/>
                  </a:lnTo>
                  <a:lnTo>
                    <a:pt x="0" y="84"/>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906" name="Freeform 926"/>
            <p:cNvSpPr>
              <a:spLocks/>
            </p:cNvSpPr>
            <p:nvPr/>
          </p:nvSpPr>
          <p:spPr bwMode="auto">
            <a:xfrm>
              <a:off x="4678" y="2377"/>
              <a:ext cx="22" cy="58"/>
            </a:xfrm>
            <a:custGeom>
              <a:avLst/>
              <a:gdLst>
                <a:gd name="T0" fmla="*/ 0 w 23"/>
                <a:gd name="T1" fmla="*/ 20 h 58"/>
                <a:gd name="T2" fmla="*/ 4 w 23"/>
                <a:gd name="T3" fmla="*/ 43 h 58"/>
                <a:gd name="T4" fmla="*/ 19 w 23"/>
                <a:gd name="T5" fmla="*/ 58 h 58"/>
                <a:gd name="T6" fmla="*/ 10 w 23"/>
                <a:gd name="T7" fmla="*/ 41 h 58"/>
                <a:gd name="T8" fmla="*/ 11 w 23"/>
                <a:gd name="T9" fmla="*/ 32 h 58"/>
                <a:gd name="T10" fmla="*/ 19 w 23"/>
                <a:gd name="T11" fmla="*/ 32 h 58"/>
                <a:gd name="T12" fmla="*/ 15 w 23"/>
                <a:gd name="T13" fmla="*/ 24 h 58"/>
                <a:gd name="T14" fmla="*/ 23 w 23"/>
                <a:gd name="T15" fmla="*/ 20 h 58"/>
                <a:gd name="T16" fmla="*/ 23 w 23"/>
                <a:gd name="T17" fmla="*/ 11 h 58"/>
                <a:gd name="T18" fmla="*/ 11 w 23"/>
                <a:gd name="T19" fmla="*/ 17 h 58"/>
                <a:gd name="T20" fmla="*/ 10 w 23"/>
                <a:gd name="T21" fmla="*/ 0 h 58"/>
                <a:gd name="T22" fmla="*/ 4 w 23"/>
                <a:gd name="T23" fmla="*/ 5 h 58"/>
                <a:gd name="T24" fmla="*/ 0 w 23"/>
                <a:gd name="T25" fmla="*/ 20 h 58"/>
                <a:gd name="T26" fmla="*/ 0 w 23"/>
                <a:gd name="T27" fmla="*/ 20 h 5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
                <a:gd name="T43" fmla="*/ 0 h 58"/>
                <a:gd name="T44" fmla="*/ 23 w 23"/>
                <a:gd name="T45" fmla="*/ 58 h 5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 h="58">
                  <a:moveTo>
                    <a:pt x="0" y="20"/>
                  </a:moveTo>
                  <a:lnTo>
                    <a:pt x="4" y="43"/>
                  </a:lnTo>
                  <a:lnTo>
                    <a:pt x="19" y="58"/>
                  </a:lnTo>
                  <a:lnTo>
                    <a:pt x="10" y="41"/>
                  </a:lnTo>
                  <a:lnTo>
                    <a:pt x="11" y="32"/>
                  </a:lnTo>
                  <a:lnTo>
                    <a:pt x="19" y="32"/>
                  </a:lnTo>
                  <a:lnTo>
                    <a:pt x="15" y="24"/>
                  </a:lnTo>
                  <a:lnTo>
                    <a:pt x="23" y="20"/>
                  </a:lnTo>
                  <a:lnTo>
                    <a:pt x="23" y="11"/>
                  </a:lnTo>
                  <a:lnTo>
                    <a:pt x="11" y="17"/>
                  </a:lnTo>
                  <a:lnTo>
                    <a:pt x="10" y="0"/>
                  </a:lnTo>
                  <a:lnTo>
                    <a:pt x="4" y="5"/>
                  </a:lnTo>
                  <a:lnTo>
                    <a:pt x="0" y="20"/>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907" name="Freeform 927"/>
            <p:cNvSpPr>
              <a:spLocks/>
            </p:cNvSpPr>
            <p:nvPr/>
          </p:nvSpPr>
          <p:spPr bwMode="auto">
            <a:xfrm>
              <a:off x="4656" y="2476"/>
              <a:ext cx="18" cy="13"/>
            </a:xfrm>
            <a:custGeom>
              <a:avLst/>
              <a:gdLst>
                <a:gd name="T0" fmla="*/ 0 w 18"/>
                <a:gd name="T1" fmla="*/ 2 h 13"/>
                <a:gd name="T2" fmla="*/ 13 w 18"/>
                <a:gd name="T3" fmla="*/ 13 h 13"/>
                <a:gd name="T4" fmla="*/ 18 w 18"/>
                <a:gd name="T5" fmla="*/ 8 h 13"/>
                <a:gd name="T6" fmla="*/ 17 w 18"/>
                <a:gd name="T7" fmla="*/ 0 h 13"/>
                <a:gd name="T8" fmla="*/ 0 w 18"/>
                <a:gd name="T9" fmla="*/ 2 h 13"/>
                <a:gd name="T10" fmla="*/ 0 w 18"/>
                <a:gd name="T11" fmla="*/ 2 h 13"/>
                <a:gd name="T12" fmla="*/ 0 60000 65536"/>
                <a:gd name="T13" fmla="*/ 0 60000 65536"/>
                <a:gd name="T14" fmla="*/ 0 60000 65536"/>
                <a:gd name="T15" fmla="*/ 0 60000 65536"/>
                <a:gd name="T16" fmla="*/ 0 60000 65536"/>
                <a:gd name="T17" fmla="*/ 0 60000 65536"/>
                <a:gd name="T18" fmla="*/ 0 w 18"/>
                <a:gd name="T19" fmla="*/ 0 h 13"/>
                <a:gd name="T20" fmla="*/ 18 w 18"/>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8" h="13">
                  <a:moveTo>
                    <a:pt x="0" y="2"/>
                  </a:moveTo>
                  <a:lnTo>
                    <a:pt x="13" y="13"/>
                  </a:lnTo>
                  <a:lnTo>
                    <a:pt x="18" y="8"/>
                  </a:lnTo>
                  <a:lnTo>
                    <a:pt x="17" y="0"/>
                  </a:lnTo>
                  <a:lnTo>
                    <a:pt x="0" y="2"/>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908" name="Freeform 928"/>
            <p:cNvSpPr>
              <a:spLocks/>
            </p:cNvSpPr>
            <p:nvPr/>
          </p:nvSpPr>
          <p:spPr bwMode="auto">
            <a:xfrm>
              <a:off x="4688" y="2469"/>
              <a:ext cx="45" cy="20"/>
            </a:xfrm>
            <a:custGeom>
              <a:avLst/>
              <a:gdLst>
                <a:gd name="T0" fmla="*/ 0 w 45"/>
                <a:gd name="T1" fmla="*/ 7 h 20"/>
                <a:gd name="T2" fmla="*/ 45 w 45"/>
                <a:gd name="T3" fmla="*/ 20 h 20"/>
                <a:gd name="T4" fmla="*/ 39 w 45"/>
                <a:gd name="T5" fmla="*/ 3 h 20"/>
                <a:gd name="T6" fmla="*/ 24 w 45"/>
                <a:gd name="T7" fmla="*/ 0 h 20"/>
                <a:gd name="T8" fmla="*/ 5 w 45"/>
                <a:gd name="T9" fmla="*/ 1 h 20"/>
                <a:gd name="T10" fmla="*/ 0 w 45"/>
                <a:gd name="T11" fmla="*/ 7 h 20"/>
                <a:gd name="T12" fmla="*/ 0 w 45"/>
                <a:gd name="T13" fmla="*/ 7 h 20"/>
                <a:gd name="T14" fmla="*/ 0 60000 65536"/>
                <a:gd name="T15" fmla="*/ 0 60000 65536"/>
                <a:gd name="T16" fmla="*/ 0 60000 65536"/>
                <a:gd name="T17" fmla="*/ 0 60000 65536"/>
                <a:gd name="T18" fmla="*/ 0 60000 65536"/>
                <a:gd name="T19" fmla="*/ 0 60000 65536"/>
                <a:gd name="T20" fmla="*/ 0 60000 65536"/>
                <a:gd name="T21" fmla="*/ 0 w 45"/>
                <a:gd name="T22" fmla="*/ 0 h 20"/>
                <a:gd name="T23" fmla="*/ 45 w 45"/>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20">
                  <a:moveTo>
                    <a:pt x="0" y="7"/>
                  </a:moveTo>
                  <a:lnTo>
                    <a:pt x="45" y="20"/>
                  </a:lnTo>
                  <a:lnTo>
                    <a:pt x="39" y="3"/>
                  </a:lnTo>
                  <a:lnTo>
                    <a:pt x="24" y="0"/>
                  </a:lnTo>
                  <a:lnTo>
                    <a:pt x="5" y="1"/>
                  </a:lnTo>
                  <a:lnTo>
                    <a:pt x="0" y="7"/>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909" name="Freeform 929"/>
            <p:cNvSpPr>
              <a:spLocks/>
            </p:cNvSpPr>
            <p:nvPr/>
          </p:nvSpPr>
          <p:spPr bwMode="auto">
            <a:xfrm>
              <a:off x="4631" y="2450"/>
              <a:ext cx="14" cy="0"/>
            </a:xfrm>
            <a:custGeom>
              <a:avLst/>
              <a:gdLst/>
              <a:ahLst/>
              <a:cxnLst>
                <a:cxn ang="0">
                  <a:pos x="0" y="0"/>
                </a:cxn>
                <a:cxn ang="0">
                  <a:pos x="14" y="0"/>
                </a:cxn>
                <a:cxn ang="0">
                  <a:pos x="0" y="0"/>
                </a:cxn>
              </a:cxnLst>
              <a:rect l="0" t="0" r="r" b="b"/>
              <a:pathLst>
                <a:path w="14">
                  <a:moveTo>
                    <a:pt x="0" y="0"/>
                  </a:moveTo>
                  <a:lnTo>
                    <a:pt x="14"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910" name="Line 930"/>
            <p:cNvSpPr>
              <a:spLocks noChangeShapeType="1"/>
            </p:cNvSpPr>
            <p:nvPr/>
          </p:nvSpPr>
          <p:spPr bwMode="auto">
            <a:xfrm>
              <a:off x="4631" y="2450"/>
              <a:ext cx="14" cy="0"/>
            </a:xfrm>
            <a:prstGeom prst="line">
              <a:avLst/>
            </a:prstGeom>
            <a:no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911" name="Freeform 931"/>
            <p:cNvSpPr>
              <a:spLocks/>
            </p:cNvSpPr>
            <p:nvPr/>
          </p:nvSpPr>
          <p:spPr bwMode="auto">
            <a:xfrm>
              <a:off x="4678" y="2442"/>
              <a:ext cx="13" cy="4"/>
            </a:xfrm>
            <a:custGeom>
              <a:avLst/>
              <a:gdLst/>
              <a:ahLst/>
              <a:cxnLst>
                <a:cxn ang="0">
                  <a:pos x="0" y="6"/>
                </a:cxn>
                <a:cxn ang="0">
                  <a:pos x="13" y="6"/>
                </a:cxn>
                <a:cxn ang="0">
                  <a:pos x="4" y="0"/>
                </a:cxn>
                <a:cxn ang="0">
                  <a:pos x="0" y="6"/>
                </a:cxn>
                <a:cxn ang="0">
                  <a:pos x="0" y="6"/>
                </a:cxn>
              </a:cxnLst>
              <a:rect l="0" t="0" r="r" b="b"/>
              <a:pathLst>
                <a:path w="13" h="6">
                  <a:moveTo>
                    <a:pt x="0" y="6"/>
                  </a:moveTo>
                  <a:lnTo>
                    <a:pt x="13" y="6"/>
                  </a:lnTo>
                  <a:lnTo>
                    <a:pt x="4" y="0"/>
                  </a:lnTo>
                  <a:lnTo>
                    <a:pt x="0" y="6"/>
                  </a:lnTo>
                  <a:lnTo>
                    <a:pt x="0" y="6"/>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912" name="Freeform 932"/>
            <p:cNvSpPr>
              <a:spLocks/>
            </p:cNvSpPr>
            <p:nvPr/>
          </p:nvSpPr>
          <p:spPr bwMode="auto">
            <a:xfrm>
              <a:off x="4725" y="245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913" name="Freeform 933"/>
            <p:cNvSpPr>
              <a:spLocks/>
            </p:cNvSpPr>
            <p:nvPr/>
          </p:nvSpPr>
          <p:spPr bwMode="auto">
            <a:xfrm>
              <a:off x="4727" y="2418"/>
              <a:ext cx="15" cy="7"/>
            </a:xfrm>
            <a:custGeom>
              <a:avLst/>
              <a:gdLst>
                <a:gd name="T0" fmla="*/ 0 w 15"/>
                <a:gd name="T1" fmla="*/ 2 h 7"/>
                <a:gd name="T2" fmla="*/ 7 w 15"/>
                <a:gd name="T3" fmla="*/ 7 h 7"/>
                <a:gd name="T4" fmla="*/ 15 w 15"/>
                <a:gd name="T5" fmla="*/ 4 h 7"/>
                <a:gd name="T6" fmla="*/ 7 w 15"/>
                <a:gd name="T7" fmla="*/ 0 h 7"/>
                <a:gd name="T8" fmla="*/ 0 w 15"/>
                <a:gd name="T9" fmla="*/ 2 h 7"/>
                <a:gd name="T10" fmla="*/ 0 w 15"/>
                <a:gd name="T11" fmla="*/ 2 h 7"/>
                <a:gd name="T12" fmla="*/ 0 60000 65536"/>
                <a:gd name="T13" fmla="*/ 0 60000 65536"/>
                <a:gd name="T14" fmla="*/ 0 60000 65536"/>
                <a:gd name="T15" fmla="*/ 0 60000 65536"/>
                <a:gd name="T16" fmla="*/ 0 60000 65536"/>
                <a:gd name="T17" fmla="*/ 0 60000 65536"/>
                <a:gd name="T18" fmla="*/ 0 w 15"/>
                <a:gd name="T19" fmla="*/ 0 h 7"/>
                <a:gd name="T20" fmla="*/ 15 w 15"/>
                <a:gd name="T21" fmla="*/ 7 h 7"/>
              </a:gdLst>
              <a:ahLst/>
              <a:cxnLst>
                <a:cxn ang="T12">
                  <a:pos x="T0" y="T1"/>
                </a:cxn>
                <a:cxn ang="T13">
                  <a:pos x="T2" y="T3"/>
                </a:cxn>
                <a:cxn ang="T14">
                  <a:pos x="T4" y="T5"/>
                </a:cxn>
                <a:cxn ang="T15">
                  <a:pos x="T6" y="T7"/>
                </a:cxn>
                <a:cxn ang="T16">
                  <a:pos x="T8" y="T9"/>
                </a:cxn>
                <a:cxn ang="T17">
                  <a:pos x="T10" y="T11"/>
                </a:cxn>
              </a:cxnLst>
              <a:rect l="T18" t="T19" r="T20" b="T21"/>
              <a:pathLst>
                <a:path w="15" h="7">
                  <a:moveTo>
                    <a:pt x="0" y="2"/>
                  </a:moveTo>
                  <a:lnTo>
                    <a:pt x="7" y="7"/>
                  </a:lnTo>
                  <a:lnTo>
                    <a:pt x="15" y="4"/>
                  </a:lnTo>
                  <a:lnTo>
                    <a:pt x="7" y="0"/>
                  </a:lnTo>
                  <a:lnTo>
                    <a:pt x="0" y="2"/>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914" name="Freeform 934"/>
            <p:cNvSpPr>
              <a:spLocks/>
            </p:cNvSpPr>
            <p:nvPr/>
          </p:nvSpPr>
          <p:spPr bwMode="auto">
            <a:xfrm>
              <a:off x="4809" y="2430"/>
              <a:ext cx="13" cy="8"/>
            </a:xfrm>
            <a:custGeom>
              <a:avLst/>
              <a:gdLst>
                <a:gd name="T0" fmla="*/ 0 w 15"/>
                <a:gd name="T1" fmla="*/ 0 h 8"/>
                <a:gd name="T2" fmla="*/ 8 w 15"/>
                <a:gd name="T3" fmla="*/ 8 h 8"/>
                <a:gd name="T4" fmla="*/ 15 w 15"/>
                <a:gd name="T5" fmla="*/ 8 h 8"/>
                <a:gd name="T6" fmla="*/ 10 w 15"/>
                <a:gd name="T7" fmla="*/ 0 h 8"/>
                <a:gd name="T8" fmla="*/ 0 w 15"/>
                <a:gd name="T9" fmla="*/ 0 h 8"/>
                <a:gd name="T10" fmla="*/ 0 w 15"/>
                <a:gd name="T11" fmla="*/ 0 h 8"/>
                <a:gd name="T12" fmla="*/ 0 60000 65536"/>
                <a:gd name="T13" fmla="*/ 0 60000 65536"/>
                <a:gd name="T14" fmla="*/ 0 60000 65536"/>
                <a:gd name="T15" fmla="*/ 0 60000 65536"/>
                <a:gd name="T16" fmla="*/ 0 60000 65536"/>
                <a:gd name="T17" fmla="*/ 0 60000 65536"/>
                <a:gd name="T18" fmla="*/ 0 w 15"/>
                <a:gd name="T19" fmla="*/ 0 h 8"/>
                <a:gd name="T20" fmla="*/ 15 w 15"/>
                <a:gd name="T21" fmla="*/ 8 h 8"/>
              </a:gdLst>
              <a:ahLst/>
              <a:cxnLst>
                <a:cxn ang="T12">
                  <a:pos x="T0" y="T1"/>
                </a:cxn>
                <a:cxn ang="T13">
                  <a:pos x="T2" y="T3"/>
                </a:cxn>
                <a:cxn ang="T14">
                  <a:pos x="T4" y="T5"/>
                </a:cxn>
                <a:cxn ang="T15">
                  <a:pos x="T6" y="T7"/>
                </a:cxn>
                <a:cxn ang="T16">
                  <a:pos x="T8" y="T9"/>
                </a:cxn>
                <a:cxn ang="T17">
                  <a:pos x="T10" y="T11"/>
                </a:cxn>
              </a:cxnLst>
              <a:rect l="T18" t="T19" r="T20" b="T21"/>
              <a:pathLst>
                <a:path w="15" h="8">
                  <a:moveTo>
                    <a:pt x="0" y="0"/>
                  </a:moveTo>
                  <a:lnTo>
                    <a:pt x="8" y="8"/>
                  </a:lnTo>
                  <a:lnTo>
                    <a:pt x="15" y="8"/>
                  </a:lnTo>
                  <a:lnTo>
                    <a:pt x="10" y="0"/>
                  </a:lnTo>
                  <a:lnTo>
                    <a:pt x="0" y="0"/>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915" name="Freeform 935"/>
            <p:cNvSpPr>
              <a:spLocks/>
            </p:cNvSpPr>
            <p:nvPr/>
          </p:nvSpPr>
          <p:spPr bwMode="auto">
            <a:xfrm>
              <a:off x="4536" y="2077"/>
              <a:ext cx="77" cy="103"/>
            </a:xfrm>
            <a:custGeom>
              <a:avLst/>
              <a:gdLst>
                <a:gd name="T0" fmla="*/ 0 w 77"/>
                <a:gd name="T1" fmla="*/ 41 h 103"/>
                <a:gd name="T2" fmla="*/ 7 w 77"/>
                <a:gd name="T3" fmla="*/ 69 h 103"/>
                <a:gd name="T4" fmla="*/ 22 w 77"/>
                <a:gd name="T5" fmla="*/ 73 h 103"/>
                <a:gd name="T6" fmla="*/ 19 w 77"/>
                <a:gd name="T7" fmla="*/ 88 h 103"/>
                <a:gd name="T8" fmla="*/ 28 w 77"/>
                <a:gd name="T9" fmla="*/ 90 h 103"/>
                <a:gd name="T10" fmla="*/ 37 w 77"/>
                <a:gd name="T11" fmla="*/ 84 h 103"/>
                <a:gd name="T12" fmla="*/ 52 w 77"/>
                <a:gd name="T13" fmla="*/ 99 h 103"/>
                <a:gd name="T14" fmla="*/ 50 w 77"/>
                <a:gd name="T15" fmla="*/ 84 h 103"/>
                <a:gd name="T16" fmla="*/ 65 w 77"/>
                <a:gd name="T17" fmla="*/ 101 h 103"/>
                <a:gd name="T18" fmla="*/ 77 w 77"/>
                <a:gd name="T19" fmla="*/ 103 h 103"/>
                <a:gd name="T20" fmla="*/ 67 w 77"/>
                <a:gd name="T21" fmla="*/ 88 h 103"/>
                <a:gd name="T22" fmla="*/ 71 w 77"/>
                <a:gd name="T23" fmla="*/ 88 h 103"/>
                <a:gd name="T24" fmla="*/ 54 w 77"/>
                <a:gd name="T25" fmla="*/ 79 h 103"/>
                <a:gd name="T26" fmla="*/ 45 w 77"/>
                <a:gd name="T27" fmla="*/ 84 h 103"/>
                <a:gd name="T28" fmla="*/ 37 w 77"/>
                <a:gd name="T29" fmla="*/ 81 h 103"/>
                <a:gd name="T30" fmla="*/ 28 w 77"/>
                <a:gd name="T31" fmla="*/ 58 h 103"/>
                <a:gd name="T32" fmla="*/ 41 w 77"/>
                <a:gd name="T33" fmla="*/ 26 h 103"/>
                <a:gd name="T34" fmla="*/ 35 w 77"/>
                <a:gd name="T35" fmla="*/ 19 h 103"/>
                <a:gd name="T36" fmla="*/ 34 w 77"/>
                <a:gd name="T37" fmla="*/ 0 h 103"/>
                <a:gd name="T38" fmla="*/ 28 w 77"/>
                <a:gd name="T39" fmla="*/ 4 h 103"/>
                <a:gd name="T40" fmla="*/ 7 w 77"/>
                <a:gd name="T41" fmla="*/ 0 h 103"/>
                <a:gd name="T42" fmla="*/ 7 w 77"/>
                <a:gd name="T43" fmla="*/ 45 h 103"/>
                <a:gd name="T44" fmla="*/ 0 w 77"/>
                <a:gd name="T45" fmla="*/ 41 h 103"/>
                <a:gd name="T46" fmla="*/ 0 w 77"/>
                <a:gd name="T47" fmla="*/ 41 h 10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
                <a:gd name="T73" fmla="*/ 0 h 103"/>
                <a:gd name="T74" fmla="*/ 77 w 77"/>
                <a:gd name="T75" fmla="*/ 103 h 10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 h="103">
                  <a:moveTo>
                    <a:pt x="0" y="41"/>
                  </a:moveTo>
                  <a:lnTo>
                    <a:pt x="7" y="69"/>
                  </a:lnTo>
                  <a:lnTo>
                    <a:pt x="22" y="73"/>
                  </a:lnTo>
                  <a:lnTo>
                    <a:pt x="19" y="88"/>
                  </a:lnTo>
                  <a:lnTo>
                    <a:pt x="28" y="90"/>
                  </a:lnTo>
                  <a:lnTo>
                    <a:pt x="37" y="84"/>
                  </a:lnTo>
                  <a:lnTo>
                    <a:pt x="52" y="99"/>
                  </a:lnTo>
                  <a:lnTo>
                    <a:pt x="50" y="84"/>
                  </a:lnTo>
                  <a:lnTo>
                    <a:pt x="65" y="101"/>
                  </a:lnTo>
                  <a:lnTo>
                    <a:pt x="77" y="103"/>
                  </a:lnTo>
                  <a:lnTo>
                    <a:pt x="67" y="88"/>
                  </a:lnTo>
                  <a:lnTo>
                    <a:pt x="71" y="88"/>
                  </a:lnTo>
                  <a:lnTo>
                    <a:pt x="54" y="79"/>
                  </a:lnTo>
                  <a:lnTo>
                    <a:pt x="45" y="84"/>
                  </a:lnTo>
                  <a:lnTo>
                    <a:pt x="37" y="81"/>
                  </a:lnTo>
                  <a:lnTo>
                    <a:pt x="28" y="58"/>
                  </a:lnTo>
                  <a:lnTo>
                    <a:pt x="41" y="26"/>
                  </a:lnTo>
                  <a:lnTo>
                    <a:pt x="35" y="19"/>
                  </a:lnTo>
                  <a:lnTo>
                    <a:pt x="34" y="0"/>
                  </a:lnTo>
                  <a:lnTo>
                    <a:pt x="28" y="4"/>
                  </a:lnTo>
                  <a:lnTo>
                    <a:pt x="7" y="0"/>
                  </a:lnTo>
                  <a:lnTo>
                    <a:pt x="7" y="45"/>
                  </a:lnTo>
                  <a:lnTo>
                    <a:pt x="0" y="41"/>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916" name="Freeform 936"/>
            <p:cNvSpPr>
              <a:spLocks/>
            </p:cNvSpPr>
            <p:nvPr/>
          </p:nvSpPr>
          <p:spPr bwMode="auto">
            <a:xfrm>
              <a:off x="4508" y="2210"/>
              <a:ext cx="37" cy="52"/>
            </a:xfrm>
            <a:custGeom>
              <a:avLst/>
              <a:gdLst>
                <a:gd name="T0" fmla="*/ 0 w 37"/>
                <a:gd name="T1" fmla="*/ 52 h 52"/>
                <a:gd name="T2" fmla="*/ 37 w 37"/>
                <a:gd name="T3" fmla="*/ 13 h 52"/>
                <a:gd name="T4" fmla="*/ 33 w 37"/>
                <a:gd name="T5" fmla="*/ 0 h 52"/>
                <a:gd name="T6" fmla="*/ 28 w 37"/>
                <a:gd name="T7" fmla="*/ 13 h 52"/>
                <a:gd name="T8" fmla="*/ 0 w 37"/>
                <a:gd name="T9" fmla="*/ 52 h 52"/>
                <a:gd name="T10" fmla="*/ 0 w 37"/>
                <a:gd name="T11" fmla="*/ 52 h 52"/>
                <a:gd name="T12" fmla="*/ 0 60000 65536"/>
                <a:gd name="T13" fmla="*/ 0 60000 65536"/>
                <a:gd name="T14" fmla="*/ 0 60000 65536"/>
                <a:gd name="T15" fmla="*/ 0 60000 65536"/>
                <a:gd name="T16" fmla="*/ 0 60000 65536"/>
                <a:gd name="T17" fmla="*/ 0 60000 65536"/>
                <a:gd name="T18" fmla="*/ 0 w 37"/>
                <a:gd name="T19" fmla="*/ 0 h 52"/>
                <a:gd name="T20" fmla="*/ 37 w 37"/>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37" h="52">
                  <a:moveTo>
                    <a:pt x="0" y="52"/>
                  </a:moveTo>
                  <a:lnTo>
                    <a:pt x="37" y="13"/>
                  </a:lnTo>
                  <a:lnTo>
                    <a:pt x="33" y="0"/>
                  </a:lnTo>
                  <a:lnTo>
                    <a:pt x="28" y="13"/>
                  </a:lnTo>
                  <a:lnTo>
                    <a:pt x="0" y="52"/>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917" name="Freeform 937"/>
            <p:cNvSpPr>
              <a:spLocks/>
            </p:cNvSpPr>
            <p:nvPr/>
          </p:nvSpPr>
          <p:spPr bwMode="auto">
            <a:xfrm>
              <a:off x="4553" y="2171"/>
              <a:ext cx="22" cy="22"/>
            </a:xfrm>
            <a:custGeom>
              <a:avLst/>
              <a:gdLst>
                <a:gd name="T0" fmla="*/ 0 w 20"/>
                <a:gd name="T1" fmla="*/ 0 h 22"/>
                <a:gd name="T2" fmla="*/ 13 w 20"/>
                <a:gd name="T3" fmla="*/ 22 h 22"/>
                <a:gd name="T4" fmla="*/ 20 w 20"/>
                <a:gd name="T5" fmla="*/ 15 h 22"/>
                <a:gd name="T6" fmla="*/ 18 w 20"/>
                <a:gd name="T7" fmla="*/ 7 h 22"/>
                <a:gd name="T8" fmla="*/ 13 w 20"/>
                <a:gd name="T9" fmla="*/ 2 h 22"/>
                <a:gd name="T10" fmla="*/ 0 w 20"/>
                <a:gd name="T11" fmla="*/ 0 h 22"/>
                <a:gd name="T12" fmla="*/ 0 w 20"/>
                <a:gd name="T13" fmla="*/ 0 h 22"/>
                <a:gd name="T14" fmla="*/ 0 60000 65536"/>
                <a:gd name="T15" fmla="*/ 0 60000 65536"/>
                <a:gd name="T16" fmla="*/ 0 60000 65536"/>
                <a:gd name="T17" fmla="*/ 0 60000 65536"/>
                <a:gd name="T18" fmla="*/ 0 60000 65536"/>
                <a:gd name="T19" fmla="*/ 0 60000 65536"/>
                <a:gd name="T20" fmla="*/ 0 60000 65536"/>
                <a:gd name="T21" fmla="*/ 0 w 20"/>
                <a:gd name="T22" fmla="*/ 0 h 22"/>
                <a:gd name="T23" fmla="*/ 20 w 20"/>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22">
                  <a:moveTo>
                    <a:pt x="0" y="0"/>
                  </a:moveTo>
                  <a:lnTo>
                    <a:pt x="13" y="22"/>
                  </a:lnTo>
                  <a:lnTo>
                    <a:pt x="20" y="15"/>
                  </a:lnTo>
                  <a:lnTo>
                    <a:pt x="18" y="7"/>
                  </a:lnTo>
                  <a:lnTo>
                    <a:pt x="13" y="2"/>
                  </a:lnTo>
                  <a:lnTo>
                    <a:pt x="0" y="0"/>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918" name="Freeform 938"/>
            <p:cNvSpPr>
              <a:spLocks/>
            </p:cNvSpPr>
            <p:nvPr/>
          </p:nvSpPr>
          <p:spPr bwMode="auto">
            <a:xfrm>
              <a:off x="4616" y="2186"/>
              <a:ext cx="25" cy="48"/>
            </a:xfrm>
            <a:custGeom>
              <a:avLst/>
              <a:gdLst>
                <a:gd name="T0" fmla="*/ 0 w 25"/>
                <a:gd name="T1" fmla="*/ 0 h 45"/>
                <a:gd name="T2" fmla="*/ 14 w 25"/>
                <a:gd name="T3" fmla="*/ 15 h 45"/>
                <a:gd name="T4" fmla="*/ 12 w 25"/>
                <a:gd name="T5" fmla="*/ 22 h 45"/>
                <a:gd name="T6" fmla="*/ 4 w 25"/>
                <a:gd name="T7" fmla="*/ 20 h 45"/>
                <a:gd name="T8" fmla="*/ 6 w 25"/>
                <a:gd name="T9" fmla="*/ 31 h 45"/>
                <a:gd name="T10" fmla="*/ 12 w 25"/>
                <a:gd name="T11" fmla="*/ 33 h 45"/>
                <a:gd name="T12" fmla="*/ 12 w 25"/>
                <a:gd name="T13" fmla="*/ 45 h 45"/>
                <a:gd name="T14" fmla="*/ 19 w 25"/>
                <a:gd name="T15" fmla="*/ 43 h 45"/>
                <a:gd name="T16" fmla="*/ 14 w 25"/>
                <a:gd name="T17" fmla="*/ 28 h 45"/>
                <a:gd name="T18" fmla="*/ 25 w 25"/>
                <a:gd name="T19" fmla="*/ 28 h 45"/>
                <a:gd name="T20" fmla="*/ 21 w 25"/>
                <a:gd name="T21" fmla="*/ 9 h 45"/>
                <a:gd name="T22" fmla="*/ 15 w 25"/>
                <a:gd name="T23" fmla="*/ 0 h 45"/>
                <a:gd name="T24" fmla="*/ 0 w 25"/>
                <a:gd name="T25" fmla="*/ 0 h 45"/>
                <a:gd name="T26" fmla="*/ 0 w 25"/>
                <a:gd name="T27" fmla="*/ 0 h 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
                <a:gd name="T43" fmla="*/ 0 h 45"/>
                <a:gd name="T44" fmla="*/ 25 w 25"/>
                <a:gd name="T45" fmla="*/ 45 h 4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 h="45">
                  <a:moveTo>
                    <a:pt x="0" y="0"/>
                  </a:moveTo>
                  <a:lnTo>
                    <a:pt x="14" y="15"/>
                  </a:lnTo>
                  <a:lnTo>
                    <a:pt x="12" y="22"/>
                  </a:lnTo>
                  <a:lnTo>
                    <a:pt x="4" y="20"/>
                  </a:lnTo>
                  <a:lnTo>
                    <a:pt x="6" y="31"/>
                  </a:lnTo>
                  <a:lnTo>
                    <a:pt x="12" y="33"/>
                  </a:lnTo>
                  <a:lnTo>
                    <a:pt x="12" y="45"/>
                  </a:lnTo>
                  <a:lnTo>
                    <a:pt x="19" y="43"/>
                  </a:lnTo>
                  <a:lnTo>
                    <a:pt x="14" y="28"/>
                  </a:lnTo>
                  <a:lnTo>
                    <a:pt x="25" y="28"/>
                  </a:lnTo>
                  <a:lnTo>
                    <a:pt x="21" y="9"/>
                  </a:lnTo>
                  <a:lnTo>
                    <a:pt x="15" y="0"/>
                  </a:lnTo>
                  <a:lnTo>
                    <a:pt x="0" y="0"/>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919" name="Freeform 939"/>
            <p:cNvSpPr>
              <a:spLocks/>
            </p:cNvSpPr>
            <p:nvPr/>
          </p:nvSpPr>
          <p:spPr bwMode="auto">
            <a:xfrm>
              <a:off x="4579" y="2199"/>
              <a:ext cx="48" cy="52"/>
            </a:xfrm>
            <a:custGeom>
              <a:avLst/>
              <a:gdLst>
                <a:gd name="T0" fmla="*/ 2 w 47"/>
                <a:gd name="T1" fmla="*/ 24 h 52"/>
                <a:gd name="T2" fmla="*/ 17 w 47"/>
                <a:gd name="T3" fmla="*/ 26 h 52"/>
                <a:gd name="T4" fmla="*/ 19 w 47"/>
                <a:gd name="T5" fmla="*/ 33 h 52"/>
                <a:gd name="T6" fmla="*/ 11 w 47"/>
                <a:gd name="T7" fmla="*/ 39 h 52"/>
                <a:gd name="T8" fmla="*/ 22 w 47"/>
                <a:gd name="T9" fmla="*/ 52 h 52"/>
                <a:gd name="T10" fmla="*/ 28 w 47"/>
                <a:gd name="T11" fmla="*/ 48 h 52"/>
                <a:gd name="T12" fmla="*/ 24 w 47"/>
                <a:gd name="T13" fmla="*/ 39 h 52"/>
                <a:gd name="T14" fmla="*/ 30 w 47"/>
                <a:gd name="T15" fmla="*/ 43 h 52"/>
                <a:gd name="T16" fmla="*/ 34 w 47"/>
                <a:gd name="T17" fmla="*/ 35 h 52"/>
                <a:gd name="T18" fmla="*/ 37 w 47"/>
                <a:gd name="T19" fmla="*/ 43 h 52"/>
                <a:gd name="T20" fmla="*/ 47 w 47"/>
                <a:gd name="T21" fmla="*/ 41 h 52"/>
                <a:gd name="T22" fmla="*/ 45 w 47"/>
                <a:gd name="T23" fmla="*/ 32 h 52"/>
                <a:gd name="T24" fmla="*/ 36 w 47"/>
                <a:gd name="T25" fmla="*/ 32 h 52"/>
                <a:gd name="T26" fmla="*/ 36 w 47"/>
                <a:gd name="T27" fmla="*/ 15 h 52"/>
                <a:gd name="T28" fmla="*/ 26 w 47"/>
                <a:gd name="T29" fmla="*/ 26 h 52"/>
                <a:gd name="T30" fmla="*/ 21 w 47"/>
                <a:gd name="T31" fmla="*/ 5 h 52"/>
                <a:gd name="T32" fmla="*/ 11 w 47"/>
                <a:gd name="T33" fmla="*/ 5 h 52"/>
                <a:gd name="T34" fmla="*/ 9 w 47"/>
                <a:gd name="T35" fmla="*/ 2 h 52"/>
                <a:gd name="T36" fmla="*/ 0 w 47"/>
                <a:gd name="T37" fmla="*/ 0 h 52"/>
                <a:gd name="T38" fmla="*/ 2 w 47"/>
                <a:gd name="T39" fmla="*/ 24 h 52"/>
                <a:gd name="T40" fmla="*/ 2 w 47"/>
                <a:gd name="T41" fmla="*/ 24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52"/>
                <a:gd name="T65" fmla="*/ 47 w 47"/>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52">
                  <a:moveTo>
                    <a:pt x="2" y="24"/>
                  </a:moveTo>
                  <a:lnTo>
                    <a:pt x="17" y="26"/>
                  </a:lnTo>
                  <a:lnTo>
                    <a:pt x="19" y="33"/>
                  </a:lnTo>
                  <a:lnTo>
                    <a:pt x="11" y="39"/>
                  </a:lnTo>
                  <a:lnTo>
                    <a:pt x="22" y="52"/>
                  </a:lnTo>
                  <a:lnTo>
                    <a:pt x="28" y="48"/>
                  </a:lnTo>
                  <a:lnTo>
                    <a:pt x="24" y="39"/>
                  </a:lnTo>
                  <a:lnTo>
                    <a:pt x="30" y="43"/>
                  </a:lnTo>
                  <a:lnTo>
                    <a:pt x="34" y="35"/>
                  </a:lnTo>
                  <a:lnTo>
                    <a:pt x="37" y="43"/>
                  </a:lnTo>
                  <a:lnTo>
                    <a:pt x="47" y="41"/>
                  </a:lnTo>
                  <a:lnTo>
                    <a:pt x="45" y="32"/>
                  </a:lnTo>
                  <a:lnTo>
                    <a:pt x="36" y="32"/>
                  </a:lnTo>
                  <a:lnTo>
                    <a:pt x="36" y="15"/>
                  </a:lnTo>
                  <a:lnTo>
                    <a:pt x="26" y="26"/>
                  </a:lnTo>
                  <a:lnTo>
                    <a:pt x="21" y="5"/>
                  </a:lnTo>
                  <a:lnTo>
                    <a:pt x="11" y="5"/>
                  </a:lnTo>
                  <a:lnTo>
                    <a:pt x="9" y="2"/>
                  </a:lnTo>
                  <a:lnTo>
                    <a:pt x="0" y="0"/>
                  </a:lnTo>
                  <a:lnTo>
                    <a:pt x="2" y="24"/>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920" name="Freeform 940"/>
            <p:cNvSpPr>
              <a:spLocks/>
            </p:cNvSpPr>
            <p:nvPr/>
          </p:nvSpPr>
          <p:spPr bwMode="auto">
            <a:xfrm>
              <a:off x="4586" y="2238"/>
              <a:ext cx="75" cy="77"/>
            </a:xfrm>
            <a:custGeom>
              <a:avLst/>
              <a:gdLst>
                <a:gd name="T0" fmla="*/ 0 w 75"/>
                <a:gd name="T1" fmla="*/ 47 h 77"/>
                <a:gd name="T2" fmla="*/ 2 w 75"/>
                <a:gd name="T3" fmla="*/ 54 h 77"/>
                <a:gd name="T4" fmla="*/ 10 w 75"/>
                <a:gd name="T5" fmla="*/ 38 h 77"/>
                <a:gd name="T6" fmla="*/ 14 w 75"/>
                <a:gd name="T7" fmla="*/ 36 h 77"/>
                <a:gd name="T8" fmla="*/ 15 w 75"/>
                <a:gd name="T9" fmla="*/ 43 h 77"/>
                <a:gd name="T10" fmla="*/ 27 w 75"/>
                <a:gd name="T11" fmla="*/ 36 h 77"/>
                <a:gd name="T12" fmla="*/ 34 w 75"/>
                <a:gd name="T13" fmla="*/ 39 h 77"/>
                <a:gd name="T14" fmla="*/ 38 w 75"/>
                <a:gd name="T15" fmla="*/ 43 h 77"/>
                <a:gd name="T16" fmla="*/ 34 w 75"/>
                <a:gd name="T17" fmla="*/ 60 h 77"/>
                <a:gd name="T18" fmla="*/ 59 w 75"/>
                <a:gd name="T19" fmla="*/ 77 h 77"/>
                <a:gd name="T20" fmla="*/ 64 w 75"/>
                <a:gd name="T21" fmla="*/ 68 h 77"/>
                <a:gd name="T22" fmla="*/ 55 w 75"/>
                <a:gd name="T23" fmla="*/ 54 h 77"/>
                <a:gd name="T24" fmla="*/ 59 w 75"/>
                <a:gd name="T25" fmla="*/ 51 h 77"/>
                <a:gd name="T26" fmla="*/ 62 w 75"/>
                <a:gd name="T27" fmla="*/ 43 h 77"/>
                <a:gd name="T28" fmla="*/ 70 w 75"/>
                <a:gd name="T29" fmla="*/ 62 h 77"/>
                <a:gd name="T30" fmla="*/ 75 w 75"/>
                <a:gd name="T31" fmla="*/ 45 h 77"/>
                <a:gd name="T32" fmla="*/ 70 w 75"/>
                <a:gd name="T33" fmla="*/ 17 h 77"/>
                <a:gd name="T34" fmla="*/ 53 w 75"/>
                <a:gd name="T35" fmla="*/ 0 h 77"/>
                <a:gd name="T36" fmla="*/ 55 w 75"/>
                <a:gd name="T37" fmla="*/ 11 h 77"/>
                <a:gd name="T38" fmla="*/ 51 w 75"/>
                <a:gd name="T39" fmla="*/ 17 h 77"/>
                <a:gd name="T40" fmla="*/ 45 w 75"/>
                <a:gd name="T41" fmla="*/ 13 h 77"/>
                <a:gd name="T42" fmla="*/ 44 w 75"/>
                <a:gd name="T43" fmla="*/ 23 h 77"/>
                <a:gd name="T44" fmla="*/ 30 w 75"/>
                <a:gd name="T45" fmla="*/ 30 h 77"/>
                <a:gd name="T46" fmla="*/ 29 w 75"/>
                <a:gd name="T47" fmla="*/ 23 h 77"/>
                <a:gd name="T48" fmla="*/ 17 w 75"/>
                <a:gd name="T49" fmla="*/ 23 h 77"/>
                <a:gd name="T50" fmla="*/ 2 w 75"/>
                <a:gd name="T51" fmla="*/ 36 h 77"/>
                <a:gd name="T52" fmla="*/ 0 w 75"/>
                <a:gd name="T53" fmla="*/ 47 h 77"/>
                <a:gd name="T54" fmla="*/ 0 w 75"/>
                <a:gd name="T55" fmla="*/ 47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5"/>
                <a:gd name="T85" fmla="*/ 0 h 77"/>
                <a:gd name="T86" fmla="*/ 75 w 75"/>
                <a:gd name="T87" fmla="*/ 77 h 7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5" h="77">
                  <a:moveTo>
                    <a:pt x="0" y="47"/>
                  </a:moveTo>
                  <a:lnTo>
                    <a:pt x="2" y="54"/>
                  </a:lnTo>
                  <a:lnTo>
                    <a:pt x="10" y="38"/>
                  </a:lnTo>
                  <a:lnTo>
                    <a:pt x="14" y="36"/>
                  </a:lnTo>
                  <a:lnTo>
                    <a:pt x="15" y="43"/>
                  </a:lnTo>
                  <a:lnTo>
                    <a:pt x="27" y="36"/>
                  </a:lnTo>
                  <a:lnTo>
                    <a:pt x="34" y="39"/>
                  </a:lnTo>
                  <a:lnTo>
                    <a:pt x="38" y="43"/>
                  </a:lnTo>
                  <a:lnTo>
                    <a:pt x="34" y="60"/>
                  </a:lnTo>
                  <a:lnTo>
                    <a:pt x="59" y="77"/>
                  </a:lnTo>
                  <a:lnTo>
                    <a:pt x="64" y="68"/>
                  </a:lnTo>
                  <a:lnTo>
                    <a:pt x="55" y="54"/>
                  </a:lnTo>
                  <a:lnTo>
                    <a:pt x="59" y="51"/>
                  </a:lnTo>
                  <a:lnTo>
                    <a:pt x="62" y="43"/>
                  </a:lnTo>
                  <a:lnTo>
                    <a:pt x="70" y="62"/>
                  </a:lnTo>
                  <a:lnTo>
                    <a:pt x="75" y="45"/>
                  </a:lnTo>
                  <a:lnTo>
                    <a:pt x="70" y="17"/>
                  </a:lnTo>
                  <a:lnTo>
                    <a:pt x="53" y="0"/>
                  </a:lnTo>
                  <a:lnTo>
                    <a:pt x="55" y="11"/>
                  </a:lnTo>
                  <a:lnTo>
                    <a:pt x="51" y="17"/>
                  </a:lnTo>
                  <a:lnTo>
                    <a:pt x="45" y="13"/>
                  </a:lnTo>
                  <a:lnTo>
                    <a:pt x="44" y="23"/>
                  </a:lnTo>
                  <a:lnTo>
                    <a:pt x="30" y="30"/>
                  </a:lnTo>
                  <a:lnTo>
                    <a:pt x="29" y="23"/>
                  </a:lnTo>
                  <a:lnTo>
                    <a:pt x="17" y="23"/>
                  </a:lnTo>
                  <a:lnTo>
                    <a:pt x="2" y="36"/>
                  </a:lnTo>
                  <a:lnTo>
                    <a:pt x="0" y="47"/>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921" name="Freeform 941"/>
            <p:cNvSpPr>
              <a:spLocks/>
            </p:cNvSpPr>
            <p:nvPr/>
          </p:nvSpPr>
          <p:spPr bwMode="auto">
            <a:xfrm>
              <a:off x="5015" y="2495"/>
              <a:ext cx="70" cy="37"/>
            </a:xfrm>
            <a:custGeom>
              <a:avLst/>
              <a:gdLst/>
              <a:ahLst/>
              <a:cxnLst>
                <a:cxn ang="0">
                  <a:pos x="0" y="24"/>
                </a:cxn>
                <a:cxn ang="0">
                  <a:pos x="15" y="37"/>
                </a:cxn>
                <a:cxn ang="0">
                  <a:pos x="38" y="37"/>
                </a:cxn>
                <a:cxn ang="0">
                  <a:pos x="62" y="26"/>
                </a:cxn>
                <a:cxn ang="0">
                  <a:pos x="70" y="9"/>
                </a:cxn>
                <a:cxn ang="0">
                  <a:pos x="68" y="0"/>
                </a:cxn>
                <a:cxn ang="0">
                  <a:pos x="55" y="0"/>
                </a:cxn>
                <a:cxn ang="0">
                  <a:pos x="57" y="13"/>
                </a:cxn>
                <a:cxn ang="0">
                  <a:pos x="51" y="13"/>
                </a:cxn>
                <a:cxn ang="0">
                  <a:pos x="43" y="24"/>
                </a:cxn>
                <a:cxn ang="0">
                  <a:pos x="0" y="24"/>
                </a:cxn>
                <a:cxn ang="0">
                  <a:pos x="0" y="24"/>
                </a:cxn>
              </a:cxnLst>
              <a:rect l="0" t="0" r="r" b="b"/>
              <a:pathLst>
                <a:path w="70" h="37">
                  <a:moveTo>
                    <a:pt x="0" y="24"/>
                  </a:moveTo>
                  <a:lnTo>
                    <a:pt x="15" y="37"/>
                  </a:lnTo>
                  <a:lnTo>
                    <a:pt x="38" y="37"/>
                  </a:lnTo>
                  <a:lnTo>
                    <a:pt x="62" y="26"/>
                  </a:lnTo>
                  <a:lnTo>
                    <a:pt x="70" y="9"/>
                  </a:lnTo>
                  <a:lnTo>
                    <a:pt x="68" y="0"/>
                  </a:lnTo>
                  <a:lnTo>
                    <a:pt x="55" y="0"/>
                  </a:lnTo>
                  <a:lnTo>
                    <a:pt x="57" y="13"/>
                  </a:lnTo>
                  <a:lnTo>
                    <a:pt x="51" y="13"/>
                  </a:lnTo>
                  <a:lnTo>
                    <a:pt x="43" y="24"/>
                  </a:lnTo>
                  <a:lnTo>
                    <a:pt x="0" y="24"/>
                  </a:lnTo>
                  <a:lnTo>
                    <a:pt x="0" y="24"/>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922" name="Freeform 942"/>
            <p:cNvSpPr>
              <a:spLocks/>
            </p:cNvSpPr>
            <p:nvPr/>
          </p:nvSpPr>
          <p:spPr bwMode="auto">
            <a:xfrm>
              <a:off x="4993" y="2455"/>
              <a:ext cx="7" cy="0"/>
            </a:xfrm>
            <a:custGeom>
              <a:avLst/>
              <a:gdLst/>
              <a:ahLst/>
              <a:cxnLst>
                <a:cxn ang="0">
                  <a:pos x="0" y="0"/>
                </a:cxn>
                <a:cxn ang="0">
                  <a:pos x="7" y="0"/>
                </a:cxn>
                <a:cxn ang="0">
                  <a:pos x="0" y="0"/>
                </a:cxn>
              </a:cxnLst>
              <a:rect l="0" t="0" r="r" b="b"/>
              <a:pathLst>
                <a:path w="7">
                  <a:moveTo>
                    <a:pt x="0" y="0"/>
                  </a:moveTo>
                  <a:lnTo>
                    <a:pt x="7"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923" name="Line 943"/>
            <p:cNvSpPr>
              <a:spLocks noChangeShapeType="1"/>
            </p:cNvSpPr>
            <p:nvPr/>
          </p:nvSpPr>
          <p:spPr bwMode="auto">
            <a:xfrm>
              <a:off x="4993" y="2455"/>
              <a:ext cx="7" cy="0"/>
            </a:xfrm>
            <a:prstGeom prst="line">
              <a:avLst/>
            </a:prstGeom>
            <a:no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924" name="Freeform 944"/>
            <p:cNvSpPr>
              <a:spLocks/>
            </p:cNvSpPr>
            <p:nvPr/>
          </p:nvSpPr>
          <p:spPr bwMode="auto">
            <a:xfrm>
              <a:off x="5060" y="2465"/>
              <a:ext cx="34" cy="43"/>
            </a:xfrm>
            <a:custGeom>
              <a:avLst/>
              <a:gdLst/>
              <a:ahLst/>
              <a:cxnLst>
                <a:cxn ang="0">
                  <a:pos x="0" y="0"/>
                </a:cxn>
                <a:cxn ang="0">
                  <a:pos x="23" y="20"/>
                </a:cxn>
                <a:cxn ang="0">
                  <a:pos x="32" y="43"/>
                </a:cxn>
                <a:cxn ang="0">
                  <a:pos x="34" y="24"/>
                </a:cxn>
                <a:cxn ang="0">
                  <a:pos x="12" y="5"/>
                </a:cxn>
                <a:cxn ang="0">
                  <a:pos x="0" y="0"/>
                </a:cxn>
                <a:cxn ang="0">
                  <a:pos x="0" y="0"/>
                </a:cxn>
              </a:cxnLst>
              <a:rect l="0" t="0" r="r" b="b"/>
              <a:pathLst>
                <a:path w="34" h="43">
                  <a:moveTo>
                    <a:pt x="0" y="0"/>
                  </a:moveTo>
                  <a:lnTo>
                    <a:pt x="23" y="20"/>
                  </a:lnTo>
                  <a:lnTo>
                    <a:pt x="32" y="43"/>
                  </a:lnTo>
                  <a:lnTo>
                    <a:pt x="34" y="24"/>
                  </a:lnTo>
                  <a:lnTo>
                    <a:pt x="12" y="5"/>
                  </a:lnTo>
                  <a:lnTo>
                    <a:pt x="0" y="0"/>
                  </a:lnTo>
                  <a:lnTo>
                    <a:pt x="0" y="0"/>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grpSp>
      <p:sp>
        <p:nvSpPr>
          <p:cNvPr id="973" name="Freeform 994"/>
          <p:cNvSpPr>
            <a:spLocks/>
          </p:cNvSpPr>
          <p:nvPr/>
        </p:nvSpPr>
        <p:spPr bwMode="auto">
          <a:xfrm>
            <a:off x="9031288" y="355123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74" name="Freeform 995"/>
          <p:cNvSpPr>
            <a:spLocks/>
          </p:cNvSpPr>
          <p:nvPr/>
        </p:nvSpPr>
        <p:spPr bwMode="auto">
          <a:xfrm>
            <a:off x="9066213" y="362743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75" name="Freeform 996"/>
          <p:cNvSpPr>
            <a:spLocks/>
          </p:cNvSpPr>
          <p:nvPr/>
        </p:nvSpPr>
        <p:spPr bwMode="auto">
          <a:xfrm>
            <a:off x="9026525" y="36623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76" name="Freeform 997"/>
          <p:cNvSpPr>
            <a:spLocks/>
          </p:cNvSpPr>
          <p:nvPr/>
        </p:nvSpPr>
        <p:spPr bwMode="auto">
          <a:xfrm>
            <a:off x="9118600" y="376078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77" name="Freeform 998"/>
          <p:cNvSpPr>
            <a:spLocks/>
          </p:cNvSpPr>
          <p:nvPr/>
        </p:nvSpPr>
        <p:spPr bwMode="auto">
          <a:xfrm>
            <a:off x="9129713" y="381317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79" name="Freeform 1000"/>
          <p:cNvSpPr>
            <a:spLocks/>
          </p:cNvSpPr>
          <p:nvPr/>
        </p:nvSpPr>
        <p:spPr bwMode="auto">
          <a:xfrm>
            <a:off x="9031288" y="388620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80" name="Freeform 1001"/>
          <p:cNvSpPr>
            <a:spLocks/>
          </p:cNvSpPr>
          <p:nvPr/>
        </p:nvSpPr>
        <p:spPr bwMode="auto">
          <a:xfrm>
            <a:off x="9205913" y="481330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116024" name="Text Box 540"/>
          <p:cNvSpPr txBox="1">
            <a:spLocks noChangeArrowheads="1"/>
          </p:cNvSpPr>
          <p:nvPr/>
        </p:nvSpPr>
        <p:spPr bwMode="auto">
          <a:xfrm>
            <a:off x="7666038" y="2593975"/>
            <a:ext cx="1365250" cy="366713"/>
          </a:xfrm>
          <a:prstGeom prst="rect">
            <a:avLst/>
          </a:prstGeom>
          <a:noFill/>
          <a:ln w="9525">
            <a:noFill/>
            <a:miter lim="800000"/>
            <a:headEnd/>
            <a:tailEnd/>
          </a:ln>
        </p:spPr>
        <p:txBody>
          <a:bodyPr>
            <a:spAutoFit/>
          </a:bodyPr>
          <a:lstStyle/>
          <a:p>
            <a:pPr>
              <a:spcBef>
                <a:spcPct val="50000"/>
              </a:spcBef>
            </a:pPr>
            <a:r>
              <a:rPr lang="zh-TW" altLang="en-US" sz="1800" b="1" dirty="0" smtClean="0">
                <a:solidFill>
                  <a:schemeClr val="tx1"/>
                </a:solidFill>
                <a:latin typeface="Arial" pitchFamily="34" charset="0"/>
                <a:ea typeface="SimHei" pitchFamily="2" charset="-122"/>
                <a:cs typeface="Arial" pitchFamily="34" charset="0"/>
              </a:rPr>
              <a:t>日本</a:t>
            </a:r>
            <a:endParaRPr lang="en-US" altLang="zh-CN" sz="1800" b="1" dirty="0">
              <a:solidFill>
                <a:schemeClr val="tx1"/>
              </a:solidFill>
              <a:latin typeface="Arial" pitchFamily="34" charset="0"/>
              <a:ea typeface="SimHei" pitchFamily="2" charset="-122"/>
              <a:cs typeface="Arial" pitchFamily="34" charset="0"/>
            </a:endParaRPr>
          </a:p>
        </p:txBody>
      </p:sp>
      <p:sp>
        <p:nvSpPr>
          <p:cNvPr id="116027" name="Rectangle 3"/>
          <p:cNvSpPr txBox="1">
            <a:spLocks noChangeArrowheads="1"/>
          </p:cNvSpPr>
          <p:nvPr/>
        </p:nvSpPr>
        <p:spPr bwMode="auto">
          <a:xfrm>
            <a:off x="414338" y="238125"/>
            <a:ext cx="8234362" cy="657225"/>
          </a:xfrm>
          <a:prstGeom prst="rect">
            <a:avLst/>
          </a:prstGeom>
          <a:noFill/>
          <a:ln w="9525">
            <a:noFill/>
            <a:miter lim="800000"/>
            <a:headEnd/>
            <a:tailEnd/>
          </a:ln>
        </p:spPr>
        <p:txBody>
          <a:bodyPr/>
          <a:lstStyle/>
          <a:p>
            <a:pPr eaLnBrk="0" hangingPunct="0">
              <a:lnSpc>
                <a:spcPct val="85000"/>
              </a:lnSpc>
            </a:pPr>
            <a:r>
              <a:rPr lang="zh-TW" altLang="en-US" sz="3200" b="1" dirty="0" smtClean="0">
                <a:latin typeface="SimHei" panose="02010609060101010101" pitchFamily="49" charset="-122"/>
                <a:ea typeface="SimHei" panose="02010609060101010101" pitchFamily="49" charset="-122"/>
              </a:rPr>
              <a:t>全球化整合</a:t>
            </a:r>
            <a:endParaRPr lang="en-US" altLang="zh-CN" sz="3200" b="1" dirty="0">
              <a:latin typeface="SimHei" panose="02010609060101010101" pitchFamily="49" charset="-122"/>
              <a:ea typeface="SimHei" panose="02010609060101010101" pitchFamily="49" charset="-122"/>
            </a:endParaRPr>
          </a:p>
        </p:txBody>
      </p:sp>
      <p:grpSp>
        <p:nvGrpSpPr>
          <p:cNvPr id="3" name="群組 2"/>
          <p:cNvGrpSpPr/>
          <p:nvPr/>
        </p:nvGrpSpPr>
        <p:grpSpPr>
          <a:xfrm>
            <a:off x="207963" y="1438275"/>
            <a:ext cx="8755062" cy="4622800"/>
            <a:chOff x="207963" y="1438275"/>
            <a:chExt cx="8755062" cy="4622800"/>
          </a:xfrm>
        </p:grpSpPr>
        <p:sp>
          <p:nvSpPr>
            <p:cNvPr id="525" name="Freeform 544"/>
            <p:cNvSpPr>
              <a:spLocks/>
            </p:cNvSpPr>
            <p:nvPr/>
          </p:nvSpPr>
          <p:spPr bwMode="auto">
            <a:xfrm>
              <a:off x="3716338" y="3441700"/>
              <a:ext cx="207962" cy="179388"/>
            </a:xfrm>
            <a:custGeom>
              <a:avLst/>
              <a:gdLst/>
              <a:ahLst/>
              <a:cxnLst>
                <a:cxn ang="0">
                  <a:pos x="105" y="95"/>
                </a:cxn>
                <a:cxn ang="0">
                  <a:pos x="111" y="92"/>
                </a:cxn>
                <a:cxn ang="0">
                  <a:pos x="109" y="82"/>
                </a:cxn>
                <a:cxn ang="0">
                  <a:pos x="118" y="77"/>
                </a:cxn>
                <a:cxn ang="0">
                  <a:pos x="111" y="58"/>
                </a:cxn>
                <a:cxn ang="0">
                  <a:pos x="114" y="47"/>
                </a:cxn>
                <a:cxn ang="0">
                  <a:pos x="96" y="4"/>
                </a:cxn>
                <a:cxn ang="0">
                  <a:pos x="69" y="13"/>
                </a:cxn>
                <a:cxn ang="0">
                  <a:pos x="60" y="6"/>
                </a:cxn>
                <a:cxn ang="0">
                  <a:pos x="23" y="0"/>
                </a:cxn>
                <a:cxn ang="0">
                  <a:pos x="21" y="19"/>
                </a:cxn>
                <a:cxn ang="0">
                  <a:pos x="6" y="24"/>
                </a:cxn>
                <a:cxn ang="0">
                  <a:pos x="0" y="34"/>
                </a:cxn>
                <a:cxn ang="0">
                  <a:pos x="0" y="34"/>
                </a:cxn>
                <a:cxn ang="0">
                  <a:pos x="28" y="65"/>
                </a:cxn>
                <a:cxn ang="0">
                  <a:pos x="28" y="65"/>
                </a:cxn>
                <a:cxn ang="0">
                  <a:pos x="43" y="50"/>
                </a:cxn>
                <a:cxn ang="0">
                  <a:pos x="58" y="50"/>
                </a:cxn>
                <a:cxn ang="0">
                  <a:pos x="73" y="71"/>
                </a:cxn>
                <a:cxn ang="0">
                  <a:pos x="71" y="80"/>
                </a:cxn>
                <a:cxn ang="0">
                  <a:pos x="75" y="80"/>
                </a:cxn>
                <a:cxn ang="0">
                  <a:pos x="86" y="79"/>
                </a:cxn>
                <a:cxn ang="0">
                  <a:pos x="96" y="101"/>
                </a:cxn>
                <a:cxn ang="0">
                  <a:pos x="105" y="95"/>
                </a:cxn>
                <a:cxn ang="0">
                  <a:pos x="105" y="95"/>
                </a:cxn>
              </a:cxnLst>
              <a:rect l="0" t="0" r="r" b="b"/>
              <a:pathLst>
                <a:path w="118" h="101">
                  <a:moveTo>
                    <a:pt x="105" y="95"/>
                  </a:moveTo>
                  <a:lnTo>
                    <a:pt x="111" y="92"/>
                  </a:lnTo>
                  <a:lnTo>
                    <a:pt x="109" y="82"/>
                  </a:lnTo>
                  <a:lnTo>
                    <a:pt x="118" y="77"/>
                  </a:lnTo>
                  <a:lnTo>
                    <a:pt x="111" y="58"/>
                  </a:lnTo>
                  <a:lnTo>
                    <a:pt x="114" y="47"/>
                  </a:lnTo>
                  <a:lnTo>
                    <a:pt x="96" y="4"/>
                  </a:lnTo>
                  <a:lnTo>
                    <a:pt x="69" y="13"/>
                  </a:lnTo>
                  <a:lnTo>
                    <a:pt x="60" y="6"/>
                  </a:lnTo>
                  <a:lnTo>
                    <a:pt x="23" y="0"/>
                  </a:lnTo>
                  <a:lnTo>
                    <a:pt x="21" y="19"/>
                  </a:lnTo>
                  <a:lnTo>
                    <a:pt x="6" y="24"/>
                  </a:lnTo>
                  <a:lnTo>
                    <a:pt x="0" y="34"/>
                  </a:lnTo>
                  <a:lnTo>
                    <a:pt x="0" y="34"/>
                  </a:lnTo>
                  <a:lnTo>
                    <a:pt x="28" y="65"/>
                  </a:lnTo>
                  <a:lnTo>
                    <a:pt x="28" y="65"/>
                  </a:lnTo>
                  <a:lnTo>
                    <a:pt x="43" y="50"/>
                  </a:lnTo>
                  <a:lnTo>
                    <a:pt x="58" y="50"/>
                  </a:lnTo>
                  <a:lnTo>
                    <a:pt x="73" y="71"/>
                  </a:lnTo>
                  <a:lnTo>
                    <a:pt x="71" y="80"/>
                  </a:lnTo>
                  <a:lnTo>
                    <a:pt x="75" y="80"/>
                  </a:lnTo>
                  <a:lnTo>
                    <a:pt x="86" y="79"/>
                  </a:lnTo>
                  <a:lnTo>
                    <a:pt x="96" y="101"/>
                  </a:lnTo>
                  <a:lnTo>
                    <a:pt x="105" y="95"/>
                  </a:lnTo>
                  <a:lnTo>
                    <a:pt x="105" y="95"/>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26" name="Freeform 545"/>
            <p:cNvSpPr>
              <a:spLocks/>
            </p:cNvSpPr>
            <p:nvPr/>
          </p:nvSpPr>
          <p:spPr bwMode="auto">
            <a:xfrm>
              <a:off x="4562475" y="3502025"/>
              <a:ext cx="376238" cy="263525"/>
            </a:xfrm>
            <a:custGeom>
              <a:avLst/>
              <a:gdLst/>
              <a:ahLst/>
              <a:cxnLst>
                <a:cxn ang="0">
                  <a:pos x="3" y="112"/>
                </a:cxn>
                <a:cxn ang="0">
                  <a:pos x="0" y="95"/>
                </a:cxn>
                <a:cxn ang="0">
                  <a:pos x="13" y="63"/>
                </a:cxn>
                <a:cxn ang="0">
                  <a:pos x="13" y="63"/>
                </a:cxn>
                <a:cxn ang="0">
                  <a:pos x="63" y="54"/>
                </a:cxn>
                <a:cxn ang="0">
                  <a:pos x="75" y="43"/>
                </a:cxn>
                <a:cxn ang="0">
                  <a:pos x="71" y="37"/>
                </a:cxn>
                <a:cxn ang="0">
                  <a:pos x="97" y="31"/>
                </a:cxn>
                <a:cxn ang="0">
                  <a:pos x="118" y="3"/>
                </a:cxn>
                <a:cxn ang="0">
                  <a:pos x="135" y="0"/>
                </a:cxn>
                <a:cxn ang="0">
                  <a:pos x="148" y="18"/>
                </a:cxn>
                <a:cxn ang="0">
                  <a:pos x="146" y="37"/>
                </a:cxn>
                <a:cxn ang="0">
                  <a:pos x="170" y="50"/>
                </a:cxn>
                <a:cxn ang="0">
                  <a:pos x="213" y="106"/>
                </a:cxn>
                <a:cxn ang="0">
                  <a:pos x="136" y="112"/>
                </a:cxn>
                <a:cxn ang="0">
                  <a:pos x="129" y="121"/>
                </a:cxn>
                <a:cxn ang="0">
                  <a:pos x="99" y="120"/>
                </a:cxn>
                <a:cxn ang="0">
                  <a:pos x="90" y="106"/>
                </a:cxn>
                <a:cxn ang="0">
                  <a:pos x="82" y="106"/>
                </a:cxn>
                <a:cxn ang="0">
                  <a:pos x="67" y="133"/>
                </a:cxn>
                <a:cxn ang="0">
                  <a:pos x="56" y="138"/>
                </a:cxn>
                <a:cxn ang="0">
                  <a:pos x="47" y="133"/>
                </a:cxn>
                <a:cxn ang="0">
                  <a:pos x="33" y="138"/>
                </a:cxn>
                <a:cxn ang="0">
                  <a:pos x="26" y="149"/>
                </a:cxn>
                <a:cxn ang="0">
                  <a:pos x="3" y="112"/>
                </a:cxn>
                <a:cxn ang="0">
                  <a:pos x="3" y="112"/>
                </a:cxn>
              </a:cxnLst>
              <a:rect l="0" t="0" r="r" b="b"/>
              <a:pathLst>
                <a:path w="213" h="149">
                  <a:moveTo>
                    <a:pt x="3" y="112"/>
                  </a:moveTo>
                  <a:lnTo>
                    <a:pt x="0" y="95"/>
                  </a:lnTo>
                  <a:lnTo>
                    <a:pt x="13" y="63"/>
                  </a:lnTo>
                  <a:lnTo>
                    <a:pt x="13" y="63"/>
                  </a:lnTo>
                  <a:lnTo>
                    <a:pt x="63" y="54"/>
                  </a:lnTo>
                  <a:lnTo>
                    <a:pt x="75" y="43"/>
                  </a:lnTo>
                  <a:lnTo>
                    <a:pt x="71" y="37"/>
                  </a:lnTo>
                  <a:lnTo>
                    <a:pt x="97" y="31"/>
                  </a:lnTo>
                  <a:lnTo>
                    <a:pt x="118" y="3"/>
                  </a:lnTo>
                  <a:lnTo>
                    <a:pt x="135" y="0"/>
                  </a:lnTo>
                  <a:lnTo>
                    <a:pt x="148" y="18"/>
                  </a:lnTo>
                  <a:lnTo>
                    <a:pt x="146" y="37"/>
                  </a:lnTo>
                  <a:lnTo>
                    <a:pt x="170" y="50"/>
                  </a:lnTo>
                  <a:lnTo>
                    <a:pt x="213" y="106"/>
                  </a:lnTo>
                  <a:lnTo>
                    <a:pt x="136" y="112"/>
                  </a:lnTo>
                  <a:lnTo>
                    <a:pt x="129" y="121"/>
                  </a:lnTo>
                  <a:lnTo>
                    <a:pt x="99" y="120"/>
                  </a:lnTo>
                  <a:lnTo>
                    <a:pt x="90" y="106"/>
                  </a:lnTo>
                  <a:lnTo>
                    <a:pt x="82" y="106"/>
                  </a:lnTo>
                  <a:lnTo>
                    <a:pt x="67" y="133"/>
                  </a:lnTo>
                  <a:lnTo>
                    <a:pt x="56" y="138"/>
                  </a:lnTo>
                  <a:lnTo>
                    <a:pt x="47" y="133"/>
                  </a:lnTo>
                  <a:lnTo>
                    <a:pt x="33" y="138"/>
                  </a:lnTo>
                  <a:lnTo>
                    <a:pt x="26" y="149"/>
                  </a:lnTo>
                  <a:lnTo>
                    <a:pt x="3" y="112"/>
                  </a:lnTo>
                  <a:lnTo>
                    <a:pt x="3" y="112"/>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27" name="Freeform 546"/>
            <p:cNvSpPr>
              <a:spLocks/>
            </p:cNvSpPr>
            <p:nvPr/>
          </p:nvSpPr>
          <p:spPr bwMode="auto">
            <a:xfrm>
              <a:off x="3997325" y="3368675"/>
              <a:ext cx="215900" cy="179388"/>
            </a:xfrm>
            <a:custGeom>
              <a:avLst/>
              <a:gdLst/>
              <a:ahLst/>
              <a:cxnLst>
                <a:cxn ang="0">
                  <a:pos x="116" y="41"/>
                </a:cxn>
                <a:cxn ang="0">
                  <a:pos x="107" y="43"/>
                </a:cxn>
                <a:cxn ang="0">
                  <a:pos x="90" y="17"/>
                </a:cxn>
                <a:cxn ang="0">
                  <a:pos x="88" y="0"/>
                </a:cxn>
                <a:cxn ang="0">
                  <a:pos x="73" y="2"/>
                </a:cxn>
                <a:cxn ang="0">
                  <a:pos x="43" y="26"/>
                </a:cxn>
                <a:cxn ang="0">
                  <a:pos x="25" y="32"/>
                </a:cxn>
                <a:cxn ang="0">
                  <a:pos x="4" y="63"/>
                </a:cxn>
                <a:cxn ang="0">
                  <a:pos x="0" y="86"/>
                </a:cxn>
                <a:cxn ang="0">
                  <a:pos x="6" y="93"/>
                </a:cxn>
                <a:cxn ang="0">
                  <a:pos x="26" y="91"/>
                </a:cxn>
                <a:cxn ang="0">
                  <a:pos x="41" y="101"/>
                </a:cxn>
                <a:cxn ang="0">
                  <a:pos x="38" y="76"/>
                </a:cxn>
                <a:cxn ang="0">
                  <a:pos x="41" y="73"/>
                </a:cxn>
                <a:cxn ang="0">
                  <a:pos x="81" y="71"/>
                </a:cxn>
                <a:cxn ang="0">
                  <a:pos x="98" y="73"/>
                </a:cxn>
                <a:cxn ang="0">
                  <a:pos x="98" y="73"/>
                </a:cxn>
                <a:cxn ang="0">
                  <a:pos x="107" y="63"/>
                </a:cxn>
                <a:cxn ang="0">
                  <a:pos x="116" y="65"/>
                </a:cxn>
                <a:cxn ang="0">
                  <a:pos x="122" y="56"/>
                </a:cxn>
                <a:cxn ang="0">
                  <a:pos x="116" y="41"/>
                </a:cxn>
                <a:cxn ang="0">
                  <a:pos x="116" y="41"/>
                </a:cxn>
              </a:cxnLst>
              <a:rect l="0" t="0" r="r" b="b"/>
              <a:pathLst>
                <a:path w="122" h="101">
                  <a:moveTo>
                    <a:pt x="116" y="41"/>
                  </a:moveTo>
                  <a:lnTo>
                    <a:pt x="107" y="43"/>
                  </a:lnTo>
                  <a:lnTo>
                    <a:pt x="90" y="17"/>
                  </a:lnTo>
                  <a:lnTo>
                    <a:pt x="88" y="0"/>
                  </a:lnTo>
                  <a:lnTo>
                    <a:pt x="73" y="2"/>
                  </a:lnTo>
                  <a:lnTo>
                    <a:pt x="43" y="26"/>
                  </a:lnTo>
                  <a:lnTo>
                    <a:pt x="25" y="32"/>
                  </a:lnTo>
                  <a:lnTo>
                    <a:pt x="4" y="63"/>
                  </a:lnTo>
                  <a:lnTo>
                    <a:pt x="0" y="86"/>
                  </a:lnTo>
                  <a:lnTo>
                    <a:pt x="6" y="93"/>
                  </a:lnTo>
                  <a:lnTo>
                    <a:pt x="26" y="91"/>
                  </a:lnTo>
                  <a:lnTo>
                    <a:pt x="41" y="101"/>
                  </a:lnTo>
                  <a:lnTo>
                    <a:pt x="38" y="76"/>
                  </a:lnTo>
                  <a:lnTo>
                    <a:pt x="41" y="73"/>
                  </a:lnTo>
                  <a:lnTo>
                    <a:pt x="81" y="71"/>
                  </a:lnTo>
                  <a:lnTo>
                    <a:pt x="98" y="73"/>
                  </a:lnTo>
                  <a:lnTo>
                    <a:pt x="98" y="73"/>
                  </a:lnTo>
                  <a:lnTo>
                    <a:pt x="107" y="63"/>
                  </a:lnTo>
                  <a:lnTo>
                    <a:pt x="116" y="65"/>
                  </a:lnTo>
                  <a:lnTo>
                    <a:pt x="122" y="56"/>
                  </a:lnTo>
                  <a:lnTo>
                    <a:pt x="116" y="41"/>
                  </a:lnTo>
                  <a:lnTo>
                    <a:pt x="116" y="41"/>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28" name="Freeform 547"/>
            <p:cNvSpPr>
              <a:spLocks/>
            </p:cNvSpPr>
            <p:nvPr/>
          </p:nvSpPr>
          <p:spPr bwMode="auto">
            <a:xfrm>
              <a:off x="4152900" y="3089275"/>
              <a:ext cx="447675" cy="385763"/>
            </a:xfrm>
            <a:custGeom>
              <a:avLst/>
              <a:gdLst/>
              <a:ahLst/>
              <a:cxnLst>
                <a:cxn ang="0">
                  <a:pos x="214" y="178"/>
                </a:cxn>
                <a:cxn ang="0">
                  <a:pos x="212" y="169"/>
                </a:cxn>
                <a:cxn ang="0">
                  <a:pos x="244" y="118"/>
                </a:cxn>
                <a:cxn ang="0">
                  <a:pos x="253" y="57"/>
                </a:cxn>
                <a:cxn ang="0">
                  <a:pos x="246" y="51"/>
                </a:cxn>
                <a:cxn ang="0">
                  <a:pos x="238" y="38"/>
                </a:cxn>
                <a:cxn ang="0">
                  <a:pos x="238" y="10"/>
                </a:cxn>
                <a:cxn ang="0">
                  <a:pos x="221" y="2"/>
                </a:cxn>
                <a:cxn ang="0">
                  <a:pos x="188" y="0"/>
                </a:cxn>
                <a:cxn ang="0">
                  <a:pos x="88" y="75"/>
                </a:cxn>
                <a:cxn ang="0">
                  <a:pos x="64" y="81"/>
                </a:cxn>
                <a:cxn ang="0">
                  <a:pos x="64" y="137"/>
                </a:cxn>
                <a:cxn ang="0">
                  <a:pos x="58" y="145"/>
                </a:cxn>
                <a:cxn ang="0">
                  <a:pos x="0" y="158"/>
                </a:cxn>
                <a:cxn ang="0">
                  <a:pos x="2" y="175"/>
                </a:cxn>
                <a:cxn ang="0">
                  <a:pos x="19" y="201"/>
                </a:cxn>
                <a:cxn ang="0">
                  <a:pos x="28" y="199"/>
                </a:cxn>
                <a:cxn ang="0">
                  <a:pos x="34" y="214"/>
                </a:cxn>
                <a:cxn ang="0">
                  <a:pos x="34" y="214"/>
                </a:cxn>
                <a:cxn ang="0">
                  <a:pos x="40" y="208"/>
                </a:cxn>
                <a:cxn ang="0">
                  <a:pos x="49" y="206"/>
                </a:cxn>
                <a:cxn ang="0">
                  <a:pos x="55" y="218"/>
                </a:cxn>
                <a:cxn ang="0">
                  <a:pos x="56" y="201"/>
                </a:cxn>
                <a:cxn ang="0">
                  <a:pos x="71" y="182"/>
                </a:cxn>
                <a:cxn ang="0">
                  <a:pos x="88" y="178"/>
                </a:cxn>
                <a:cxn ang="0">
                  <a:pos x="111" y="195"/>
                </a:cxn>
                <a:cxn ang="0">
                  <a:pos x="122" y="188"/>
                </a:cxn>
                <a:cxn ang="0">
                  <a:pos x="146" y="199"/>
                </a:cxn>
                <a:cxn ang="0">
                  <a:pos x="165" y="188"/>
                </a:cxn>
                <a:cxn ang="0">
                  <a:pos x="195" y="191"/>
                </a:cxn>
                <a:cxn ang="0">
                  <a:pos x="210" y="178"/>
                </a:cxn>
                <a:cxn ang="0">
                  <a:pos x="214" y="178"/>
                </a:cxn>
                <a:cxn ang="0">
                  <a:pos x="214" y="178"/>
                </a:cxn>
              </a:cxnLst>
              <a:rect l="0" t="0" r="r" b="b"/>
              <a:pathLst>
                <a:path w="253" h="218">
                  <a:moveTo>
                    <a:pt x="214" y="178"/>
                  </a:moveTo>
                  <a:lnTo>
                    <a:pt x="212" y="169"/>
                  </a:lnTo>
                  <a:lnTo>
                    <a:pt x="244" y="118"/>
                  </a:lnTo>
                  <a:lnTo>
                    <a:pt x="253" y="57"/>
                  </a:lnTo>
                  <a:lnTo>
                    <a:pt x="246" y="51"/>
                  </a:lnTo>
                  <a:lnTo>
                    <a:pt x="238" y="38"/>
                  </a:lnTo>
                  <a:lnTo>
                    <a:pt x="238" y="10"/>
                  </a:lnTo>
                  <a:lnTo>
                    <a:pt x="221" y="2"/>
                  </a:lnTo>
                  <a:lnTo>
                    <a:pt x="188" y="0"/>
                  </a:lnTo>
                  <a:lnTo>
                    <a:pt x="88" y="75"/>
                  </a:lnTo>
                  <a:lnTo>
                    <a:pt x="64" y="81"/>
                  </a:lnTo>
                  <a:lnTo>
                    <a:pt x="64" y="137"/>
                  </a:lnTo>
                  <a:lnTo>
                    <a:pt x="58" y="145"/>
                  </a:lnTo>
                  <a:lnTo>
                    <a:pt x="0" y="158"/>
                  </a:lnTo>
                  <a:lnTo>
                    <a:pt x="2" y="175"/>
                  </a:lnTo>
                  <a:lnTo>
                    <a:pt x="19" y="201"/>
                  </a:lnTo>
                  <a:lnTo>
                    <a:pt x="28" y="199"/>
                  </a:lnTo>
                  <a:lnTo>
                    <a:pt x="34" y="214"/>
                  </a:lnTo>
                  <a:lnTo>
                    <a:pt x="34" y="214"/>
                  </a:lnTo>
                  <a:lnTo>
                    <a:pt x="40" y="208"/>
                  </a:lnTo>
                  <a:lnTo>
                    <a:pt x="49" y="206"/>
                  </a:lnTo>
                  <a:lnTo>
                    <a:pt x="55" y="218"/>
                  </a:lnTo>
                  <a:lnTo>
                    <a:pt x="56" y="201"/>
                  </a:lnTo>
                  <a:lnTo>
                    <a:pt x="71" y="182"/>
                  </a:lnTo>
                  <a:lnTo>
                    <a:pt x="88" y="178"/>
                  </a:lnTo>
                  <a:lnTo>
                    <a:pt x="111" y="195"/>
                  </a:lnTo>
                  <a:lnTo>
                    <a:pt x="122" y="188"/>
                  </a:lnTo>
                  <a:lnTo>
                    <a:pt x="146" y="199"/>
                  </a:lnTo>
                  <a:lnTo>
                    <a:pt x="165" y="188"/>
                  </a:lnTo>
                  <a:lnTo>
                    <a:pt x="195" y="191"/>
                  </a:lnTo>
                  <a:lnTo>
                    <a:pt x="210" y="178"/>
                  </a:lnTo>
                  <a:lnTo>
                    <a:pt x="214" y="178"/>
                  </a:lnTo>
                  <a:lnTo>
                    <a:pt x="214" y="178"/>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29" name="Freeform 548"/>
            <p:cNvSpPr>
              <a:spLocks/>
            </p:cNvSpPr>
            <p:nvPr/>
          </p:nvSpPr>
          <p:spPr bwMode="auto">
            <a:xfrm>
              <a:off x="3802063" y="3040063"/>
              <a:ext cx="463550" cy="484187"/>
            </a:xfrm>
            <a:custGeom>
              <a:avLst/>
              <a:gdLst/>
              <a:ahLst/>
              <a:cxnLst>
                <a:cxn ang="0">
                  <a:pos x="198" y="186"/>
                </a:cxn>
                <a:cxn ang="0">
                  <a:pos x="256" y="173"/>
                </a:cxn>
                <a:cxn ang="0">
                  <a:pos x="262" y="165"/>
                </a:cxn>
                <a:cxn ang="0">
                  <a:pos x="262" y="109"/>
                </a:cxn>
                <a:cxn ang="0">
                  <a:pos x="247" y="111"/>
                </a:cxn>
                <a:cxn ang="0">
                  <a:pos x="245" y="94"/>
                </a:cxn>
                <a:cxn ang="0">
                  <a:pos x="225" y="85"/>
                </a:cxn>
                <a:cxn ang="0">
                  <a:pos x="213" y="70"/>
                </a:cxn>
                <a:cxn ang="0">
                  <a:pos x="121" y="0"/>
                </a:cxn>
                <a:cxn ang="0">
                  <a:pos x="93" y="0"/>
                </a:cxn>
                <a:cxn ang="0">
                  <a:pos x="107" y="174"/>
                </a:cxn>
                <a:cxn ang="0">
                  <a:pos x="35" y="174"/>
                </a:cxn>
                <a:cxn ang="0">
                  <a:pos x="22" y="182"/>
                </a:cxn>
                <a:cxn ang="0">
                  <a:pos x="13" y="169"/>
                </a:cxn>
                <a:cxn ang="0">
                  <a:pos x="0" y="189"/>
                </a:cxn>
                <a:cxn ang="0">
                  <a:pos x="11" y="233"/>
                </a:cxn>
                <a:cxn ang="0">
                  <a:pos x="20" y="240"/>
                </a:cxn>
                <a:cxn ang="0">
                  <a:pos x="47" y="231"/>
                </a:cxn>
                <a:cxn ang="0">
                  <a:pos x="65" y="274"/>
                </a:cxn>
                <a:cxn ang="0">
                  <a:pos x="69" y="270"/>
                </a:cxn>
                <a:cxn ang="0">
                  <a:pos x="78" y="274"/>
                </a:cxn>
                <a:cxn ang="0">
                  <a:pos x="92" y="264"/>
                </a:cxn>
                <a:cxn ang="0">
                  <a:pos x="97" y="272"/>
                </a:cxn>
                <a:cxn ang="0">
                  <a:pos x="110" y="272"/>
                </a:cxn>
                <a:cxn ang="0">
                  <a:pos x="114" y="249"/>
                </a:cxn>
                <a:cxn ang="0">
                  <a:pos x="135" y="218"/>
                </a:cxn>
                <a:cxn ang="0">
                  <a:pos x="153" y="212"/>
                </a:cxn>
                <a:cxn ang="0">
                  <a:pos x="183" y="188"/>
                </a:cxn>
                <a:cxn ang="0">
                  <a:pos x="198" y="186"/>
                </a:cxn>
                <a:cxn ang="0">
                  <a:pos x="198" y="186"/>
                </a:cxn>
              </a:cxnLst>
              <a:rect l="0" t="0" r="r" b="b"/>
              <a:pathLst>
                <a:path w="262" h="274">
                  <a:moveTo>
                    <a:pt x="198" y="186"/>
                  </a:moveTo>
                  <a:lnTo>
                    <a:pt x="256" y="173"/>
                  </a:lnTo>
                  <a:lnTo>
                    <a:pt x="262" y="165"/>
                  </a:lnTo>
                  <a:lnTo>
                    <a:pt x="262" y="109"/>
                  </a:lnTo>
                  <a:lnTo>
                    <a:pt x="247" y="111"/>
                  </a:lnTo>
                  <a:lnTo>
                    <a:pt x="245" y="94"/>
                  </a:lnTo>
                  <a:lnTo>
                    <a:pt x="225" y="85"/>
                  </a:lnTo>
                  <a:lnTo>
                    <a:pt x="213" y="70"/>
                  </a:lnTo>
                  <a:lnTo>
                    <a:pt x="121" y="0"/>
                  </a:lnTo>
                  <a:lnTo>
                    <a:pt x="93" y="0"/>
                  </a:lnTo>
                  <a:lnTo>
                    <a:pt x="107" y="174"/>
                  </a:lnTo>
                  <a:lnTo>
                    <a:pt x="35" y="174"/>
                  </a:lnTo>
                  <a:lnTo>
                    <a:pt x="22" y="182"/>
                  </a:lnTo>
                  <a:lnTo>
                    <a:pt x="13" y="169"/>
                  </a:lnTo>
                  <a:lnTo>
                    <a:pt x="0" y="189"/>
                  </a:lnTo>
                  <a:lnTo>
                    <a:pt x="11" y="233"/>
                  </a:lnTo>
                  <a:lnTo>
                    <a:pt x="20" y="240"/>
                  </a:lnTo>
                  <a:lnTo>
                    <a:pt x="47" y="231"/>
                  </a:lnTo>
                  <a:lnTo>
                    <a:pt x="65" y="274"/>
                  </a:lnTo>
                  <a:lnTo>
                    <a:pt x="69" y="270"/>
                  </a:lnTo>
                  <a:lnTo>
                    <a:pt x="78" y="274"/>
                  </a:lnTo>
                  <a:lnTo>
                    <a:pt x="92" y="264"/>
                  </a:lnTo>
                  <a:lnTo>
                    <a:pt x="97" y="272"/>
                  </a:lnTo>
                  <a:lnTo>
                    <a:pt x="110" y="272"/>
                  </a:lnTo>
                  <a:lnTo>
                    <a:pt x="114" y="249"/>
                  </a:lnTo>
                  <a:lnTo>
                    <a:pt x="135" y="218"/>
                  </a:lnTo>
                  <a:lnTo>
                    <a:pt x="153" y="212"/>
                  </a:lnTo>
                  <a:lnTo>
                    <a:pt x="183" y="188"/>
                  </a:lnTo>
                  <a:lnTo>
                    <a:pt x="198" y="186"/>
                  </a:lnTo>
                  <a:lnTo>
                    <a:pt x="198" y="186"/>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30" name="Freeform 549"/>
            <p:cNvSpPr>
              <a:spLocks/>
            </p:cNvSpPr>
            <p:nvPr/>
          </p:nvSpPr>
          <p:spPr bwMode="auto">
            <a:xfrm>
              <a:off x="4773613" y="3103563"/>
              <a:ext cx="471487" cy="635000"/>
            </a:xfrm>
            <a:custGeom>
              <a:avLst/>
              <a:gdLst/>
              <a:ahLst/>
              <a:cxnLst>
                <a:cxn ang="0">
                  <a:pos x="228" y="328"/>
                </a:cxn>
                <a:cxn ang="0">
                  <a:pos x="215" y="324"/>
                </a:cxn>
                <a:cxn ang="0">
                  <a:pos x="198" y="290"/>
                </a:cxn>
                <a:cxn ang="0">
                  <a:pos x="181" y="281"/>
                </a:cxn>
                <a:cxn ang="0">
                  <a:pos x="187" y="271"/>
                </a:cxn>
                <a:cxn ang="0">
                  <a:pos x="200" y="268"/>
                </a:cxn>
                <a:cxn ang="0">
                  <a:pos x="202" y="234"/>
                </a:cxn>
                <a:cxn ang="0">
                  <a:pos x="230" y="187"/>
                </a:cxn>
                <a:cxn ang="0">
                  <a:pos x="241" y="114"/>
                </a:cxn>
                <a:cxn ang="0">
                  <a:pos x="260" y="103"/>
                </a:cxn>
                <a:cxn ang="0">
                  <a:pos x="266" y="93"/>
                </a:cxn>
                <a:cxn ang="0">
                  <a:pos x="251" y="82"/>
                </a:cxn>
                <a:cxn ang="0">
                  <a:pos x="236" y="19"/>
                </a:cxn>
                <a:cxn ang="0">
                  <a:pos x="219" y="7"/>
                </a:cxn>
                <a:cxn ang="0">
                  <a:pos x="215" y="0"/>
                </a:cxn>
                <a:cxn ang="0">
                  <a:pos x="191" y="22"/>
                </a:cxn>
                <a:cxn ang="0">
                  <a:pos x="178" y="19"/>
                </a:cxn>
                <a:cxn ang="0">
                  <a:pos x="46" y="19"/>
                </a:cxn>
                <a:cxn ang="0">
                  <a:pos x="46" y="19"/>
                </a:cxn>
                <a:cxn ang="0">
                  <a:pos x="46" y="54"/>
                </a:cxn>
                <a:cxn ang="0">
                  <a:pos x="33" y="56"/>
                </a:cxn>
                <a:cxn ang="0">
                  <a:pos x="31" y="67"/>
                </a:cxn>
                <a:cxn ang="0">
                  <a:pos x="33" y="131"/>
                </a:cxn>
                <a:cxn ang="0">
                  <a:pos x="31" y="137"/>
                </a:cxn>
                <a:cxn ang="0">
                  <a:pos x="16" y="137"/>
                </a:cxn>
                <a:cxn ang="0">
                  <a:pos x="0" y="187"/>
                </a:cxn>
                <a:cxn ang="0">
                  <a:pos x="15" y="215"/>
                </a:cxn>
                <a:cxn ang="0">
                  <a:pos x="15" y="225"/>
                </a:cxn>
                <a:cxn ang="0">
                  <a:pos x="28" y="243"/>
                </a:cxn>
                <a:cxn ang="0">
                  <a:pos x="26" y="262"/>
                </a:cxn>
                <a:cxn ang="0">
                  <a:pos x="50" y="275"/>
                </a:cxn>
                <a:cxn ang="0">
                  <a:pos x="93" y="331"/>
                </a:cxn>
                <a:cxn ang="0">
                  <a:pos x="104" y="345"/>
                </a:cxn>
                <a:cxn ang="0">
                  <a:pos x="131" y="343"/>
                </a:cxn>
                <a:cxn ang="0">
                  <a:pos x="148" y="359"/>
                </a:cxn>
                <a:cxn ang="0">
                  <a:pos x="164" y="359"/>
                </a:cxn>
                <a:cxn ang="0">
                  <a:pos x="198" y="352"/>
                </a:cxn>
                <a:cxn ang="0">
                  <a:pos x="206" y="341"/>
                </a:cxn>
                <a:cxn ang="0">
                  <a:pos x="228" y="341"/>
                </a:cxn>
                <a:cxn ang="0">
                  <a:pos x="228" y="328"/>
                </a:cxn>
                <a:cxn ang="0">
                  <a:pos x="228" y="328"/>
                </a:cxn>
              </a:cxnLst>
              <a:rect l="0" t="0" r="r" b="b"/>
              <a:pathLst>
                <a:path w="266" h="359">
                  <a:moveTo>
                    <a:pt x="228" y="328"/>
                  </a:moveTo>
                  <a:lnTo>
                    <a:pt x="215" y="324"/>
                  </a:lnTo>
                  <a:lnTo>
                    <a:pt x="198" y="290"/>
                  </a:lnTo>
                  <a:lnTo>
                    <a:pt x="181" y="281"/>
                  </a:lnTo>
                  <a:lnTo>
                    <a:pt x="187" y="271"/>
                  </a:lnTo>
                  <a:lnTo>
                    <a:pt x="200" y="268"/>
                  </a:lnTo>
                  <a:lnTo>
                    <a:pt x="202" y="234"/>
                  </a:lnTo>
                  <a:lnTo>
                    <a:pt x="230" y="187"/>
                  </a:lnTo>
                  <a:lnTo>
                    <a:pt x="241" y="114"/>
                  </a:lnTo>
                  <a:lnTo>
                    <a:pt x="260" y="103"/>
                  </a:lnTo>
                  <a:lnTo>
                    <a:pt x="266" y="93"/>
                  </a:lnTo>
                  <a:lnTo>
                    <a:pt x="251" y="82"/>
                  </a:lnTo>
                  <a:lnTo>
                    <a:pt x="236" y="19"/>
                  </a:lnTo>
                  <a:lnTo>
                    <a:pt x="219" y="7"/>
                  </a:lnTo>
                  <a:lnTo>
                    <a:pt x="215" y="0"/>
                  </a:lnTo>
                  <a:lnTo>
                    <a:pt x="191" y="22"/>
                  </a:lnTo>
                  <a:lnTo>
                    <a:pt x="178" y="19"/>
                  </a:lnTo>
                  <a:lnTo>
                    <a:pt x="46" y="19"/>
                  </a:lnTo>
                  <a:lnTo>
                    <a:pt x="46" y="19"/>
                  </a:lnTo>
                  <a:lnTo>
                    <a:pt x="46" y="54"/>
                  </a:lnTo>
                  <a:lnTo>
                    <a:pt x="33" y="56"/>
                  </a:lnTo>
                  <a:lnTo>
                    <a:pt x="31" y="67"/>
                  </a:lnTo>
                  <a:lnTo>
                    <a:pt x="33" y="131"/>
                  </a:lnTo>
                  <a:lnTo>
                    <a:pt x="31" y="137"/>
                  </a:lnTo>
                  <a:lnTo>
                    <a:pt x="16" y="137"/>
                  </a:lnTo>
                  <a:lnTo>
                    <a:pt x="0" y="187"/>
                  </a:lnTo>
                  <a:lnTo>
                    <a:pt x="15" y="215"/>
                  </a:lnTo>
                  <a:lnTo>
                    <a:pt x="15" y="225"/>
                  </a:lnTo>
                  <a:lnTo>
                    <a:pt x="28" y="243"/>
                  </a:lnTo>
                  <a:lnTo>
                    <a:pt x="26" y="262"/>
                  </a:lnTo>
                  <a:lnTo>
                    <a:pt x="50" y="275"/>
                  </a:lnTo>
                  <a:lnTo>
                    <a:pt x="93" y="331"/>
                  </a:lnTo>
                  <a:lnTo>
                    <a:pt x="104" y="345"/>
                  </a:lnTo>
                  <a:lnTo>
                    <a:pt x="131" y="343"/>
                  </a:lnTo>
                  <a:lnTo>
                    <a:pt x="148" y="359"/>
                  </a:lnTo>
                  <a:lnTo>
                    <a:pt x="164" y="359"/>
                  </a:lnTo>
                  <a:lnTo>
                    <a:pt x="198" y="352"/>
                  </a:lnTo>
                  <a:lnTo>
                    <a:pt x="206" y="341"/>
                  </a:lnTo>
                  <a:lnTo>
                    <a:pt x="228" y="341"/>
                  </a:lnTo>
                  <a:lnTo>
                    <a:pt x="228" y="328"/>
                  </a:lnTo>
                  <a:lnTo>
                    <a:pt x="228" y="328"/>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31" name="Freeform 550"/>
            <p:cNvSpPr>
              <a:spLocks/>
            </p:cNvSpPr>
            <p:nvPr/>
          </p:nvSpPr>
          <p:spPr bwMode="auto">
            <a:xfrm>
              <a:off x="4410075" y="2774950"/>
              <a:ext cx="446088" cy="447675"/>
            </a:xfrm>
            <a:custGeom>
              <a:avLst/>
              <a:gdLst/>
              <a:ahLst/>
              <a:cxnLst>
                <a:cxn ang="0">
                  <a:pos x="252" y="205"/>
                </a:cxn>
                <a:cxn ang="0">
                  <a:pos x="249" y="83"/>
                </a:cxn>
                <a:cxn ang="0">
                  <a:pos x="243" y="62"/>
                </a:cxn>
                <a:cxn ang="0">
                  <a:pos x="247" y="27"/>
                </a:cxn>
                <a:cxn ang="0">
                  <a:pos x="219" y="19"/>
                </a:cxn>
                <a:cxn ang="0">
                  <a:pos x="217" y="12"/>
                </a:cxn>
                <a:cxn ang="0">
                  <a:pos x="196" y="6"/>
                </a:cxn>
                <a:cxn ang="0">
                  <a:pos x="170" y="19"/>
                </a:cxn>
                <a:cxn ang="0">
                  <a:pos x="168" y="47"/>
                </a:cxn>
                <a:cxn ang="0">
                  <a:pos x="157" y="55"/>
                </a:cxn>
                <a:cxn ang="0">
                  <a:pos x="149" y="53"/>
                </a:cxn>
                <a:cxn ang="0">
                  <a:pos x="131" y="40"/>
                </a:cxn>
                <a:cxn ang="0">
                  <a:pos x="101" y="32"/>
                </a:cxn>
                <a:cxn ang="0">
                  <a:pos x="97" y="19"/>
                </a:cxn>
                <a:cxn ang="0">
                  <a:pos x="78" y="10"/>
                </a:cxn>
                <a:cxn ang="0">
                  <a:pos x="46" y="6"/>
                </a:cxn>
                <a:cxn ang="0">
                  <a:pos x="29" y="0"/>
                </a:cxn>
                <a:cxn ang="0">
                  <a:pos x="29" y="0"/>
                </a:cxn>
                <a:cxn ang="0">
                  <a:pos x="31" y="15"/>
                </a:cxn>
                <a:cxn ang="0">
                  <a:pos x="15" y="32"/>
                </a:cxn>
                <a:cxn ang="0">
                  <a:pos x="15" y="49"/>
                </a:cxn>
                <a:cxn ang="0">
                  <a:pos x="3" y="53"/>
                </a:cxn>
                <a:cxn ang="0">
                  <a:pos x="0" y="60"/>
                </a:cxn>
                <a:cxn ang="0">
                  <a:pos x="7" y="72"/>
                </a:cxn>
                <a:cxn ang="0">
                  <a:pos x="9" y="100"/>
                </a:cxn>
                <a:cxn ang="0">
                  <a:pos x="7" y="120"/>
                </a:cxn>
                <a:cxn ang="0">
                  <a:pos x="1" y="130"/>
                </a:cxn>
                <a:cxn ang="0">
                  <a:pos x="16" y="160"/>
                </a:cxn>
                <a:cxn ang="0">
                  <a:pos x="29" y="160"/>
                </a:cxn>
                <a:cxn ang="0">
                  <a:pos x="43" y="178"/>
                </a:cxn>
                <a:cxn ang="0">
                  <a:pos x="76" y="180"/>
                </a:cxn>
                <a:cxn ang="0">
                  <a:pos x="93" y="188"/>
                </a:cxn>
                <a:cxn ang="0">
                  <a:pos x="116" y="184"/>
                </a:cxn>
                <a:cxn ang="0">
                  <a:pos x="237" y="253"/>
                </a:cxn>
                <a:cxn ang="0">
                  <a:pos x="239" y="242"/>
                </a:cxn>
                <a:cxn ang="0">
                  <a:pos x="252" y="240"/>
                </a:cxn>
                <a:cxn ang="0">
                  <a:pos x="252" y="205"/>
                </a:cxn>
                <a:cxn ang="0">
                  <a:pos x="252" y="205"/>
                </a:cxn>
              </a:cxnLst>
              <a:rect l="0" t="0" r="r" b="b"/>
              <a:pathLst>
                <a:path w="252" h="253">
                  <a:moveTo>
                    <a:pt x="252" y="205"/>
                  </a:moveTo>
                  <a:lnTo>
                    <a:pt x="249" y="83"/>
                  </a:lnTo>
                  <a:lnTo>
                    <a:pt x="243" y="62"/>
                  </a:lnTo>
                  <a:lnTo>
                    <a:pt x="247" y="27"/>
                  </a:lnTo>
                  <a:lnTo>
                    <a:pt x="219" y="19"/>
                  </a:lnTo>
                  <a:lnTo>
                    <a:pt x="217" y="12"/>
                  </a:lnTo>
                  <a:lnTo>
                    <a:pt x="196" y="6"/>
                  </a:lnTo>
                  <a:lnTo>
                    <a:pt x="170" y="19"/>
                  </a:lnTo>
                  <a:lnTo>
                    <a:pt x="168" y="47"/>
                  </a:lnTo>
                  <a:lnTo>
                    <a:pt x="157" y="55"/>
                  </a:lnTo>
                  <a:lnTo>
                    <a:pt x="149" y="53"/>
                  </a:lnTo>
                  <a:lnTo>
                    <a:pt x="131" y="40"/>
                  </a:lnTo>
                  <a:lnTo>
                    <a:pt x="101" y="32"/>
                  </a:lnTo>
                  <a:lnTo>
                    <a:pt x="97" y="19"/>
                  </a:lnTo>
                  <a:lnTo>
                    <a:pt x="78" y="10"/>
                  </a:lnTo>
                  <a:lnTo>
                    <a:pt x="46" y="6"/>
                  </a:lnTo>
                  <a:lnTo>
                    <a:pt x="29" y="0"/>
                  </a:lnTo>
                  <a:lnTo>
                    <a:pt x="29" y="0"/>
                  </a:lnTo>
                  <a:lnTo>
                    <a:pt x="31" y="15"/>
                  </a:lnTo>
                  <a:lnTo>
                    <a:pt x="15" y="32"/>
                  </a:lnTo>
                  <a:lnTo>
                    <a:pt x="15" y="49"/>
                  </a:lnTo>
                  <a:lnTo>
                    <a:pt x="3" y="53"/>
                  </a:lnTo>
                  <a:lnTo>
                    <a:pt x="0" y="60"/>
                  </a:lnTo>
                  <a:lnTo>
                    <a:pt x="7" y="72"/>
                  </a:lnTo>
                  <a:lnTo>
                    <a:pt x="9" y="100"/>
                  </a:lnTo>
                  <a:lnTo>
                    <a:pt x="7" y="120"/>
                  </a:lnTo>
                  <a:lnTo>
                    <a:pt x="1" y="130"/>
                  </a:lnTo>
                  <a:lnTo>
                    <a:pt x="16" y="160"/>
                  </a:lnTo>
                  <a:lnTo>
                    <a:pt x="29" y="160"/>
                  </a:lnTo>
                  <a:lnTo>
                    <a:pt x="43" y="178"/>
                  </a:lnTo>
                  <a:lnTo>
                    <a:pt x="76" y="180"/>
                  </a:lnTo>
                  <a:lnTo>
                    <a:pt x="93" y="188"/>
                  </a:lnTo>
                  <a:lnTo>
                    <a:pt x="116" y="184"/>
                  </a:lnTo>
                  <a:lnTo>
                    <a:pt x="237" y="253"/>
                  </a:lnTo>
                  <a:lnTo>
                    <a:pt x="239" y="242"/>
                  </a:lnTo>
                  <a:lnTo>
                    <a:pt x="252" y="240"/>
                  </a:lnTo>
                  <a:lnTo>
                    <a:pt x="252" y="205"/>
                  </a:lnTo>
                  <a:lnTo>
                    <a:pt x="252" y="205"/>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32" name="Freeform 551"/>
            <p:cNvSpPr>
              <a:spLocks/>
            </p:cNvSpPr>
            <p:nvPr/>
          </p:nvSpPr>
          <p:spPr bwMode="auto">
            <a:xfrm>
              <a:off x="3917950" y="2652713"/>
              <a:ext cx="568325" cy="584200"/>
            </a:xfrm>
            <a:custGeom>
              <a:avLst/>
              <a:gdLst/>
              <a:ahLst/>
              <a:cxnLst>
                <a:cxn ang="0">
                  <a:pos x="264" y="2"/>
                </a:cxn>
                <a:cxn ang="0">
                  <a:pos x="234" y="0"/>
                </a:cxn>
                <a:cxn ang="0">
                  <a:pos x="221" y="6"/>
                </a:cxn>
                <a:cxn ang="0">
                  <a:pos x="199" y="0"/>
                </a:cxn>
                <a:cxn ang="0">
                  <a:pos x="154" y="8"/>
                </a:cxn>
                <a:cxn ang="0">
                  <a:pos x="107" y="32"/>
                </a:cxn>
                <a:cxn ang="0">
                  <a:pos x="113" y="39"/>
                </a:cxn>
                <a:cxn ang="0">
                  <a:pos x="118" y="84"/>
                </a:cxn>
                <a:cxn ang="0">
                  <a:pos x="79" y="96"/>
                </a:cxn>
                <a:cxn ang="0">
                  <a:pos x="79" y="107"/>
                </a:cxn>
                <a:cxn ang="0">
                  <a:pos x="51" y="127"/>
                </a:cxn>
                <a:cxn ang="0">
                  <a:pos x="10" y="142"/>
                </a:cxn>
                <a:cxn ang="0">
                  <a:pos x="2" y="148"/>
                </a:cxn>
                <a:cxn ang="0">
                  <a:pos x="0" y="170"/>
                </a:cxn>
                <a:cxn ang="0">
                  <a:pos x="0" y="178"/>
                </a:cxn>
                <a:cxn ang="0">
                  <a:pos x="0" y="178"/>
                </a:cxn>
                <a:cxn ang="0">
                  <a:pos x="56" y="219"/>
                </a:cxn>
                <a:cxn ang="0">
                  <a:pos x="148" y="289"/>
                </a:cxn>
                <a:cxn ang="0">
                  <a:pos x="160" y="304"/>
                </a:cxn>
                <a:cxn ang="0">
                  <a:pos x="180" y="313"/>
                </a:cxn>
                <a:cxn ang="0">
                  <a:pos x="182" y="330"/>
                </a:cxn>
                <a:cxn ang="0">
                  <a:pos x="197" y="328"/>
                </a:cxn>
                <a:cxn ang="0">
                  <a:pos x="221" y="322"/>
                </a:cxn>
                <a:cxn ang="0">
                  <a:pos x="321" y="247"/>
                </a:cxn>
                <a:cxn ang="0">
                  <a:pos x="307" y="229"/>
                </a:cxn>
                <a:cxn ang="0">
                  <a:pos x="294" y="229"/>
                </a:cxn>
                <a:cxn ang="0">
                  <a:pos x="279" y="199"/>
                </a:cxn>
                <a:cxn ang="0">
                  <a:pos x="285" y="189"/>
                </a:cxn>
                <a:cxn ang="0">
                  <a:pos x="287" y="169"/>
                </a:cxn>
                <a:cxn ang="0">
                  <a:pos x="285" y="141"/>
                </a:cxn>
                <a:cxn ang="0">
                  <a:pos x="278" y="129"/>
                </a:cxn>
                <a:cxn ang="0">
                  <a:pos x="281" y="122"/>
                </a:cxn>
                <a:cxn ang="0">
                  <a:pos x="278" y="94"/>
                </a:cxn>
                <a:cxn ang="0">
                  <a:pos x="263" y="82"/>
                </a:cxn>
                <a:cxn ang="0">
                  <a:pos x="253" y="60"/>
                </a:cxn>
                <a:cxn ang="0">
                  <a:pos x="266" y="39"/>
                </a:cxn>
                <a:cxn ang="0">
                  <a:pos x="266" y="8"/>
                </a:cxn>
                <a:cxn ang="0">
                  <a:pos x="274" y="0"/>
                </a:cxn>
                <a:cxn ang="0">
                  <a:pos x="264" y="2"/>
                </a:cxn>
                <a:cxn ang="0">
                  <a:pos x="264" y="2"/>
                </a:cxn>
              </a:cxnLst>
              <a:rect l="0" t="0" r="r" b="b"/>
              <a:pathLst>
                <a:path w="321" h="330">
                  <a:moveTo>
                    <a:pt x="264" y="2"/>
                  </a:moveTo>
                  <a:lnTo>
                    <a:pt x="234" y="0"/>
                  </a:lnTo>
                  <a:lnTo>
                    <a:pt x="221" y="6"/>
                  </a:lnTo>
                  <a:lnTo>
                    <a:pt x="199" y="0"/>
                  </a:lnTo>
                  <a:lnTo>
                    <a:pt x="154" y="8"/>
                  </a:lnTo>
                  <a:lnTo>
                    <a:pt x="107" y="32"/>
                  </a:lnTo>
                  <a:lnTo>
                    <a:pt x="113" y="39"/>
                  </a:lnTo>
                  <a:lnTo>
                    <a:pt x="118" y="84"/>
                  </a:lnTo>
                  <a:lnTo>
                    <a:pt x="79" y="96"/>
                  </a:lnTo>
                  <a:lnTo>
                    <a:pt x="79" y="107"/>
                  </a:lnTo>
                  <a:lnTo>
                    <a:pt x="51" y="127"/>
                  </a:lnTo>
                  <a:lnTo>
                    <a:pt x="10" y="142"/>
                  </a:lnTo>
                  <a:lnTo>
                    <a:pt x="2" y="148"/>
                  </a:lnTo>
                  <a:lnTo>
                    <a:pt x="0" y="170"/>
                  </a:lnTo>
                  <a:lnTo>
                    <a:pt x="0" y="178"/>
                  </a:lnTo>
                  <a:lnTo>
                    <a:pt x="0" y="178"/>
                  </a:lnTo>
                  <a:lnTo>
                    <a:pt x="56" y="219"/>
                  </a:lnTo>
                  <a:lnTo>
                    <a:pt x="148" y="289"/>
                  </a:lnTo>
                  <a:lnTo>
                    <a:pt x="160" y="304"/>
                  </a:lnTo>
                  <a:lnTo>
                    <a:pt x="180" y="313"/>
                  </a:lnTo>
                  <a:lnTo>
                    <a:pt x="182" y="330"/>
                  </a:lnTo>
                  <a:lnTo>
                    <a:pt x="197" y="328"/>
                  </a:lnTo>
                  <a:lnTo>
                    <a:pt x="221" y="322"/>
                  </a:lnTo>
                  <a:lnTo>
                    <a:pt x="321" y="247"/>
                  </a:lnTo>
                  <a:lnTo>
                    <a:pt x="307" y="229"/>
                  </a:lnTo>
                  <a:lnTo>
                    <a:pt x="294" y="229"/>
                  </a:lnTo>
                  <a:lnTo>
                    <a:pt x="279" y="199"/>
                  </a:lnTo>
                  <a:lnTo>
                    <a:pt x="285" y="189"/>
                  </a:lnTo>
                  <a:lnTo>
                    <a:pt x="287" y="169"/>
                  </a:lnTo>
                  <a:lnTo>
                    <a:pt x="285" y="141"/>
                  </a:lnTo>
                  <a:lnTo>
                    <a:pt x="278" y="129"/>
                  </a:lnTo>
                  <a:lnTo>
                    <a:pt x="281" y="122"/>
                  </a:lnTo>
                  <a:lnTo>
                    <a:pt x="278" y="94"/>
                  </a:lnTo>
                  <a:lnTo>
                    <a:pt x="263" y="82"/>
                  </a:lnTo>
                  <a:lnTo>
                    <a:pt x="253" y="60"/>
                  </a:lnTo>
                  <a:lnTo>
                    <a:pt x="266" y="39"/>
                  </a:lnTo>
                  <a:lnTo>
                    <a:pt x="266" y="8"/>
                  </a:lnTo>
                  <a:lnTo>
                    <a:pt x="274" y="0"/>
                  </a:lnTo>
                  <a:lnTo>
                    <a:pt x="264" y="2"/>
                  </a:lnTo>
                  <a:lnTo>
                    <a:pt x="264" y="2"/>
                  </a:lnTo>
                  <a:close/>
                </a:path>
              </a:pathLst>
            </a:custGeom>
            <a:solidFill>
              <a:srgbClr val="A7A9AC"/>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33" name="Freeform 552"/>
            <p:cNvSpPr>
              <a:spLocks/>
            </p:cNvSpPr>
            <p:nvPr/>
          </p:nvSpPr>
          <p:spPr bwMode="auto">
            <a:xfrm>
              <a:off x="4527550" y="3100388"/>
              <a:ext cx="304800" cy="512762"/>
            </a:xfrm>
            <a:custGeom>
              <a:avLst/>
              <a:gdLst/>
              <a:ahLst/>
              <a:cxnLst>
                <a:cxn ang="0">
                  <a:pos x="26" y="32"/>
                </a:cxn>
                <a:cxn ang="0">
                  <a:pos x="34" y="45"/>
                </a:cxn>
                <a:cxn ang="0">
                  <a:pos x="41" y="51"/>
                </a:cxn>
                <a:cxn ang="0">
                  <a:pos x="32" y="112"/>
                </a:cxn>
                <a:cxn ang="0">
                  <a:pos x="0" y="163"/>
                </a:cxn>
                <a:cxn ang="0">
                  <a:pos x="2" y="172"/>
                </a:cxn>
                <a:cxn ang="0">
                  <a:pos x="11" y="185"/>
                </a:cxn>
                <a:cxn ang="0">
                  <a:pos x="19" y="191"/>
                </a:cxn>
                <a:cxn ang="0">
                  <a:pos x="19" y="191"/>
                </a:cxn>
                <a:cxn ang="0">
                  <a:pos x="24" y="225"/>
                </a:cxn>
                <a:cxn ang="0">
                  <a:pos x="32" y="240"/>
                </a:cxn>
                <a:cxn ang="0">
                  <a:pos x="17" y="243"/>
                </a:cxn>
                <a:cxn ang="0">
                  <a:pos x="11" y="255"/>
                </a:cxn>
                <a:cxn ang="0">
                  <a:pos x="26" y="268"/>
                </a:cxn>
                <a:cxn ang="0">
                  <a:pos x="32" y="290"/>
                </a:cxn>
                <a:cxn ang="0">
                  <a:pos x="82" y="281"/>
                </a:cxn>
                <a:cxn ang="0">
                  <a:pos x="94" y="270"/>
                </a:cxn>
                <a:cxn ang="0">
                  <a:pos x="90" y="264"/>
                </a:cxn>
                <a:cxn ang="0">
                  <a:pos x="116" y="258"/>
                </a:cxn>
                <a:cxn ang="0">
                  <a:pos x="137" y="230"/>
                </a:cxn>
                <a:cxn ang="0">
                  <a:pos x="154" y="227"/>
                </a:cxn>
                <a:cxn ang="0">
                  <a:pos x="154" y="217"/>
                </a:cxn>
                <a:cxn ang="0">
                  <a:pos x="139" y="189"/>
                </a:cxn>
                <a:cxn ang="0">
                  <a:pos x="155" y="139"/>
                </a:cxn>
                <a:cxn ang="0">
                  <a:pos x="170" y="139"/>
                </a:cxn>
                <a:cxn ang="0">
                  <a:pos x="172" y="133"/>
                </a:cxn>
                <a:cxn ang="0">
                  <a:pos x="170" y="69"/>
                </a:cxn>
                <a:cxn ang="0">
                  <a:pos x="49" y="0"/>
                </a:cxn>
                <a:cxn ang="0">
                  <a:pos x="26" y="4"/>
                </a:cxn>
                <a:cxn ang="0">
                  <a:pos x="26" y="32"/>
                </a:cxn>
                <a:cxn ang="0">
                  <a:pos x="26" y="32"/>
                </a:cxn>
              </a:cxnLst>
              <a:rect l="0" t="0" r="r" b="b"/>
              <a:pathLst>
                <a:path w="172" h="290">
                  <a:moveTo>
                    <a:pt x="26" y="32"/>
                  </a:moveTo>
                  <a:lnTo>
                    <a:pt x="34" y="45"/>
                  </a:lnTo>
                  <a:lnTo>
                    <a:pt x="41" y="51"/>
                  </a:lnTo>
                  <a:lnTo>
                    <a:pt x="32" y="112"/>
                  </a:lnTo>
                  <a:lnTo>
                    <a:pt x="0" y="163"/>
                  </a:lnTo>
                  <a:lnTo>
                    <a:pt x="2" y="172"/>
                  </a:lnTo>
                  <a:lnTo>
                    <a:pt x="11" y="185"/>
                  </a:lnTo>
                  <a:lnTo>
                    <a:pt x="19" y="191"/>
                  </a:lnTo>
                  <a:lnTo>
                    <a:pt x="19" y="191"/>
                  </a:lnTo>
                  <a:lnTo>
                    <a:pt x="24" y="225"/>
                  </a:lnTo>
                  <a:lnTo>
                    <a:pt x="32" y="240"/>
                  </a:lnTo>
                  <a:lnTo>
                    <a:pt x="17" y="243"/>
                  </a:lnTo>
                  <a:lnTo>
                    <a:pt x="11" y="255"/>
                  </a:lnTo>
                  <a:lnTo>
                    <a:pt x="26" y="268"/>
                  </a:lnTo>
                  <a:lnTo>
                    <a:pt x="32" y="290"/>
                  </a:lnTo>
                  <a:lnTo>
                    <a:pt x="82" y="281"/>
                  </a:lnTo>
                  <a:lnTo>
                    <a:pt x="94" y="270"/>
                  </a:lnTo>
                  <a:lnTo>
                    <a:pt x="90" y="264"/>
                  </a:lnTo>
                  <a:lnTo>
                    <a:pt x="116" y="258"/>
                  </a:lnTo>
                  <a:lnTo>
                    <a:pt x="137" y="230"/>
                  </a:lnTo>
                  <a:lnTo>
                    <a:pt x="154" y="227"/>
                  </a:lnTo>
                  <a:lnTo>
                    <a:pt x="154" y="217"/>
                  </a:lnTo>
                  <a:lnTo>
                    <a:pt x="139" y="189"/>
                  </a:lnTo>
                  <a:lnTo>
                    <a:pt x="155" y="139"/>
                  </a:lnTo>
                  <a:lnTo>
                    <a:pt x="170" y="139"/>
                  </a:lnTo>
                  <a:lnTo>
                    <a:pt x="172" y="133"/>
                  </a:lnTo>
                  <a:lnTo>
                    <a:pt x="170" y="69"/>
                  </a:lnTo>
                  <a:lnTo>
                    <a:pt x="49" y="0"/>
                  </a:lnTo>
                  <a:lnTo>
                    <a:pt x="26" y="4"/>
                  </a:lnTo>
                  <a:lnTo>
                    <a:pt x="26" y="32"/>
                  </a:lnTo>
                  <a:lnTo>
                    <a:pt x="26" y="32"/>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34" name="Freeform 553"/>
            <p:cNvSpPr>
              <a:spLocks/>
            </p:cNvSpPr>
            <p:nvPr/>
          </p:nvSpPr>
          <p:spPr bwMode="auto">
            <a:xfrm>
              <a:off x="5359400" y="3282950"/>
              <a:ext cx="300038" cy="158750"/>
            </a:xfrm>
            <a:custGeom>
              <a:avLst/>
              <a:gdLst/>
              <a:ahLst/>
              <a:cxnLst>
                <a:cxn ang="0">
                  <a:pos x="2" y="22"/>
                </a:cxn>
                <a:cxn ang="0">
                  <a:pos x="17" y="11"/>
                </a:cxn>
                <a:cxn ang="0">
                  <a:pos x="51" y="51"/>
                </a:cxn>
                <a:cxn ang="0">
                  <a:pos x="107" y="9"/>
                </a:cxn>
                <a:cxn ang="0">
                  <a:pos x="159" y="0"/>
                </a:cxn>
                <a:cxn ang="0">
                  <a:pos x="169" y="19"/>
                </a:cxn>
                <a:cxn ang="0">
                  <a:pos x="167" y="21"/>
                </a:cxn>
                <a:cxn ang="0">
                  <a:pos x="159" y="26"/>
                </a:cxn>
                <a:cxn ang="0">
                  <a:pos x="156" y="37"/>
                </a:cxn>
                <a:cxn ang="0">
                  <a:pos x="116" y="54"/>
                </a:cxn>
                <a:cxn ang="0">
                  <a:pos x="75" y="81"/>
                </a:cxn>
                <a:cxn ang="0">
                  <a:pos x="53" y="81"/>
                </a:cxn>
                <a:cxn ang="0">
                  <a:pos x="41" y="88"/>
                </a:cxn>
                <a:cxn ang="0">
                  <a:pos x="17" y="90"/>
                </a:cxn>
                <a:cxn ang="0">
                  <a:pos x="0" y="24"/>
                </a:cxn>
                <a:cxn ang="0">
                  <a:pos x="2" y="22"/>
                </a:cxn>
                <a:cxn ang="0">
                  <a:pos x="2" y="22"/>
                </a:cxn>
              </a:cxnLst>
              <a:rect l="0" t="0" r="r" b="b"/>
              <a:pathLst>
                <a:path w="169" h="90">
                  <a:moveTo>
                    <a:pt x="2" y="22"/>
                  </a:moveTo>
                  <a:lnTo>
                    <a:pt x="17" y="11"/>
                  </a:lnTo>
                  <a:lnTo>
                    <a:pt x="51" y="51"/>
                  </a:lnTo>
                  <a:lnTo>
                    <a:pt x="107" y="9"/>
                  </a:lnTo>
                  <a:lnTo>
                    <a:pt x="159" y="0"/>
                  </a:lnTo>
                  <a:lnTo>
                    <a:pt x="169" y="19"/>
                  </a:lnTo>
                  <a:lnTo>
                    <a:pt x="167" y="21"/>
                  </a:lnTo>
                  <a:lnTo>
                    <a:pt x="159" y="26"/>
                  </a:lnTo>
                  <a:lnTo>
                    <a:pt x="156" y="37"/>
                  </a:lnTo>
                  <a:lnTo>
                    <a:pt x="116" y="54"/>
                  </a:lnTo>
                  <a:lnTo>
                    <a:pt x="75" y="81"/>
                  </a:lnTo>
                  <a:lnTo>
                    <a:pt x="53" y="81"/>
                  </a:lnTo>
                  <a:lnTo>
                    <a:pt x="41" y="88"/>
                  </a:lnTo>
                  <a:lnTo>
                    <a:pt x="17" y="90"/>
                  </a:lnTo>
                  <a:lnTo>
                    <a:pt x="0" y="24"/>
                  </a:lnTo>
                  <a:lnTo>
                    <a:pt x="2" y="22"/>
                  </a:lnTo>
                  <a:lnTo>
                    <a:pt x="2" y="22"/>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35" name="Freeform 554"/>
            <p:cNvSpPr>
              <a:spLocks/>
            </p:cNvSpPr>
            <p:nvPr/>
          </p:nvSpPr>
          <p:spPr bwMode="auto">
            <a:xfrm>
              <a:off x="5641975" y="3051175"/>
              <a:ext cx="195263" cy="265113"/>
            </a:xfrm>
            <a:custGeom>
              <a:avLst/>
              <a:gdLst/>
              <a:ahLst/>
              <a:cxnLst>
                <a:cxn ang="0">
                  <a:pos x="23" y="144"/>
                </a:cxn>
                <a:cxn ang="0">
                  <a:pos x="38" y="144"/>
                </a:cxn>
                <a:cxn ang="0">
                  <a:pos x="45" y="131"/>
                </a:cxn>
                <a:cxn ang="0">
                  <a:pos x="60" y="125"/>
                </a:cxn>
                <a:cxn ang="0">
                  <a:pos x="72" y="110"/>
                </a:cxn>
                <a:cxn ang="0">
                  <a:pos x="85" y="105"/>
                </a:cxn>
                <a:cxn ang="0">
                  <a:pos x="83" y="88"/>
                </a:cxn>
                <a:cxn ang="0">
                  <a:pos x="105" y="62"/>
                </a:cxn>
                <a:cxn ang="0">
                  <a:pos x="111" y="43"/>
                </a:cxn>
                <a:cxn ang="0">
                  <a:pos x="94" y="22"/>
                </a:cxn>
                <a:cxn ang="0">
                  <a:pos x="68" y="15"/>
                </a:cxn>
                <a:cxn ang="0">
                  <a:pos x="55" y="0"/>
                </a:cxn>
                <a:cxn ang="0">
                  <a:pos x="43" y="13"/>
                </a:cxn>
                <a:cxn ang="0">
                  <a:pos x="43" y="22"/>
                </a:cxn>
                <a:cxn ang="0">
                  <a:pos x="40" y="24"/>
                </a:cxn>
                <a:cxn ang="0">
                  <a:pos x="40" y="24"/>
                </a:cxn>
                <a:cxn ang="0">
                  <a:pos x="45" y="28"/>
                </a:cxn>
                <a:cxn ang="0">
                  <a:pos x="51" y="41"/>
                </a:cxn>
                <a:cxn ang="0">
                  <a:pos x="55" y="62"/>
                </a:cxn>
                <a:cxn ang="0">
                  <a:pos x="38" y="93"/>
                </a:cxn>
                <a:cxn ang="0">
                  <a:pos x="0" y="131"/>
                </a:cxn>
                <a:cxn ang="0">
                  <a:pos x="10" y="150"/>
                </a:cxn>
                <a:cxn ang="0">
                  <a:pos x="23" y="144"/>
                </a:cxn>
                <a:cxn ang="0">
                  <a:pos x="23" y="144"/>
                </a:cxn>
              </a:cxnLst>
              <a:rect l="0" t="0" r="r" b="b"/>
              <a:pathLst>
                <a:path w="111" h="150">
                  <a:moveTo>
                    <a:pt x="23" y="144"/>
                  </a:moveTo>
                  <a:lnTo>
                    <a:pt x="38" y="144"/>
                  </a:lnTo>
                  <a:lnTo>
                    <a:pt x="45" y="131"/>
                  </a:lnTo>
                  <a:lnTo>
                    <a:pt x="60" y="125"/>
                  </a:lnTo>
                  <a:lnTo>
                    <a:pt x="72" y="110"/>
                  </a:lnTo>
                  <a:lnTo>
                    <a:pt x="85" y="105"/>
                  </a:lnTo>
                  <a:lnTo>
                    <a:pt x="83" y="88"/>
                  </a:lnTo>
                  <a:lnTo>
                    <a:pt x="105" y="62"/>
                  </a:lnTo>
                  <a:lnTo>
                    <a:pt x="111" y="43"/>
                  </a:lnTo>
                  <a:lnTo>
                    <a:pt x="94" y="22"/>
                  </a:lnTo>
                  <a:lnTo>
                    <a:pt x="68" y="15"/>
                  </a:lnTo>
                  <a:lnTo>
                    <a:pt x="55" y="0"/>
                  </a:lnTo>
                  <a:lnTo>
                    <a:pt x="43" y="13"/>
                  </a:lnTo>
                  <a:lnTo>
                    <a:pt x="43" y="22"/>
                  </a:lnTo>
                  <a:lnTo>
                    <a:pt x="40" y="24"/>
                  </a:lnTo>
                  <a:lnTo>
                    <a:pt x="40" y="24"/>
                  </a:lnTo>
                  <a:lnTo>
                    <a:pt x="45" y="28"/>
                  </a:lnTo>
                  <a:lnTo>
                    <a:pt x="51" y="41"/>
                  </a:lnTo>
                  <a:lnTo>
                    <a:pt x="55" y="62"/>
                  </a:lnTo>
                  <a:lnTo>
                    <a:pt x="38" y="93"/>
                  </a:lnTo>
                  <a:lnTo>
                    <a:pt x="0" y="131"/>
                  </a:lnTo>
                  <a:lnTo>
                    <a:pt x="10" y="150"/>
                  </a:lnTo>
                  <a:lnTo>
                    <a:pt x="23" y="144"/>
                  </a:lnTo>
                  <a:lnTo>
                    <a:pt x="23" y="144"/>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36" name="Freeform 555"/>
            <p:cNvSpPr>
              <a:spLocks/>
            </p:cNvSpPr>
            <p:nvPr/>
          </p:nvSpPr>
          <p:spPr bwMode="auto">
            <a:xfrm>
              <a:off x="5118100" y="2808288"/>
              <a:ext cx="620713" cy="565150"/>
            </a:xfrm>
            <a:custGeom>
              <a:avLst/>
              <a:gdLst/>
              <a:ahLst/>
              <a:cxnLst>
                <a:cxn ang="0">
                  <a:pos x="85" y="29"/>
                </a:cxn>
                <a:cxn ang="0">
                  <a:pos x="91" y="33"/>
                </a:cxn>
                <a:cxn ang="0">
                  <a:pos x="100" y="30"/>
                </a:cxn>
                <a:cxn ang="0">
                  <a:pos x="100" y="30"/>
                </a:cxn>
                <a:cxn ang="0">
                  <a:pos x="115" y="35"/>
                </a:cxn>
                <a:cxn ang="0">
                  <a:pos x="115" y="36"/>
                </a:cxn>
                <a:cxn ang="0">
                  <a:pos x="131" y="54"/>
                </a:cxn>
                <a:cxn ang="0">
                  <a:pos x="138" y="69"/>
                </a:cxn>
                <a:cxn ang="0">
                  <a:pos x="143" y="78"/>
                </a:cxn>
                <a:cxn ang="0">
                  <a:pos x="139" y="83"/>
                </a:cxn>
                <a:cxn ang="0">
                  <a:pos x="139" y="87"/>
                </a:cxn>
                <a:cxn ang="0">
                  <a:pos x="145" y="89"/>
                </a:cxn>
                <a:cxn ang="0">
                  <a:pos x="154" y="89"/>
                </a:cxn>
                <a:cxn ang="0">
                  <a:pos x="164" y="89"/>
                </a:cxn>
                <a:cxn ang="0">
                  <a:pos x="169" y="87"/>
                </a:cxn>
                <a:cxn ang="0">
                  <a:pos x="173" y="85"/>
                </a:cxn>
                <a:cxn ang="0">
                  <a:pos x="179" y="86"/>
                </a:cxn>
                <a:cxn ang="0">
                  <a:pos x="182" y="88"/>
                </a:cxn>
                <a:cxn ang="0">
                  <a:pos x="185" y="95"/>
                </a:cxn>
                <a:cxn ang="0">
                  <a:pos x="187" y="106"/>
                </a:cxn>
                <a:cxn ang="0">
                  <a:pos x="178" y="123"/>
                </a:cxn>
                <a:cxn ang="0">
                  <a:pos x="158" y="143"/>
                </a:cxn>
                <a:cxn ang="0">
                  <a:pos x="130" y="148"/>
                </a:cxn>
                <a:cxn ang="0">
                  <a:pos x="100" y="170"/>
                </a:cxn>
                <a:cxn ang="0">
                  <a:pos x="82" y="149"/>
                </a:cxn>
                <a:cxn ang="0">
                  <a:pos x="74" y="155"/>
                </a:cxn>
                <a:cxn ang="0">
                  <a:pos x="73" y="156"/>
                </a:cxn>
                <a:cxn ang="0">
                  <a:pos x="71" y="149"/>
                </a:cxn>
                <a:cxn ang="0">
                  <a:pos x="56" y="123"/>
                </a:cxn>
                <a:cxn ang="0">
                  <a:pos x="47" y="118"/>
                </a:cxn>
                <a:cxn ang="0">
                  <a:pos x="42" y="111"/>
                </a:cxn>
                <a:cxn ang="0">
                  <a:pos x="40" y="93"/>
                </a:cxn>
                <a:cxn ang="0">
                  <a:pos x="34" y="83"/>
                </a:cxn>
                <a:cxn ang="0">
                  <a:pos x="26" y="77"/>
                </a:cxn>
                <a:cxn ang="0">
                  <a:pos x="5" y="41"/>
                </a:cxn>
                <a:cxn ang="0">
                  <a:pos x="0" y="41"/>
                </a:cxn>
                <a:cxn ang="0">
                  <a:pos x="2" y="28"/>
                </a:cxn>
                <a:cxn ang="0">
                  <a:pos x="2" y="28"/>
                </a:cxn>
                <a:cxn ang="0">
                  <a:pos x="11" y="29"/>
                </a:cxn>
                <a:cxn ang="0">
                  <a:pos x="16" y="22"/>
                </a:cxn>
                <a:cxn ang="0">
                  <a:pos x="21" y="22"/>
                </a:cxn>
                <a:cxn ang="0">
                  <a:pos x="26" y="16"/>
                </a:cxn>
                <a:cxn ang="0">
                  <a:pos x="18" y="7"/>
                </a:cxn>
                <a:cxn ang="0">
                  <a:pos x="35" y="0"/>
                </a:cxn>
                <a:cxn ang="0">
                  <a:pos x="48" y="3"/>
                </a:cxn>
                <a:cxn ang="0">
                  <a:pos x="67" y="14"/>
                </a:cxn>
                <a:cxn ang="0">
                  <a:pos x="73" y="18"/>
                </a:cxn>
                <a:cxn ang="0">
                  <a:pos x="74" y="24"/>
                </a:cxn>
                <a:cxn ang="0">
                  <a:pos x="85" y="29"/>
                </a:cxn>
              </a:cxnLst>
              <a:rect l="0" t="0" r="r" b="b"/>
              <a:pathLst>
                <a:path w="187" h="170">
                  <a:moveTo>
                    <a:pt x="85" y="29"/>
                  </a:moveTo>
                  <a:cubicBezTo>
                    <a:pt x="91" y="33"/>
                    <a:pt x="91" y="33"/>
                    <a:pt x="91" y="33"/>
                  </a:cubicBezTo>
                  <a:cubicBezTo>
                    <a:pt x="100" y="30"/>
                    <a:pt x="100" y="30"/>
                    <a:pt x="100" y="30"/>
                  </a:cubicBezTo>
                  <a:cubicBezTo>
                    <a:pt x="100" y="30"/>
                    <a:pt x="100" y="30"/>
                    <a:pt x="100" y="30"/>
                  </a:cubicBezTo>
                  <a:cubicBezTo>
                    <a:pt x="115" y="35"/>
                    <a:pt x="115" y="35"/>
                    <a:pt x="115" y="35"/>
                  </a:cubicBezTo>
                  <a:cubicBezTo>
                    <a:pt x="115" y="36"/>
                    <a:pt x="115" y="36"/>
                    <a:pt x="115" y="36"/>
                  </a:cubicBezTo>
                  <a:cubicBezTo>
                    <a:pt x="131" y="54"/>
                    <a:pt x="131" y="54"/>
                    <a:pt x="131" y="54"/>
                  </a:cubicBezTo>
                  <a:cubicBezTo>
                    <a:pt x="138" y="69"/>
                    <a:pt x="138" y="69"/>
                    <a:pt x="138" y="69"/>
                  </a:cubicBezTo>
                  <a:cubicBezTo>
                    <a:pt x="143" y="78"/>
                    <a:pt x="143" y="78"/>
                    <a:pt x="143" y="78"/>
                  </a:cubicBezTo>
                  <a:cubicBezTo>
                    <a:pt x="139" y="83"/>
                    <a:pt x="139" y="83"/>
                    <a:pt x="139" y="83"/>
                  </a:cubicBezTo>
                  <a:cubicBezTo>
                    <a:pt x="139" y="87"/>
                    <a:pt x="139" y="87"/>
                    <a:pt x="139" y="87"/>
                  </a:cubicBezTo>
                  <a:cubicBezTo>
                    <a:pt x="145" y="89"/>
                    <a:pt x="145" y="89"/>
                    <a:pt x="145" y="89"/>
                  </a:cubicBezTo>
                  <a:cubicBezTo>
                    <a:pt x="145" y="89"/>
                    <a:pt x="154" y="89"/>
                    <a:pt x="154" y="89"/>
                  </a:cubicBezTo>
                  <a:cubicBezTo>
                    <a:pt x="154" y="89"/>
                    <a:pt x="164" y="89"/>
                    <a:pt x="164" y="89"/>
                  </a:cubicBezTo>
                  <a:cubicBezTo>
                    <a:pt x="165" y="89"/>
                    <a:pt x="169" y="87"/>
                    <a:pt x="169" y="87"/>
                  </a:cubicBezTo>
                  <a:cubicBezTo>
                    <a:pt x="170" y="87"/>
                    <a:pt x="173" y="85"/>
                    <a:pt x="173" y="85"/>
                  </a:cubicBezTo>
                  <a:cubicBezTo>
                    <a:pt x="179" y="86"/>
                    <a:pt x="179" y="86"/>
                    <a:pt x="179" y="86"/>
                  </a:cubicBezTo>
                  <a:cubicBezTo>
                    <a:pt x="182" y="88"/>
                    <a:pt x="182" y="88"/>
                    <a:pt x="182" y="88"/>
                  </a:cubicBezTo>
                  <a:cubicBezTo>
                    <a:pt x="185" y="95"/>
                    <a:pt x="185" y="95"/>
                    <a:pt x="185" y="95"/>
                  </a:cubicBezTo>
                  <a:cubicBezTo>
                    <a:pt x="187" y="106"/>
                    <a:pt x="187" y="106"/>
                    <a:pt x="187" y="106"/>
                  </a:cubicBezTo>
                  <a:cubicBezTo>
                    <a:pt x="178" y="123"/>
                    <a:pt x="178" y="123"/>
                    <a:pt x="178" y="123"/>
                  </a:cubicBezTo>
                  <a:cubicBezTo>
                    <a:pt x="158" y="143"/>
                    <a:pt x="158" y="143"/>
                    <a:pt x="158" y="143"/>
                  </a:cubicBezTo>
                  <a:cubicBezTo>
                    <a:pt x="130" y="148"/>
                    <a:pt x="130" y="148"/>
                    <a:pt x="130" y="148"/>
                  </a:cubicBezTo>
                  <a:cubicBezTo>
                    <a:pt x="100" y="170"/>
                    <a:pt x="100" y="170"/>
                    <a:pt x="100" y="170"/>
                  </a:cubicBezTo>
                  <a:cubicBezTo>
                    <a:pt x="82" y="149"/>
                    <a:pt x="82" y="149"/>
                    <a:pt x="82" y="149"/>
                  </a:cubicBezTo>
                  <a:cubicBezTo>
                    <a:pt x="74" y="155"/>
                    <a:pt x="74" y="155"/>
                    <a:pt x="74" y="155"/>
                  </a:cubicBezTo>
                  <a:cubicBezTo>
                    <a:pt x="73" y="156"/>
                    <a:pt x="73" y="156"/>
                    <a:pt x="73" y="156"/>
                  </a:cubicBezTo>
                  <a:cubicBezTo>
                    <a:pt x="71" y="149"/>
                    <a:pt x="71" y="149"/>
                    <a:pt x="71" y="149"/>
                  </a:cubicBezTo>
                  <a:cubicBezTo>
                    <a:pt x="56" y="123"/>
                    <a:pt x="56" y="123"/>
                    <a:pt x="56" y="123"/>
                  </a:cubicBezTo>
                  <a:cubicBezTo>
                    <a:pt x="47" y="118"/>
                    <a:pt x="47" y="118"/>
                    <a:pt x="47" y="118"/>
                  </a:cubicBezTo>
                  <a:cubicBezTo>
                    <a:pt x="42" y="111"/>
                    <a:pt x="42" y="111"/>
                    <a:pt x="42" y="111"/>
                  </a:cubicBezTo>
                  <a:cubicBezTo>
                    <a:pt x="40" y="93"/>
                    <a:pt x="40" y="93"/>
                    <a:pt x="40" y="93"/>
                  </a:cubicBezTo>
                  <a:cubicBezTo>
                    <a:pt x="34" y="83"/>
                    <a:pt x="34" y="83"/>
                    <a:pt x="34" y="83"/>
                  </a:cubicBezTo>
                  <a:cubicBezTo>
                    <a:pt x="26" y="77"/>
                    <a:pt x="26" y="77"/>
                    <a:pt x="26" y="77"/>
                  </a:cubicBezTo>
                  <a:cubicBezTo>
                    <a:pt x="5" y="41"/>
                    <a:pt x="5" y="41"/>
                    <a:pt x="5" y="41"/>
                  </a:cubicBezTo>
                  <a:cubicBezTo>
                    <a:pt x="0" y="41"/>
                    <a:pt x="0" y="41"/>
                    <a:pt x="0" y="41"/>
                  </a:cubicBezTo>
                  <a:cubicBezTo>
                    <a:pt x="2" y="28"/>
                    <a:pt x="2" y="28"/>
                    <a:pt x="2" y="28"/>
                  </a:cubicBezTo>
                  <a:cubicBezTo>
                    <a:pt x="2" y="28"/>
                    <a:pt x="2" y="28"/>
                    <a:pt x="2" y="28"/>
                  </a:cubicBezTo>
                  <a:cubicBezTo>
                    <a:pt x="11" y="29"/>
                    <a:pt x="11" y="29"/>
                    <a:pt x="11" y="29"/>
                  </a:cubicBezTo>
                  <a:cubicBezTo>
                    <a:pt x="16" y="22"/>
                    <a:pt x="16" y="22"/>
                    <a:pt x="16" y="22"/>
                  </a:cubicBezTo>
                  <a:cubicBezTo>
                    <a:pt x="21" y="22"/>
                    <a:pt x="21" y="22"/>
                    <a:pt x="21" y="22"/>
                  </a:cubicBezTo>
                  <a:cubicBezTo>
                    <a:pt x="26" y="16"/>
                    <a:pt x="26" y="16"/>
                    <a:pt x="26" y="16"/>
                  </a:cubicBezTo>
                  <a:cubicBezTo>
                    <a:pt x="18" y="7"/>
                    <a:pt x="18" y="7"/>
                    <a:pt x="18" y="7"/>
                  </a:cubicBezTo>
                  <a:cubicBezTo>
                    <a:pt x="35" y="0"/>
                    <a:pt x="35" y="0"/>
                    <a:pt x="35" y="0"/>
                  </a:cubicBezTo>
                  <a:cubicBezTo>
                    <a:pt x="48" y="3"/>
                    <a:pt x="48" y="3"/>
                    <a:pt x="48" y="3"/>
                  </a:cubicBezTo>
                  <a:cubicBezTo>
                    <a:pt x="67" y="14"/>
                    <a:pt x="67" y="14"/>
                    <a:pt x="67" y="14"/>
                  </a:cubicBezTo>
                  <a:cubicBezTo>
                    <a:pt x="73" y="18"/>
                    <a:pt x="73" y="18"/>
                    <a:pt x="73" y="18"/>
                  </a:cubicBezTo>
                  <a:cubicBezTo>
                    <a:pt x="74" y="24"/>
                    <a:pt x="74" y="24"/>
                    <a:pt x="74" y="24"/>
                  </a:cubicBezTo>
                  <a:cubicBezTo>
                    <a:pt x="85" y="29"/>
                    <a:pt x="85" y="29"/>
                    <a:pt x="85" y="29"/>
                  </a:cubicBez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37" name="Freeform 556"/>
            <p:cNvSpPr>
              <a:spLocks/>
            </p:cNvSpPr>
            <p:nvPr/>
          </p:nvSpPr>
          <p:spPr bwMode="auto">
            <a:xfrm>
              <a:off x="5575300" y="3009900"/>
              <a:ext cx="26988" cy="57150"/>
            </a:xfrm>
            <a:custGeom>
              <a:avLst/>
              <a:gdLst/>
              <a:ahLst/>
              <a:cxnLst>
                <a:cxn ang="0">
                  <a:pos x="0" y="15"/>
                </a:cxn>
                <a:cxn ang="0">
                  <a:pos x="4" y="0"/>
                </a:cxn>
                <a:cxn ang="0">
                  <a:pos x="13" y="4"/>
                </a:cxn>
                <a:cxn ang="0">
                  <a:pos x="15" y="23"/>
                </a:cxn>
                <a:cxn ang="0">
                  <a:pos x="9" y="32"/>
                </a:cxn>
                <a:cxn ang="0">
                  <a:pos x="0" y="15"/>
                </a:cxn>
                <a:cxn ang="0">
                  <a:pos x="0" y="15"/>
                </a:cxn>
              </a:cxnLst>
              <a:rect l="0" t="0" r="r" b="b"/>
              <a:pathLst>
                <a:path w="15" h="32">
                  <a:moveTo>
                    <a:pt x="0" y="15"/>
                  </a:moveTo>
                  <a:lnTo>
                    <a:pt x="4" y="0"/>
                  </a:lnTo>
                  <a:lnTo>
                    <a:pt x="13" y="4"/>
                  </a:lnTo>
                  <a:lnTo>
                    <a:pt x="15" y="23"/>
                  </a:lnTo>
                  <a:lnTo>
                    <a:pt x="9" y="32"/>
                  </a:lnTo>
                  <a:lnTo>
                    <a:pt x="0" y="15"/>
                  </a:lnTo>
                  <a:lnTo>
                    <a:pt x="0" y="15"/>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38" name="Freeform 557"/>
            <p:cNvSpPr>
              <a:spLocks/>
            </p:cNvSpPr>
            <p:nvPr/>
          </p:nvSpPr>
          <p:spPr bwMode="auto">
            <a:xfrm>
              <a:off x="5580063" y="3013075"/>
              <a:ext cx="158750" cy="90488"/>
            </a:xfrm>
            <a:custGeom>
              <a:avLst/>
              <a:gdLst/>
              <a:ahLst/>
              <a:cxnLst>
                <a:cxn ang="0">
                  <a:pos x="47" y="7"/>
                </a:cxn>
                <a:cxn ang="0">
                  <a:pos x="48" y="11"/>
                </a:cxn>
                <a:cxn ang="0">
                  <a:pos x="42" y="18"/>
                </a:cxn>
                <a:cxn ang="0">
                  <a:pos x="42" y="23"/>
                </a:cxn>
                <a:cxn ang="0">
                  <a:pos x="40" y="24"/>
                </a:cxn>
                <a:cxn ang="0">
                  <a:pos x="40" y="24"/>
                </a:cxn>
                <a:cxn ang="0">
                  <a:pos x="34" y="23"/>
                </a:cxn>
                <a:cxn ang="0">
                  <a:pos x="30" y="25"/>
                </a:cxn>
                <a:cxn ang="0">
                  <a:pos x="25" y="27"/>
                </a:cxn>
                <a:cxn ang="0">
                  <a:pos x="15" y="27"/>
                </a:cxn>
                <a:cxn ang="0">
                  <a:pos x="6" y="27"/>
                </a:cxn>
                <a:cxn ang="0">
                  <a:pos x="0" y="25"/>
                </a:cxn>
                <a:cxn ang="0">
                  <a:pos x="0" y="21"/>
                </a:cxn>
                <a:cxn ang="0">
                  <a:pos x="4" y="16"/>
                </a:cxn>
                <a:cxn ang="0">
                  <a:pos x="14" y="19"/>
                </a:cxn>
                <a:cxn ang="0">
                  <a:pos x="16" y="17"/>
                </a:cxn>
                <a:cxn ang="0">
                  <a:pos x="29" y="17"/>
                </a:cxn>
                <a:cxn ang="0">
                  <a:pos x="42" y="0"/>
                </a:cxn>
                <a:cxn ang="0">
                  <a:pos x="47" y="7"/>
                </a:cxn>
              </a:cxnLst>
              <a:rect l="0" t="0" r="r" b="b"/>
              <a:pathLst>
                <a:path w="48" h="27">
                  <a:moveTo>
                    <a:pt x="47" y="7"/>
                  </a:moveTo>
                  <a:cubicBezTo>
                    <a:pt x="48" y="11"/>
                    <a:pt x="48" y="11"/>
                    <a:pt x="48" y="11"/>
                  </a:cubicBezTo>
                  <a:cubicBezTo>
                    <a:pt x="42" y="18"/>
                    <a:pt x="42" y="18"/>
                    <a:pt x="42" y="18"/>
                  </a:cubicBezTo>
                  <a:cubicBezTo>
                    <a:pt x="42" y="23"/>
                    <a:pt x="42" y="23"/>
                    <a:pt x="42" y="23"/>
                  </a:cubicBezTo>
                  <a:cubicBezTo>
                    <a:pt x="40" y="24"/>
                    <a:pt x="40" y="24"/>
                    <a:pt x="40" y="24"/>
                  </a:cubicBezTo>
                  <a:cubicBezTo>
                    <a:pt x="40" y="24"/>
                    <a:pt x="40" y="24"/>
                    <a:pt x="40" y="24"/>
                  </a:cubicBezTo>
                  <a:cubicBezTo>
                    <a:pt x="34" y="23"/>
                    <a:pt x="34" y="23"/>
                    <a:pt x="34" y="23"/>
                  </a:cubicBezTo>
                  <a:cubicBezTo>
                    <a:pt x="34" y="23"/>
                    <a:pt x="31" y="25"/>
                    <a:pt x="30" y="25"/>
                  </a:cubicBezTo>
                  <a:cubicBezTo>
                    <a:pt x="30" y="25"/>
                    <a:pt x="26" y="27"/>
                    <a:pt x="25" y="27"/>
                  </a:cubicBezTo>
                  <a:cubicBezTo>
                    <a:pt x="25" y="27"/>
                    <a:pt x="15" y="27"/>
                    <a:pt x="15" y="27"/>
                  </a:cubicBezTo>
                  <a:cubicBezTo>
                    <a:pt x="15" y="27"/>
                    <a:pt x="6" y="27"/>
                    <a:pt x="6" y="27"/>
                  </a:cubicBezTo>
                  <a:cubicBezTo>
                    <a:pt x="0" y="25"/>
                    <a:pt x="0" y="25"/>
                    <a:pt x="0" y="25"/>
                  </a:cubicBezTo>
                  <a:cubicBezTo>
                    <a:pt x="0" y="21"/>
                    <a:pt x="0" y="21"/>
                    <a:pt x="0" y="21"/>
                  </a:cubicBezTo>
                  <a:cubicBezTo>
                    <a:pt x="4" y="16"/>
                    <a:pt x="4" y="16"/>
                    <a:pt x="4" y="16"/>
                  </a:cubicBezTo>
                  <a:cubicBezTo>
                    <a:pt x="14" y="19"/>
                    <a:pt x="14" y="19"/>
                    <a:pt x="14" y="19"/>
                  </a:cubicBezTo>
                  <a:cubicBezTo>
                    <a:pt x="16" y="17"/>
                    <a:pt x="16" y="17"/>
                    <a:pt x="16" y="17"/>
                  </a:cubicBezTo>
                  <a:cubicBezTo>
                    <a:pt x="29" y="17"/>
                    <a:pt x="29" y="17"/>
                    <a:pt x="29" y="17"/>
                  </a:cubicBezTo>
                  <a:cubicBezTo>
                    <a:pt x="42" y="0"/>
                    <a:pt x="42" y="0"/>
                    <a:pt x="42" y="0"/>
                  </a:cubicBezTo>
                  <a:cubicBezTo>
                    <a:pt x="47" y="7"/>
                    <a:pt x="47" y="7"/>
                    <a:pt x="47" y="7"/>
                  </a:cubicBez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39" name="Freeform 558"/>
            <p:cNvSpPr>
              <a:spLocks/>
            </p:cNvSpPr>
            <p:nvPr/>
          </p:nvSpPr>
          <p:spPr bwMode="auto">
            <a:xfrm>
              <a:off x="5718175" y="3005138"/>
              <a:ext cx="17463" cy="31750"/>
            </a:xfrm>
            <a:custGeom>
              <a:avLst/>
              <a:gdLst/>
              <a:ahLst/>
              <a:cxnLst>
                <a:cxn ang="0">
                  <a:pos x="10" y="18"/>
                </a:cxn>
                <a:cxn ang="0">
                  <a:pos x="10" y="1"/>
                </a:cxn>
                <a:cxn ang="0">
                  <a:pos x="6" y="0"/>
                </a:cxn>
                <a:cxn ang="0">
                  <a:pos x="0" y="5"/>
                </a:cxn>
                <a:cxn ang="0">
                  <a:pos x="10" y="18"/>
                </a:cxn>
                <a:cxn ang="0">
                  <a:pos x="10" y="18"/>
                </a:cxn>
              </a:cxnLst>
              <a:rect l="0" t="0" r="r" b="b"/>
              <a:pathLst>
                <a:path w="10" h="18">
                  <a:moveTo>
                    <a:pt x="10" y="18"/>
                  </a:moveTo>
                  <a:lnTo>
                    <a:pt x="10" y="1"/>
                  </a:lnTo>
                  <a:lnTo>
                    <a:pt x="6" y="0"/>
                  </a:lnTo>
                  <a:lnTo>
                    <a:pt x="0" y="5"/>
                  </a:lnTo>
                  <a:lnTo>
                    <a:pt x="10" y="18"/>
                  </a:lnTo>
                  <a:lnTo>
                    <a:pt x="10" y="18"/>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40" name="Freeform 559"/>
            <p:cNvSpPr>
              <a:spLocks/>
            </p:cNvSpPr>
            <p:nvPr/>
          </p:nvSpPr>
          <p:spPr bwMode="auto">
            <a:xfrm>
              <a:off x="7912100" y="3870325"/>
              <a:ext cx="295275" cy="288925"/>
            </a:xfrm>
            <a:custGeom>
              <a:avLst/>
              <a:gdLst>
                <a:gd name="T0" fmla="*/ 165 w 167"/>
                <a:gd name="T1" fmla="*/ 163 h 163"/>
                <a:gd name="T2" fmla="*/ 145 w 167"/>
                <a:gd name="T3" fmla="*/ 140 h 163"/>
                <a:gd name="T4" fmla="*/ 107 w 167"/>
                <a:gd name="T5" fmla="*/ 148 h 163"/>
                <a:gd name="T6" fmla="*/ 117 w 167"/>
                <a:gd name="T7" fmla="*/ 129 h 163"/>
                <a:gd name="T8" fmla="*/ 124 w 167"/>
                <a:gd name="T9" fmla="*/ 127 h 163"/>
                <a:gd name="T10" fmla="*/ 118 w 167"/>
                <a:gd name="T11" fmla="*/ 97 h 163"/>
                <a:gd name="T12" fmla="*/ 105 w 167"/>
                <a:gd name="T13" fmla="*/ 86 h 163"/>
                <a:gd name="T14" fmla="*/ 68 w 167"/>
                <a:gd name="T15" fmla="*/ 73 h 163"/>
                <a:gd name="T16" fmla="*/ 45 w 167"/>
                <a:gd name="T17" fmla="*/ 58 h 163"/>
                <a:gd name="T18" fmla="*/ 40 w 167"/>
                <a:gd name="T19" fmla="*/ 67 h 163"/>
                <a:gd name="T20" fmla="*/ 32 w 167"/>
                <a:gd name="T21" fmla="*/ 67 h 163"/>
                <a:gd name="T22" fmla="*/ 30 w 167"/>
                <a:gd name="T23" fmla="*/ 54 h 163"/>
                <a:gd name="T24" fmla="*/ 17 w 167"/>
                <a:gd name="T25" fmla="*/ 46 h 163"/>
                <a:gd name="T26" fmla="*/ 47 w 167"/>
                <a:gd name="T27" fmla="*/ 39 h 163"/>
                <a:gd name="T28" fmla="*/ 49 w 167"/>
                <a:gd name="T29" fmla="*/ 31 h 163"/>
                <a:gd name="T30" fmla="*/ 23 w 167"/>
                <a:gd name="T31" fmla="*/ 35 h 163"/>
                <a:gd name="T32" fmla="*/ 17 w 167"/>
                <a:gd name="T33" fmla="*/ 31 h 163"/>
                <a:gd name="T34" fmla="*/ 17 w 167"/>
                <a:gd name="T35" fmla="*/ 22 h 163"/>
                <a:gd name="T36" fmla="*/ 0 w 167"/>
                <a:gd name="T37" fmla="*/ 18 h 163"/>
                <a:gd name="T38" fmla="*/ 23 w 167"/>
                <a:gd name="T39" fmla="*/ 0 h 163"/>
                <a:gd name="T40" fmla="*/ 34 w 167"/>
                <a:gd name="T41" fmla="*/ 0 h 163"/>
                <a:gd name="T42" fmla="*/ 42 w 167"/>
                <a:gd name="T43" fmla="*/ 7 h 163"/>
                <a:gd name="T44" fmla="*/ 51 w 167"/>
                <a:gd name="T45" fmla="*/ 7 h 163"/>
                <a:gd name="T46" fmla="*/ 55 w 167"/>
                <a:gd name="T47" fmla="*/ 37 h 163"/>
                <a:gd name="T48" fmla="*/ 70 w 167"/>
                <a:gd name="T49" fmla="*/ 56 h 163"/>
                <a:gd name="T50" fmla="*/ 77 w 167"/>
                <a:gd name="T51" fmla="*/ 56 h 163"/>
                <a:gd name="T52" fmla="*/ 94 w 167"/>
                <a:gd name="T53" fmla="*/ 33 h 163"/>
                <a:gd name="T54" fmla="*/ 117 w 167"/>
                <a:gd name="T55" fmla="*/ 20 h 163"/>
                <a:gd name="T56" fmla="*/ 167 w 167"/>
                <a:gd name="T57" fmla="*/ 43 h 163"/>
                <a:gd name="T58" fmla="*/ 165 w 167"/>
                <a:gd name="T59" fmla="*/ 163 h 163"/>
                <a:gd name="T60" fmla="*/ 165 w 167"/>
                <a:gd name="T61" fmla="*/ 163 h 16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7"/>
                <a:gd name="T94" fmla="*/ 0 h 163"/>
                <a:gd name="T95" fmla="*/ 167 w 167"/>
                <a:gd name="T96" fmla="*/ 163 h 16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7" h="163">
                  <a:moveTo>
                    <a:pt x="165" y="163"/>
                  </a:moveTo>
                  <a:lnTo>
                    <a:pt x="145" y="140"/>
                  </a:lnTo>
                  <a:lnTo>
                    <a:pt x="107" y="148"/>
                  </a:lnTo>
                  <a:lnTo>
                    <a:pt x="117" y="129"/>
                  </a:lnTo>
                  <a:lnTo>
                    <a:pt x="124" y="127"/>
                  </a:lnTo>
                  <a:lnTo>
                    <a:pt x="118" y="97"/>
                  </a:lnTo>
                  <a:lnTo>
                    <a:pt x="105" y="86"/>
                  </a:lnTo>
                  <a:lnTo>
                    <a:pt x="68" y="73"/>
                  </a:lnTo>
                  <a:lnTo>
                    <a:pt x="45" y="58"/>
                  </a:lnTo>
                  <a:lnTo>
                    <a:pt x="40" y="67"/>
                  </a:lnTo>
                  <a:lnTo>
                    <a:pt x="32" y="67"/>
                  </a:lnTo>
                  <a:lnTo>
                    <a:pt x="30" y="54"/>
                  </a:lnTo>
                  <a:lnTo>
                    <a:pt x="17" y="46"/>
                  </a:lnTo>
                  <a:lnTo>
                    <a:pt x="47" y="39"/>
                  </a:lnTo>
                  <a:lnTo>
                    <a:pt x="49" y="31"/>
                  </a:lnTo>
                  <a:lnTo>
                    <a:pt x="23" y="35"/>
                  </a:lnTo>
                  <a:lnTo>
                    <a:pt x="17" y="31"/>
                  </a:lnTo>
                  <a:lnTo>
                    <a:pt x="17" y="22"/>
                  </a:lnTo>
                  <a:lnTo>
                    <a:pt x="0" y="18"/>
                  </a:lnTo>
                  <a:lnTo>
                    <a:pt x="23" y="0"/>
                  </a:lnTo>
                  <a:lnTo>
                    <a:pt x="34" y="0"/>
                  </a:lnTo>
                  <a:lnTo>
                    <a:pt x="42" y="7"/>
                  </a:lnTo>
                  <a:lnTo>
                    <a:pt x="51" y="7"/>
                  </a:lnTo>
                  <a:lnTo>
                    <a:pt x="55" y="37"/>
                  </a:lnTo>
                  <a:lnTo>
                    <a:pt x="70" y="56"/>
                  </a:lnTo>
                  <a:lnTo>
                    <a:pt x="77" y="56"/>
                  </a:lnTo>
                  <a:lnTo>
                    <a:pt x="94" y="33"/>
                  </a:lnTo>
                  <a:lnTo>
                    <a:pt x="117" y="20"/>
                  </a:lnTo>
                  <a:lnTo>
                    <a:pt x="167" y="43"/>
                  </a:lnTo>
                  <a:lnTo>
                    <a:pt x="165" y="163"/>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41" name="Freeform 560"/>
            <p:cNvSpPr>
              <a:spLocks/>
            </p:cNvSpPr>
            <p:nvPr/>
          </p:nvSpPr>
          <p:spPr bwMode="auto">
            <a:xfrm>
              <a:off x="8204200" y="3946525"/>
              <a:ext cx="265113" cy="261938"/>
            </a:xfrm>
            <a:custGeom>
              <a:avLst/>
              <a:gdLst/>
              <a:ahLst/>
              <a:cxnLst>
                <a:cxn ang="0">
                  <a:pos x="2" y="0"/>
                </a:cxn>
                <a:cxn ang="0">
                  <a:pos x="41" y="15"/>
                </a:cxn>
                <a:cxn ang="0">
                  <a:pos x="71" y="33"/>
                </a:cxn>
                <a:cxn ang="0">
                  <a:pos x="75" y="52"/>
                </a:cxn>
                <a:cxn ang="0">
                  <a:pos x="94" y="60"/>
                </a:cxn>
                <a:cxn ang="0">
                  <a:pos x="103" y="58"/>
                </a:cxn>
                <a:cxn ang="0">
                  <a:pos x="109" y="65"/>
                </a:cxn>
                <a:cxn ang="0">
                  <a:pos x="109" y="73"/>
                </a:cxn>
                <a:cxn ang="0">
                  <a:pos x="96" y="76"/>
                </a:cxn>
                <a:cxn ang="0">
                  <a:pos x="98" y="84"/>
                </a:cxn>
                <a:cxn ang="0">
                  <a:pos x="113" y="97"/>
                </a:cxn>
                <a:cxn ang="0">
                  <a:pos x="116" y="118"/>
                </a:cxn>
                <a:cxn ang="0">
                  <a:pos x="128" y="116"/>
                </a:cxn>
                <a:cxn ang="0">
                  <a:pos x="124" y="123"/>
                </a:cxn>
                <a:cxn ang="0">
                  <a:pos x="139" y="127"/>
                </a:cxn>
                <a:cxn ang="0">
                  <a:pos x="135" y="135"/>
                </a:cxn>
                <a:cxn ang="0">
                  <a:pos x="150" y="138"/>
                </a:cxn>
                <a:cxn ang="0">
                  <a:pos x="146" y="146"/>
                </a:cxn>
                <a:cxn ang="0">
                  <a:pos x="137" y="148"/>
                </a:cxn>
                <a:cxn ang="0">
                  <a:pos x="135" y="142"/>
                </a:cxn>
                <a:cxn ang="0">
                  <a:pos x="100" y="135"/>
                </a:cxn>
                <a:cxn ang="0">
                  <a:pos x="77" y="97"/>
                </a:cxn>
                <a:cxn ang="0">
                  <a:pos x="56" y="90"/>
                </a:cxn>
                <a:cxn ang="0">
                  <a:pos x="47" y="90"/>
                </a:cxn>
                <a:cxn ang="0">
                  <a:pos x="30" y="105"/>
                </a:cxn>
                <a:cxn ang="0">
                  <a:pos x="32" y="112"/>
                </a:cxn>
                <a:cxn ang="0">
                  <a:pos x="19" y="121"/>
                </a:cxn>
                <a:cxn ang="0">
                  <a:pos x="0" y="120"/>
                </a:cxn>
                <a:cxn ang="0">
                  <a:pos x="2" y="0"/>
                </a:cxn>
                <a:cxn ang="0">
                  <a:pos x="2" y="0"/>
                </a:cxn>
              </a:cxnLst>
              <a:rect l="0" t="0" r="r" b="b"/>
              <a:pathLst>
                <a:path w="150" h="148">
                  <a:moveTo>
                    <a:pt x="2" y="0"/>
                  </a:moveTo>
                  <a:lnTo>
                    <a:pt x="41" y="15"/>
                  </a:lnTo>
                  <a:lnTo>
                    <a:pt x="71" y="33"/>
                  </a:lnTo>
                  <a:lnTo>
                    <a:pt x="75" y="52"/>
                  </a:lnTo>
                  <a:lnTo>
                    <a:pt x="94" y="60"/>
                  </a:lnTo>
                  <a:lnTo>
                    <a:pt x="103" y="58"/>
                  </a:lnTo>
                  <a:lnTo>
                    <a:pt x="109" y="65"/>
                  </a:lnTo>
                  <a:lnTo>
                    <a:pt x="109" y="73"/>
                  </a:lnTo>
                  <a:lnTo>
                    <a:pt x="96" y="76"/>
                  </a:lnTo>
                  <a:lnTo>
                    <a:pt x="98" y="84"/>
                  </a:lnTo>
                  <a:lnTo>
                    <a:pt x="113" y="97"/>
                  </a:lnTo>
                  <a:lnTo>
                    <a:pt x="116" y="118"/>
                  </a:lnTo>
                  <a:lnTo>
                    <a:pt x="128" y="116"/>
                  </a:lnTo>
                  <a:lnTo>
                    <a:pt x="124" y="123"/>
                  </a:lnTo>
                  <a:lnTo>
                    <a:pt x="139" y="127"/>
                  </a:lnTo>
                  <a:lnTo>
                    <a:pt x="135" y="135"/>
                  </a:lnTo>
                  <a:lnTo>
                    <a:pt x="150" y="138"/>
                  </a:lnTo>
                  <a:lnTo>
                    <a:pt x="146" y="146"/>
                  </a:lnTo>
                  <a:lnTo>
                    <a:pt x="137" y="148"/>
                  </a:lnTo>
                  <a:lnTo>
                    <a:pt x="135" y="142"/>
                  </a:lnTo>
                  <a:lnTo>
                    <a:pt x="100" y="135"/>
                  </a:lnTo>
                  <a:lnTo>
                    <a:pt x="77" y="97"/>
                  </a:lnTo>
                  <a:lnTo>
                    <a:pt x="56" y="90"/>
                  </a:lnTo>
                  <a:lnTo>
                    <a:pt x="47" y="90"/>
                  </a:lnTo>
                  <a:lnTo>
                    <a:pt x="30" y="105"/>
                  </a:lnTo>
                  <a:lnTo>
                    <a:pt x="32" y="112"/>
                  </a:lnTo>
                  <a:lnTo>
                    <a:pt x="19" y="121"/>
                  </a:lnTo>
                  <a:lnTo>
                    <a:pt x="0" y="120"/>
                  </a:lnTo>
                  <a:lnTo>
                    <a:pt x="2" y="0"/>
                  </a:lnTo>
                  <a:lnTo>
                    <a:pt x="2" y="0"/>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42" name="Freeform 561"/>
            <p:cNvSpPr>
              <a:spLocks/>
            </p:cNvSpPr>
            <p:nvPr/>
          </p:nvSpPr>
          <p:spPr bwMode="auto">
            <a:xfrm>
              <a:off x="7283450" y="3716338"/>
              <a:ext cx="290513" cy="276225"/>
            </a:xfrm>
            <a:custGeom>
              <a:avLst/>
              <a:gdLst>
                <a:gd name="T0" fmla="*/ 119 w 164"/>
                <a:gd name="T1" fmla="*/ 0 h 156"/>
                <a:gd name="T2" fmla="*/ 108 w 164"/>
                <a:gd name="T3" fmla="*/ 2 h 156"/>
                <a:gd name="T4" fmla="*/ 91 w 164"/>
                <a:gd name="T5" fmla="*/ 49 h 156"/>
                <a:gd name="T6" fmla="*/ 76 w 164"/>
                <a:gd name="T7" fmla="*/ 58 h 156"/>
                <a:gd name="T8" fmla="*/ 54 w 164"/>
                <a:gd name="T9" fmla="*/ 53 h 156"/>
                <a:gd name="T10" fmla="*/ 46 w 164"/>
                <a:gd name="T11" fmla="*/ 62 h 156"/>
                <a:gd name="T12" fmla="*/ 22 w 164"/>
                <a:gd name="T13" fmla="*/ 62 h 156"/>
                <a:gd name="T14" fmla="*/ 9 w 164"/>
                <a:gd name="T15" fmla="*/ 43 h 156"/>
                <a:gd name="T16" fmla="*/ 0 w 164"/>
                <a:gd name="T17" fmla="*/ 62 h 156"/>
                <a:gd name="T18" fmla="*/ 5 w 164"/>
                <a:gd name="T19" fmla="*/ 88 h 156"/>
                <a:gd name="T20" fmla="*/ 18 w 164"/>
                <a:gd name="T21" fmla="*/ 103 h 156"/>
                <a:gd name="T22" fmla="*/ 22 w 164"/>
                <a:gd name="T23" fmla="*/ 133 h 156"/>
                <a:gd name="T24" fmla="*/ 46 w 164"/>
                <a:gd name="T25" fmla="*/ 132 h 156"/>
                <a:gd name="T26" fmla="*/ 46 w 164"/>
                <a:gd name="T27" fmla="*/ 145 h 156"/>
                <a:gd name="T28" fmla="*/ 69 w 164"/>
                <a:gd name="T29" fmla="*/ 137 h 156"/>
                <a:gd name="T30" fmla="*/ 78 w 164"/>
                <a:gd name="T31" fmla="*/ 145 h 156"/>
                <a:gd name="T32" fmla="*/ 86 w 164"/>
                <a:gd name="T33" fmla="*/ 143 h 156"/>
                <a:gd name="T34" fmla="*/ 93 w 164"/>
                <a:gd name="T35" fmla="*/ 156 h 156"/>
                <a:gd name="T36" fmla="*/ 101 w 164"/>
                <a:gd name="T37" fmla="*/ 152 h 156"/>
                <a:gd name="T38" fmla="*/ 116 w 164"/>
                <a:gd name="T39" fmla="*/ 145 h 156"/>
                <a:gd name="T40" fmla="*/ 125 w 164"/>
                <a:gd name="T41" fmla="*/ 122 h 156"/>
                <a:gd name="T42" fmla="*/ 121 w 164"/>
                <a:gd name="T43" fmla="*/ 113 h 156"/>
                <a:gd name="T44" fmla="*/ 134 w 164"/>
                <a:gd name="T45" fmla="*/ 100 h 156"/>
                <a:gd name="T46" fmla="*/ 146 w 164"/>
                <a:gd name="T47" fmla="*/ 64 h 156"/>
                <a:gd name="T48" fmla="*/ 164 w 164"/>
                <a:gd name="T49" fmla="*/ 64 h 156"/>
                <a:gd name="T50" fmla="*/ 146 w 164"/>
                <a:gd name="T51" fmla="*/ 43 h 156"/>
                <a:gd name="T52" fmla="*/ 149 w 164"/>
                <a:gd name="T53" fmla="*/ 38 h 156"/>
                <a:gd name="T54" fmla="*/ 138 w 164"/>
                <a:gd name="T55" fmla="*/ 19 h 156"/>
                <a:gd name="T56" fmla="*/ 140 w 164"/>
                <a:gd name="T57" fmla="*/ 4 h 156"/>
                <a:gd name="T58" fmla="*/ 119 w 164"/>
                <a:gd name="T59" fmla="*/ 0 h 156"/>
                <a:gd name="T60" fmla="*/ 119 w 164"/>
                <a:gd name="T61" fmla="*/ 0 h 1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4"/>
                <a:gd name="T94" fmla="*/ 0 h 156"/>
                <a:gd name="T95" fmla="*/ 164 w 164"/>
                <a:gd name="T96" fmla="*/ 156 h 15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4" h="156">
                  <a:moveTo>
                    <a:pt x="119" y="0"/>
                  </a:moveTo>
                  <a:lnTo>
                    <a:pt x="108" y="2"/>
                  </a:lnTo>
                  <a:lnTo>
                    <a:pt x="91" y="49"/>
                  </a:lnTo>
                  <a:lnTo>
                    <a:pt x="76" y="58"/>
                  </a:lnTo>
                  <a:lnTo>
                    <a:pt x="54" y="53"/>
                  </a:lnTo>
                  <a:lnTo>
                    <a:pt x="46" y="62"/>
                  </a:lnTo>
                  <a:lnTo>
                    <a:pt x="22" y="62"/>
                  </a:lnTo>
                  <a:lnTo>
                    <a:pt x="9" y="43"/>
                  </a:lnTo>
                  <a:lnTo>
                    <a:pt x="0" y="62"/>
                  </a:lnTo>
                  <a:lnTo>
                    <a:pt x="5" y="88"/>
                  </a:lnTo>
                  <a:lnTo>
                    <a:pt x="18" y="103"/>
                  </a:lnTo>
                  <a:lnTo>
                    <a:pt x="22" y="133"/>
                  </a:lnTo>
                  <a:lnTo>
                    <a:pt x="46" y="132"/>
                  </a:lnTo>
                  <a:lnTo>
                    <a:pt x="46" y="145"/>
                  </a:lnTo>
                  <a:lnTo>
                    <a:pt x="69" y="137"/>
                  </a:lnTo>
                  <a:lnTo>
                    <a:pt x="78" y="145"/>
                  </a:lnTo>
                  <a:lnTo>
                    <a:pt x="86" y="143"/>
                  </a:lnTo>
                  <a:lnTo>
                    <a:pt x="93" y="156"/>
                  </a:lnTo>
                  <a:lnTo>
                    <a:pt x="101" y="152"/>
                  </a:lnTo>
                  <a:lnTo>
                    <a:pt x="116" y="145"/>
                  </a:lnTo>
                  <a:lnTo>
                    <a:pt x="125" y="122"/>
                  </a:lnTo>
                  <a:lnTo>
                    <a:pt x="121" y="113"/>
                  </a:lnTo>
                  <a:lnTo>
                    <a:pt x="134" y="100"/>
                  </a:lnTo>
                  <a:lnTo>
                    <a:pt x="146" y="64"/>
                  </a:lnTo>
                  <a:lnTo>
                    <a:pt x="164" y="64"/>
                  </a:lnTo>
                  <a:lnTo>
                    <a:pt x="146" y="43"/>
                  </a:lnTo>
                  <a:lnTo>
                    <a:pt x="149" y="38"/>
                  </a:lnTo>
                  <a:lnTo>
                    <a:pt x="138" y="19"/>
                  </a:lnTo>
                  <a:lnTo>
                    <a:pt x="140" y="4"/>
                  </a:lnTo>
                  <a:lnTo>
                    <a:pt x="119" y="0"/>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43" name="Freeform 562"/>
            <p:cNvSpPr>
              <a:spLocks/>
            </p:cNvSpPr>
            <p:nvPr/>
          </p:nvSpPr>
          <p:spPr bwMode="auto">
            <a:xfrm>
              <a:off x="7299325" y="3630613"/>
              <a:ext cx="274638" cy="195262"/>
            </a:xfrm>
            <a:custGeom>
              <a:avLst/>
              <a:gdLst>
                <a:gd name="T0" fmla="*/ 146 w 155"/>
                <a:gd name="T1" fmla="*/ 47 h 110"/>
                <a:gd name="T2" fmla="*/ 140 w 155"/>
                <a:gd name="T3" fmla="*/ 39 h 110"/>
                <a:gd name="T4" fmla="*/ 155 w 155"/>
                <a:gd name="T5" fmla="*/ 33 h 110"/>
                <a:gd name="T6" fmla="*/ 131 w 155"/>
                <a:gd name="T7" fmla="*/ 18 h 110"/>
                <a:gd name="T8" fmla="*/ 131 w 155"/>
                <a:gd name="T9" fmla="*/ 9 h 110"/>
                <a:gd name="T10" fmla="*/ 118 w 155"/>
                <a:gd name="T11" fmla="*/ 0 h 110"/>
                <a:gd name="T12" fmla="*/ 94 w 155"/>
                <a:gd name="T13" fmla="*/ 30 h 110"/>
                <a:gd name="T14" fmla="*/ 92 w 155"/>
                <a:gd name="T15" fmla="*/ 37 h 110"/>
                <a:gd name="T16" fmla="*/ 94 w 155"/>
                <a:gd name="T17" fmla="*/ 41 h 110"/>
                <a:gd name="T18" fmla="*/ 92 w 155"/>
                <a:gd name="T19" fmla="*/ 47 h 110"/>
                <a:gd name="T20" fmla="*/ 84 w 155"/>
                <a:gd name="T21" fmla="*/ 43 h 110"/>
                <a:gd name="T22" fmla="*/ 80 w 155"/>
                <a:gd name="T23" fmla="*/ 54 h 110"/>
                <a:gd name="T24" fmla="*/ 71 w 155"/>
                <a:gd name="T25" fmla="*/ 45 h 110"/>
                <a:gd name="T26" fmla="*/ 49 w 155"/>
                <a:gd name="T27" fmla="*/ 73 h 110"/>
                <a:gd name="T28" fmla="*/ 32 w 155"/>
                <a:gd name="T29" fmla="*/ 76 h 110"/>
                <a:gd name="T30" fmla="*/ 26 w 155"/>
                <a:gd name="T31" fmla="*/ 99 h 110"/>
                <a:gd name="T32" fmla="*/ 0 w 155"/>
                <a:gd name="T33" fmla="*/ 91 h 110"/>
                <a:gd name="T34" fmla="*/ 13 w 155"/>
                <a:gd name="T35" fmla="*/ 110 h 110"/>
                <a:gd name="T36" fmla="*/ 37 w 155"/>
                <a:gd name="T37" fmla="*/ 110 h 110"/>
                <a:gd name="T38" fmla="*/ 45 w 155"/>
                <a:gd name="T39" fmla="*/ 101 h 110"/>
                <a:gd name="T40" fmla="*/ 67 w 155"/>
                <a:gd name="T41" fmla="*/ 106 h 110"/>
                <a:gd name="T42" fmla="*/ 82 w 155"/>
                <a:gd name="T43" fmla="*/ 97 h 110"/>
                <a:gd name="T44" fmla="*/ 99 w 155"/>
                <a:gd name="T45" fmla="*/ 50 h 110"/>
                <a:gd name="T46" fmla="*/ 110 w 155"/>
                <a:gd name="T47" fmla="*/ 48 h 110"/>
                <a:gd name="T48" fmla="*/ 131 w 155"/>
                <a:gd name="T49" fmla="*/ 52 h 110"/>
                <a:gd name="T50" fmla="*/ 146 w 155"/>
                <a:gd name="T51" fmla="*/ 47 h 110"/>
                <a:gd name="T52" fmla="*/ 146 w 155"/>
                <a:gd name="T53" fmla="*/ 47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5"/>
                <a:gd name="T82" fmla="*/ 0 h 110"/>
                <a:gd name="T83" fmla="*/ 155 w 155"/>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5" h="110">
                  <a:moveTo>
                    <a:pt x="146" y="47"/>
                  </a:moveTo>
                  <a:lnTo>
                    <a:pt x="140" y="39"/>
                  </a:lnTo>
                  <a:lnTo>
                    <a:pt x="155" y="33"/>
                  </a:lnTo>
                  <a:lnTo>
                    <a:pt x="131" y="18"/>
                  </a:lnTo>
                  <a:lnTo>
                    <a:pt x="131" y="9"/>
                  </a:lnTo>
                  <a:lnTo>
                    <a:pt x="118" y="0"/>
                  </a:lnTo>
                  <a:lnTo>
                    <a:pt x="94" y="30"/>
                  </a:lnTo>
                  <a:lnTo>
                    <a:pt x="92" y="37"/>
                  </a:lnTo>
                  <a:lnTo>
                    <a:pt x="94" y="41"/>
                  </a:lnTo>
                  <a:lnTo>
                    <a:pt x="92" y="47"/>
                  </a:lnTo>
                  <a:lnTo>
                    <a:pt x="84" y="43"/>
                  </a:lnTo>
                  <a:lnTo>
                    <a:pt x="80" y="54"/>
                  </a:lnTo>
                  <a:lnTo>
                    <a:pt x="71" y="45"/>
                  </a:lnTo>
                  <a:lnTo>
                    <a:pt x="49" y="73"/>
                  </a:lnTo>
                  <a:lnTo>
                    <a:pt x="32" y="76"/>
                  </a:lnTo>
                  <a:lnTo>
                    <a:pt x="26" y="99"/>
                  </a:lnTo>
                  <a:lnTo>
                    <a:pt x="0" y="91"/>
                  </a:lnTo>
                  <a:lnTo>
                    <a:pt x="13" y="110"/>
                  </a:lnTo>
                  <a:lnTo>
                    <a:pt x="37" y="110"/>
                  </a:lnTo>
                  <a:lnTo>
                    <a:pt x="45" y="101"/>
                  </a:lnTo>
                  <a:lnTo>
                    <a:pt x="67" y="106"/>
                  </a:lnTo>
                  <a:lnTo>
                    <a:pt x="82" y="97"/>
                  </a:lnTo>
                  <a:lnTo>
                    <a:pt x="99" y="50"/>
                  </a:lnTo>
                  <a:lnTo>
                    <a:pt x="110" y="48"/>
                  </a:lnTo>
                  <a:lnTo>
                    <a:pt x="131" y="52"/>
                  </a:lnTo>
                  <a:lnTo>
                    <a:pt x="146" y="47"/>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44" name="Freeform 563"/>
            <p:cNvSpPr>
              <a:spLocks/>
            </p:cNvSpPr>
            <p:nvPr/>
          </p:nvSpPr>
          <p:spPr bwMode="auto">
            <a:xfrm>
              <a:off x="7424738" y="3697288"/>
              <a:ext cx="41275" cy="30162"/>
            </a:xfrm>
            <a:custGeom>
              <a:avLst/>
              <a:gdLst>
                <a:gd name="T0" fmla="*/ 23 w 23"/>
                <a:gd name="T1" fmla="*/ 4 h 17"/>
                <a:gd name="T2" fmla="*/ 21 w 23"/>
                <a:gd name="T3" fmla="*/ 10 h 17"/>
                <a:gd name="T4" fmla="*/ 13 w 23"/>
                <a:gd name="T5" fmla="*/ 6 h 17"/>
                <a:gd name="T6" fmla="*/ 9 w 23"/>
                <a:gd name="T7" fmla="*/ 17 h 17"/>
                <a:gd name="T8" fmla="*/ 0 w 23"/>
                <a:gd name="T9" fmla="*/ 8 h 17"/>
                <a:gd name="T10" fmla="*/ 21 w 23"/>
                <a:gd name="T11" fmla="*/ 0 h 17"/>
                <a:gd name="T12" fmla="*/ 23 w 23"/>
                <a:gd name="T13" fmla="*/ 4 h 17"/>
                <a:gd name="T14" fmla="*/ 23 w 23"/>
                <a:gd name="T15" fmla="*/ 4 h 17"/>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17"/>
                <a:gd name="T26" fmla="*/ 23 w 2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17">
                  <a:moveTo>
                    <a:pt x="23" y="4"/>
                  </a:moveTo>
                  <a:lnTo>
                    <a:pt x="21" y="10"/>
                  </a:lnTo>
                  <a:lnTo>
                    <a:pt x="13" y="6"/>
                  </a:lnTo>
                  <a:lnTo>
                    <a:pt x="9" y="17"/>
                  </a:lnTo>
                  <a:lnTo>
                    <a:pt x="0" y="8"/>
                  </a:lnTo>
                  <a:lnTo>
                    <a:pt x="21" y="0"/>
                  </a:lnTo>
                  <a:lnTo>
                    <a:pt x="23" y="4"/>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45" name="Freeform 564"/>
            <p:cNvSpPr>
              <a:spLocks/>
            </p:cNvSpPr>
            <p:nvPr/>
          </p:nvSpPr>
          <p:spPr bwMode="auto">
            <a:xfrm>
              <a:off x="6759575" y="2940050"/>
              <a:ext cx="247650" cy="604838"/>
            </a:xfrm>
            <a:custGeom>
              <a:avLst/>
              <a:gdLst/>
              <a:ahLst/>
              <a:cxnLst>
                <a:cxn ang="0">
                  <a:pos x="136" y="300"/>
                </a:cxn>
                <a:cxn ang="0">
                  <a:pos x="121" y="259"/>
                </a:cxn>
                <a:cxn ang="0">
                  <a:pos x="108" y="245"/>
                </a:cxn>
                <a:cxn ang="0">
                  <a:pos x="116" y="221"/>
                </a:cxn>
                <a:cxn ang="0">
                  <a:pos x="91" y="184"/>
                </a:cxn>
                <a:cxn ang="0">
                  <a:pos x="93" y="163"/>
                </a:cxn>
                <a:cxn ang="0">
                  <a:pos x="127" y="137"/>
                </a:cxn>
                <a:cxn ang="0">
                  <a:pos x="140" y="118"/>
                </a:cxn>
                <a:cxn ang="0">
                  <a:pos x="125" y="122"/>
                </a:cxn>
                <a:cxn ang="0">
                  <a:pos x="108" y="109"/>
                </a:cxn>
                <a:cxn ang="0">
                  <a:pos x="110" y="96"/>
                </a:cxn>
                <a:cxn ang="0">
                  <a:pos x="101" y="88"/>
                </a:cxn>
                <a:cxn ang="0">
                  <a:pos x="95" y="75"/>
                </a:cxn>
                <a:cxn ang="0">
                  <a:pos x="78" y="81"/>
                </a:cxn>
                <a:cxn ang="0">
                  <a:pos x="86" y="26"/>
                </a:cxn>
                <a:cxn ang="0">
                  <a:pos x="73" y="4"/>
                </a:cxn>
                <a:cxn ang="0">
                  <a:pos x="60" y="0"/>
                </a:cxn>
                <a:cxn ang="0">
                  <a:pos x="56" y="17"/>
                </a:cxn>
                <a:cxn ang="0">
                  <a:pos x="43" y="17"/>
                </a:cxn>
                <a:cxn ang="0">
                  <a:pos x="31" y="30"/>
                </a:cxn>
                <a:cxn ang="0">
                  <a:pos x="22" y="77"/>
                </a:cxn>
                <a:cxn ang="0">
                  <a:pos x="9" y="81"/>
                </a:cxn>
                <a:cxn ang="0">
                  <a:pos x="7" y="109"/>
                </a:cxn>
                <a:cxn ang="0">
                  <a:pos x="3" y="114"/>
                </a:cxn>
                <a:cxn ang="0">
                  <a:pos x="0" y="135"/>
                </a:cxn>
                <a:cxn ang="0">
                  <a:pos x="16" y="152"/>
                </a:cxn>
                <a:cxn ang="0">
                  <a:pos x="20" y="152"/>
                </a:cxn>
                <a:cxn ang="0">
                  <a:pos x="30" y="172"/>
                </a:cxn>
                <a:cxn ang="0">
                  <a:pos x="35" y="172"/>
                </a:cxn>
                <a:cxn ang="0">
                  <a:pos x="45" y="202"/>
                </a:cxn>
                <a:cxn ang="0">
                  <a:pos x="41" y="223"/>
                </a:cxn>
                <a:cxn ang="0">
                  <a:pos x="61" y="229"/>
                </a:cxn>
                <a:cxn ang="0">
                  <a:pos x="82" y="206"/>
                </a:cxn>
                <a:cxn ang="0">
                  <a:pos x="93" y="217"/>
                </a:cxn>
                <a:cxn ang="0">
                  <a:pos x="119" y="287"/>
                </a:cxn>
                <a:cxn ang="0">
                  <a:pos x="118" y="298"/>
                </a:cxn>
                <a:cxn ang="0">
                  <a:pos x="123" y="317"/>
                </a:cxn>
                <a:cxn ang="0">
                  <a:pos x="118" y="341"/>
                </a:cxn>
                <a:cxn ang="0">
                  <a:pos x="136" y="300"/>
                </a:cxn>
                <a:cxn ang="0">
                  <a:pos x="136" y="300"/>
                </a:cxn>
              </a:cxnLst>
              <a:rect l="0" t="0" r="r" b="b"/>
              <a:pathLst>
                <a:path w="140" h="341">
                  <a:moveTo>
                    <a:pt x="136" y="300"/>
                  </a:moveTo>
                  <a:lnTo>
                    <a:pt x="121" y="259"/>
                  </a:lnTo>
                  <a:lnTo>
                    <a:pt x="108" y="245"/>
                  </a:lnTo>
                  <a:lnTo>
                    <a:pt x="116" y="221"/>
                  </a:lnTo>
                  <a:lnTo>
                    <a:pt x="91" y="184"/>
                  </a:lnTo>
                  <a:lnTo>
                    <a:pt x="93" y="163"/>
                  </a:lnTo>
                  <a:lnTo>
                    <a:pt x="127" y="137"/>
                  </a:lnTo>
                  <a:lnTo>
                    <a:pt x="140" y="118"/>
                  </a:lnTo>
                  <a:lnTo>
                    <a:pt x="125" y="122"/>
                  </a:lnTo>
                  <a:lnTo>
                    <a:pt x="108" y="109"/>
                  </a:lnTo>
                  <a:lnTo>
                    <a:pt x="110" y="96"/>
                  </a:lnTo>
                  <a:lnTo>
                    <a:pt x="101" y="88"/>
                  </a:lnTo>
                  <a:lnTo>
                    <a:pt x="95" y="75"/>
                  </a:lnTo>
                  <a:lnTo>
                    <a:pt x="78" y="81"/>
                  </a:lnTo>
                  <a:lnTo>
                    <a:pt x="86" y="26"/>
                  </a:lnTo>
                  <a:lnTo>
                    <a:pt x="73" y="4"/>
                  </a:lnTo>
                  <a:lnTo>
                    <a:pt x="60" y="0"/>
                  </a:lnTo>
                  <a:lnTo>
                    <a:pt x="56" y="17"/>
                  </a:lnTo>
                  <a:lnTo>
                    <a:pt x="43" y="17"/>
                  </a:lnTo>
                  <a:lnTo>
                    <a:pt x="31" y="30"/>
                  </a:lnTo>
                  <a:lnTo>
                    <a:pt x="22" y="77"/>
                  </a:lnTo>
                  <a:lnTo>
                    <a:pt x="9" y="81"/>
                  </a:lnTo>
                  <a:lnTo>
                    <a:pt x="7" y="109"/>
                  </a:lnTo>
                  <a:lnTo>
                    <a:pt x="3" y="114"/>
                  </a:lnTo>
                  <a:lnTo>
                    <a:pt x="0" y="135"/>
                  </a:lnTo>
                  <a:lnTo>
                    <a:pt x="16" y="152"/>
                  </a:lnTo>
                  <a:lnTo>
                    <a:pt x="20" y="152"/>
                  </a:lnTo>
                  <a:lnTo>
                    <a:pt x="30" y="172"/>
                  </a:lnTo>
                  <a:lnTo>
                    <a:pt x="35" y="172"/>
                  </a:lnTo>
                  <a:lnTo>
                    <a:pt x="45" y="202"/>
                  </a:lnTo>
                  <a:lnTo>
                    <a:pt x="41" y="223"/>
                  </a:lnTo>
                  <a:lnTo>
                    <a:pt x="61" y="229"/>
                  </a:lnTo>
                  <a:lnTo>
                    <a:pt x="82" y="206"/>
                  </a:lnTo>
                  <a:lnTo>
                    <a:pt x="93" y="217"/>
                  </a:lnTo>
                  <a:lnTo>
                    <a:pt x="119" y="287"/>
                  </a:lnTo>
                  <a:lnTo>
                    <a:pt x="118" y="298"/>
                  </a:lnTo>
                  <a:lnTo>
                    <a:pt x="123" y="317"/>
                  </a:lnTo>
                  <a:lnTo>
                    <a:pt x="118" y="341"/>
                  </a:lnTo>
                  <a:lnTo>
                    <a:pt x="136" y="300"/>
                  </a:lnTo>
                  <a:lnTo>
                    <a:pt x="136" y="300"/>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46" name="Freeform 565"/>
            <p:cNvSpPr>
              <a:spLocks/>
            </p:cNvSpPr>
            <p:nvPr/>
          </p:nvSpPr>
          <p:spPr bwMode="auto">
            <a:xfrm>
              <a:off x="6921500" y="3182938"/>
              <a:ext cx="234950" cy="487362"/>
            </a:xfrm>
            <a:custGeom>
              <a:avLst/>
              <a:gdLst>
                <a:gd name="T0" fmla="*/ 62 w 133"/>
                <a:gd name="T1" fmla="*/ 258 h 275"/>
                <a:gd name="T2" fmla="*/ 73 w 133"/>
                <a:gd name="T3" fmla="*/ 262 h 275"/>
                <a:gd name="T4" fmla="*/ 75 w 133"/>
                <a:gd name="T5" fmla="*/ 271 h 275"/>
                <a:gd name="T6" fmla="*/ 83 w 133"/>
                <a:gd name="T7" fmla="*/ 275 h 275"/>
                <a:gd name="T8" fmla="*/ 92 w 133"/>
                <a:gd name="T9" fmla="*/ 268 h 275"/>
                <a:gd name="T10" fmla="*/ 81 w 133"/>
                <a:gd name="T11" fmla="*/ 256 h 275"/>
                <a:gd name="T12" fmla="*/ 66 w 133"/>
                <a:gd name="T13" fmla="*/ 249 h 275"/>
                <a:gd name="T14" fmla="*/ 51 w 133"/>
                <a:gd name="T15" fmla="*/ 211 h 275"/>
                <a:gd name="T16" fmla="*/ 43 w 133"/>
                <a:gd name="T17" fmla="*/ 211 h 275"/>
                <a:gd name="T18" fmla="*/ 40 w 133"/>
                <a:gd name="T19" fmla="*/ 193 h 275"/>
                <a:gd name="T20" fmla="*/ 49 w 133"/>
                <a:gd name="T21" fmla="*/ 159 h 275"/>
                <a:gd name="T22" fmla="*/ 47 w 133"/>
                <a:gd name="T23" fmla="*/ 137 h 275"/>
                <a:gd name="T24" fmla="*/ 62 w 133"/>
                <a:gd name="T25" fmla="*/ 137 h 275"/>
                <a:gd name="T26" fmla="*/ 64 w 133"/>
                <a:gd name="T27" fmla="*/ 146 h 275"/>
                <a:gd name="T28" fmla="*/ 79 w 133"/>
                <a:gd name="T29" fmla="*/ 148 h 275"/>
                <a:gd name="T30" fmla="*/ 92 w 133"/>
                <a:gd name="T31" fmla="*/ 159 h 275"/>
                <a:gd name="T32" fmla="*/ 87 w 133"/>
                <a:gd name="T33" fmla="*/ 138 h 275"/>
                <a:gd name="T34" fmla="*/ 94 w 133"/>
                <a:gd name="T35" fmla="*/ 120 h 275"/>
                <a:gd name="T36" fmla="*/ 131 w 133"/>
                <a:gd name="T37" fmla="*/ 118 h 275"/>
                <a:gd name="T38" fmla="*/ 133 w 133"/>
                <a:gd name="T39" fmla="*/ 97 h 275"/>
                <a:gd name="T40" fmla="*/ 118 w 133"/>
                <a:gd name="T41" fmla="*/ 80 h 275"/>
                <a:gd name="T42" fmla="*/ 113 w 133"/>
                <a:gd name="T43" fmla="*/ 58 h 275"/>
                <a:gd name="T44" fmla="*/ 94 w 133"/>
                <a:gd name="T45" fmla="*/ 43 h 275"/>
                <a:gd name="T46" fmla="*/ 81 w 133"/>
                <a:gd name="T47" fmla="*/ 50 h 275"/>
                <a:gd name="T48" fmla="*/ 72 w 133"/>
                <a:gd name="T49" fmla="*/ 45 h 275"/>
                <a:gd name="T50" fmla="*/ 55 w 133"/>
                <a:gd name="T51" fmla="*/ 54 h 275"/>
                <a:gd name="T52" fmla="*/ 53 w 133"/>
                <a:gd name="T53" fmla="*/ 22 h 275"/>
                <a:gd name="T54" fmla="*/ 43 w 133"/>
                <a:gd name="T55" fmla="*/ 17 h 275"/>
                <a:gd name="T56" fmla="*/ 36 w 133"/>
                <a:gd name="T57" fmla="*/ 0 h 275"/>
                <a:gd name="T58" fmla="*/ 2 w 133"/>
                <a:gd name="T59" fmla="*/ 26 h 275"/>
                <a:gd name="T60" fmla="*/ 0 w 133"/>
                <a:gd name="T61" fmla="*/ 47 h 275"/>
                <a:gd name="T62" fmla="*/ 25 w 133"/>
                <a:gd name="T63" fmla="*/ 84 h 275"/>
                <a:gd name="T64" fmla="*/ 17 w 133"/>
                <a:gd name="T65" fmla="*/ 108 h 275"/>
                <a:gd name="T66" fmla="*/ 30 w 133"/>
                <a:gd name="T67" fmla="*/ 122 h 275"/>
                <a:gd name="T68" fmla="*/ 45 w 133"/>
                <a:gd name="T69" fmla="*/ 163 h 275"/>
                <a:gd name="T70" fmla="*/ 27 w 133"/>
                <a:gd name="T71" fmla="*/ 204 h 275"/>
                <a:gd name="T72" fmla="*/ 25 w 133"/>
                <a:gd name="T73" fmla="*/ 215 h 275"/>
                <a:gd name="T74" fmla="*/ 28 w 133"/>
                <a:gd name="T75" fmla="*/ 232 h 275"/>
                <a:gd name="T76" fmla="*/ 34 w 133"/>
                <a:gd name="T77" fmla="*/ 230 h 275"/>
                <a:gd name="T78" fmla="*/ 62 w 133"/>
                <a:gd name="T79" fmla="*/ 264 h 275"/>
                <a:gd name="T80" fmla="*/ 62 w 133"/>
                <a:gd name="T81" fmla="*/ 258 h 275"/>
                <a:gd name="T82" fmla="*/ 62 w 133"/>
                <a:gd name="T83" fmla="*/ 258 h 2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3"/>
                <a:gd name="T127" fmla="*/ 0 h 275"/>
                <a:gd name="T128" fmla="*/ 133 w 133"/>
                <a:gd name="T129" fmla="*/ 275 h 2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3" h="275">
                  <a:moveTo>
                    <a:pt x="62" y="258"/>
                  </a:moveTo>
                  <a:lnTo>
                    <a:pt x="73" y="262"/>
                  </a:lnTo>
                  <a:lnTo>
                    <a:pt x="75" y="271"/>
                  </a:lnTo>
                  <a:lnTo>
                    <a:pt x="83" y="275"/>
                  </a:lnTo>
                  <a:lnTo>
                    <a:pt x="92" y="268"/>
                  </a:lnTo>
                  <a:lnTo>
                    <a:pt x="81" y="256"/>
                  </a:lnTo>
                  <a:lnTo>
                    <a:pt x="66" y="249"/>
                  </a:lnTo>
                  <a:lnTo>
                    <a:pt x="51" y="211"/>
                  </a:lnTo>
                  <a:lnTo>
                    <a:pt x="43" y="211"/>
                  </a:lnTo>
                  <a:lnTo>
                    <a:pt x="40" y="193"/>
                  </a:lnTo>
                  <a:lnTo>
                    <a:pt x="49" y="159"/>
                  </a:lnTo>
                  <a:lnTo>
                    <a:pt x="47" y="137"/>
                  </a:lnTo>
                  <a:lnTo>
                    <a:pt x="62" y="137"/>
                  </a:lnTo>
                  <a:lnTo>
                    <a:pt x="64" y="146"/>
                  </a:lnTo>
                  <a:lnTo>
                    <a:pt x="79" y="148"/>
                  </a:lnTo>
                  <a:lnTo>
                    <a:pt x="92" y="159"/>
                  </a:lnTo>
                  <a:lnTo>
                    <a:pt x="87" y="138"/>
                  </a:lnTo>
                  <a:lnTo>
                    <a:pt x="94" y="120"/>
                  </a:lnTo>
                  <a:lnTo>
                    <a:pt x="131" y="118"/>
                  </a:lnTo>
                  <a:lnTo>
                    <a:pt x="133" y="97"/>
                  </a:lnTo>
                  <a:lnTo>
                    <a:pt x="118" y="80"/>
                  </a:lnTo>
                  <a:lnTo>
                    <a:pt x="113" y="58"/>
                  </a:lnTo>
                  <a:lnTo>
                    <a:pt x="94" y="43"/>
                  </a:lnTo>
                  <a:lnTo>
                    <a:pt x="81" y="50"/>
                  </a:lnTo>
                  <a:lnTo>
                    <a:pt x="72" y="45"/>
                  </a:lnTo>
                  <a:lnTo>
                    <a:pt x="55" y="54"/>
                  </a:lnTo>
                  <a:lnTo>
                    <a:pt x="53" y="22"/>
                  </a:lnTo>
                  <a:lnTo>
                    <a:pt x="43" y="17"/>
                  </a:lnTo>
                  <a:lnTo>
                    <a:pt x="36" y="0"/>
                  </a:lnTo>
                  <a:lnTo>
                    <a:pt x="2" y="26"/>
                  </a:lnTo>
                  <a:lnTo>
                    <a:pt x="0" y="47"/>
                  </a:lnTo>
                  <a:lnTo>
                    <a:pt x="25" y="84"/>
                  </a:lnTo>
                  <a:lnTo>
                    <a:pt x="17" y="108"/>
                  </a:lnTo>
                  <a:lnTo>
                    <a:pt x="30" y="122"/>
                  </a:lnTo>
                  <a:lnTo>
                    <a:pt x="45" y="163"/>
                  </a:lnTo>
                  <a:lnTo>
                    <a:pt x="27" y="204"/>
                  </a:lnTo>
                  <a:lnTo>
                    <a:pt x="25" y="215"/>
                  </a:lnTo>
                  <a:lnTo>
                    <a:pt x="28" y="232"/>
                  </a:lnTo>
                  <a:lnTo>
                    <a:pt x="34" y="230"/>
                  </a:lnTo>
                  <a:lnTo>
                    <a:pt x="62" y="264"/>
                  </a:lnTo>
                  <a:lnTo>
                    <a:pt x="62" y="258"/>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47" name="Freeform 566"/>
            <p:cNvSpPr>
              <a:spLocks/>
            </p:cNvSpPr>
            <p:nvPr/>
          </p:nvSpPr>
          <p:spPr bwMode="auto">
            <a:xfrm>
              <a:off x="7031038" y="3640138"/>
              <a:ext cx="120650" cy="173037"/>
            </a:xfrm>
            <a:custGeom>
              <a:avLst/>
              <a:gdLst>
                <a:gd name="T0" fmla="*/ 0 w 68"/>
                <a:gd name="T1" fmla="*/ 4 h 98"/>
                <a:gd name="T2" fmla="*/ 0 w 68"/>
                <a:gd name="T3" fmla="*/ 0 h 98"/>
                <a:gd name="T4" fmla="*/ 11 w 68"/>
                <a:gd name="T5" fmla="*/ 4 h 98"/>
                <a:gd name="T6" fmla="*/ 13 w 68"/>
                <a:gd name="T7" fmla="*/ 13 h 98"/>
                <a:gd name="T8" fmla="*/ 21 w 68"/>
                <a:gd name="T9" fmla="*/ 17 h 98"/>
                <a:gd name="T10" fmla="*/ 30 w 68"/>
                <a:gd name="T11" fmla="*/ 10 h 98"/>
                <a:gd name="T12" fmla="*/ 51 w 68"/>
                <a:gd name="T13" fmla="*/ 32 h 98"/>
                <a:gd name="T14" fmla="*/ 53 w 68"/>
                <a:gd name="T15" fmla="*/ 70 h 98"/>
                <a:gd name="T16" fmla="*/ 68 w 68"/>
                <a:gd name="T17" fmla="*/ 98 h 98"/>
                <a:gd name="T18" fmla="*/ 54 w 68"/>
                <a:gd name="T19" fmla="*/ 98 h 98"/>
                <a:gd name="T20" fmla="*/ 21 w 68"/>
                <a:gd name="T21" fmla="*/ 71 h 98"/>
                <a:gd name="T22" fmla="*/ 6 w 68"/>
                <a:gd name="T23" fmla="*/ 45 h 98"/>
                <a:gd name="T24" fmla="*/ 0 w 68"/>
                <a:gd name="T25" fmla="*/ 4 h 98"/>
                <a:gd name="T26" fmla="*/ 0 w 68"/>
                <a:gd name="T27" fmla="*/ 4 h 9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
                <a:gd name="T43" fmla="*/ 0 h 98"/>
                <a:gd name="T44" fmla="*/ 68 w 68"/>
                <a:gd name="T45" fmla="*/ 98 h 9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 h="98">
                  <a:moveTo>
                    <a:pt x="0" y="4"/>
                  </a:moveTo>
                  <a:lnTo>
                    <a:pt x="0" y="0"/>
                  </a:lnTo>
                  <a:lnTo>
                    <a:pt x="11" y="4"/>
                  </a:lnTo>
                  <a:lnTo>
                    <a:pt x="13" y="13"/>
                  </a:lnTo>
                  <a:lnTo>
                    <a:pt x="21" y="17"/>
                  </a:lnTo>
                  <a:lnTo>
                    <a:pt x="30" y="10"/>
                  </a:lnTo>
                  <a:lnTo>
                    <a:pt x="51" y="32"/>
                  </a:lnTo>
                  <a:lnTo>
                    <a:pt x="53" y="70"/>
                  </a:lnTo>
                  <a:lnTo>
                    <a:pt x="68" y="98"/>
                  </a:lnTo>
                  <a:lnTo>
                    <a:pt x="54" y="98"/>
                  </a:lnTo>
                  <a:lnTo>
                    <a:pt x="21" y="71"/>
                  </a:lnTo>
                  <a:lnTo>
                    <a:pt x="6" y="45"/>
                  </a:lnTo>
                  <a:lnTo>
                    <a:pt x="0" y="4"/>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48" name="Freeform 567"/>
            <p:cNvSpPr>
              <a:spLocks/>
            </p:cNvSpPr>
            <p:nvPr/>
          </p:nvSpPr>
          <p:spPr bwMode="auto">
            <a:xfrm>
              <a:off x="7034213" y="3103563"/>
              <a:ext cx="234950" cy="471487"/>
            </a:xfrm>
            <a:custGeom>
              <a:avLst/>
              <a:gdLst>
                <a:gd name="T0" fmla="*/ 0 w 133"/>
                <a:gd name="T1" fmla="*/ 13 h 266"/>
                <a:gd name="T2" fmla="*/ 19 w 133"/>
                <a:gd name="T3" fmla="*/ 41 h 266"/>
                <a:gd name="T4" fmla="*/ 38 w 133"/>
                <a:gd name="T5" fmla="*/ 45 h 266"/>
                <a:gd name="T6" fmla="*/ 45 w 133"/>
                <a:gd name="T7" fmla="*/ 62 h 266"/>
                <a:gd name="T8" fmla="*/ 34 w 133"/>
                <a:gd name="T9" fmla="*/ 67 h 266"/>
                <a:gd name="T10" fmla="*/ 79 w 133"/>
                <a:gd name="T11" fmla="*/ 108 h 266"/>
                <a:gd name="T12" fmla="*/ 81 w 133"/>
                <a:gd name="T13" fmla="*/ 116 h 266"/>
                <a:gd name="T14" fmla="*/ 97 w 133"/>
                <a:gd name="T15" fmla="*/ 138 h 266"/>
                <a:gd name="T16" fmla="*/ 101 w 133"/>
                <a:gd name="T17" fmla="*/ 155 h 266"/>
                <a:gd name="T18" fmla="*/ 107 w 133"/>
                <a:gd name="T19" fmla="*/ 198 h 266"/>
                <a:gd name="T20" fmla="*/ 82 w 133"/>
                <a:gd name="T21" fmla="*/ 211 h 266"/>
                <a:gd name="T22" fmla="*/ 81 w 133"/>
                <a:gd name="T23" fmla="*/ 225 h 266"/>
                <a:gd name="T24" fmla="*/ 62 w 133"/>
                <a:gd name="T25" fmla="*/ 234 h 266"/>
                <a:gd name="T26" fmla="*/ 69 w 133"/>
                <a:gd name="T27" fmla="*/ 240 h 266"/>
                <a:gd name="T28" fmla="*/ 71 w 133"/>
                <a:gd name="T29" fmla="*/ 266 h 266"/>
                <a:gd name="T30" fmla="*/ 92 w 133"/>
                <a:gd name="T31" fmla="*/ 253 h 266"/>
                <a:gd name="T32" fmla="*/ 97 w 133"/>
                <a:gd name="T33" fmla="*/ 234 h 266"/>
                <a:gd name="T34" fmla="*/ 105 w 133"/>
                <a:gd name="T35" fmla="*/ 234 h 266"/>
                <a:gd name="T36" fmla="*/ 133 w 133"/>
                <a:gd name="T37" fmla="*/ 215 h 266"/>
                <a:gd name="T38" fmla="*/ 133 w 133"/>
                <a:gd name="T39" fmla="*/ 174 h 266"/>
                <a:gd name="T40" fmla="*/ 124 w 133"/>
                <a:gd name="T41" fmla="*/ 144 h 266"/>
                <a:gd name="T42" fmla="*/ 69 w 133"/>
                <a:gd name="T43" fmla="*/ 86 h 266"/>
                <a:gd name="T44" fmla="*/ 62 w 133"/>
                <a:gd name="T45" fmla="*/ 77 h 266"/>
                <a:gd name="T46" fmla="*/ 66 w 133"/>
                <a:gd name="T47" fmla="*/ 60 h 266"/>
                <a:gd name="T48" fmla="*/ 81 w 133"/>
                <a:gd name="T49" fmla="*/ 39 h 266"/>
                <a:gd name="T50" fmla="*/ 94 w 133"/>
                <a:gd name="T51" fmla="*/ 32 h 266"/>
                <a:gd name="T52" fmla="*/ 73 w 133"/>
                <a:gd name="T53" fmla="*/ 22 h 266"/>
                <a:gd name="T54" fmla="*/ 67 w 133"/>
                <a:gd name="T55" fmla="*/ 7 h 266"/>
                <a:gd name="T56" fmla="*/ 49 w 133"/>
                <a:gd name="T57" fmla="*/ 0 h 266"/>
                <a:gd name="T58" fmla="*/ 13 w 133"/>
                <a:gd name="T59" fmla="*/ 11 h 266"/>
                <a:gd name="T60" fmla="*/ 2 w 133"/>
                <a:gd name="T61" fmla="*/ 7 h 266"/>
                <a:gd name="T62" fmla="*/ 0 w 133"/>
                <a:gd name="T63" fmla="*/ 13 h 266"/>
                <a:gd name="T64" fmla="*/ 0 w 133"/>
                <a:gd name="T65" fmla="*/ 13 h 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3"/>
                <a:gd name="T100" fmla="*/ 0 h 266"/>
                <a:gd name="T101" fmla="*/ 133 w 133"/>
                <a:gd name="T102" fmla="*/ 266 h 2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3" h="266">
                  <a:moveTo>
                    <a:pt x="0" y="13"/>
                  </a:moveTo>
                  <a:lnTo>
                    <a:pt x="19" y="41"/>
                  </a:lnTo>
                  <a:lnTo>
                    <a:pt x="38" y="45"/>
                  </a:lnTo>
                  <a:lnTo>
                    <a:pt x="45" y="62"/>
                  </a:lnTo>
                  <a:lnTo>
                    <a:pt x="34" y="67"/>
                  </a:lnTo>
                  <a:lnTo>
                    <a:pt x="79" y="108"/>
                  </a:lnTo>
                  <a:lnTo>
                    <a:pt x="81" y="116"/>
                  </a:lnTo>
                  <a:lnTo>
                    <a:pt x="97" y="138"/>
                  </a:lnTo>
                  <a:lnTo>
                    <a:pt x="101" y="155"/>
                  </a:lnTo>
                  <a:lnTo>
                    <a:pt x="107" y="198"/>
                  </a:lnTo>
                  <a:lnTo>
                    <a:pt x="82" y="211"/>
                  </a:lnTo>
                  <a:lnTo>
                    <a:pt x="81" y="225"/>
                  </a:lnTo>
                  <a:lnTo>
                    <a:pt x="62" y="234"/>
                  </a:lnTo>
                  <a:lnTo>
                    <a:pt x="69" y="240"/>
                  </a:lnTo>
                  <a:lnTo>
                    <a:pt x="71" y="266"/>
                  </a:lnTo>
                  <a:lnTo>
                    <a:pt x="92" y="253"/>
                  </a:lnTo>
                  <a:lnTo>
                    <a:pt x="97" y="234"/>
                  </a:lnTo>
                  <a:lnTo>
                    <a:pt x="105" y="234"/>
                  </a:lnTo>
                  <a:lnTo>
                    <a:pt x="133" y="215"/>
                  </a:lnTo>
                  <a:lnTo>
                    <a:pt x="133" y="174"/>
                  </a:lnTo>
                  <a:lnTo>
                    <a:pt x="124" y="144"/>
                  </a:lnTo>
                  <a:lnTo>
                    <a:pt x="69" y="86"/>
                  </a:lnTo>
                  <a:lnTo>
                    <a:pt x="62" y="77"/>
                  </a:lnTo>
                  <a:lnTo>
                    <a:pt x="66" y="60"/>
                  </a:lnTo>
                  <a:lnTo>
                    <a:pt x="81" y="39"/>
                  </a:lnTo>
                  <a:lnTo>
                    <a:pt x="94" y="32"/>
                  </a:lnTo>
                  <a:lnTo>
                    <a:pt x="73" y="22"/>
                  </a:lnTo>
                  <a:lnTo>
                    <a:pt x="67" y="7"/>
                  </a:lnTo>
                  <a:lnTo>
                    <a:pt x="49" y="0"/>
                  </a:lnTo>
                  <a:lnTo>
                    <a:pt x="13" y="11"/>
                  </a:lnTo>
                  <a:lnTo>
                    <a:pt x="2" y="7"/>
                  </a:lnTo>
                  <a:lnTo>
                    <a:pt x="0" y="13"/>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49" name="Freeform 568"/>
            <p:cNvSpPr>
              <a:spLocks/>
            </p:cNvSpPr>
            <p:nvPr/>
          </p:nvSpPr>
          <p:spPr bwMode="auto">
            <a:xfrm>
              <a:off x="7075488" y="3378200"/>
              <a:ext cx="147637" cy="139700"/>
            </a:xfrm>
            <a:custGeom>
              <a:avLst/>
              <a:gdLst>
                <a:gd name="T0" fmla="*/ 0 w 84"/>
                <a:gd name="T1" fmla="*/ 28 h 79"/>
                <a:gd name="T2" fmla="*/ 7 w 84"/>
                <a:gd name="T3" fmla="*/ 10 h 79"/>
                <a:gd name="T4" fmla="*/ 44 w 84"/>
                <a:gd name="T5" fmla="*/ 8 h 79"/>
                <a:gd name="T6" fmla="*/ 58 w 84"/>
                <a:gd name="T7" fmla="*/ 12 h 79"/>
                <a:gd name="T8" fmla="*/ 59 w 84"/>
                <a:gd name="T9" fmla="*/ 6 h 79"/>
                <a:gd name="T10" fmla="*/ 78 w 84"/>
                <a:gd name="T11" fmla="*/ 0 h 79"/>
                <a:gd name="T12" fmla="*/ 84 w 84"/>
                <a:gd name="T13" fmla="*/ 43 h 79"/>
                <a:gd name="T14" fmla="*/ 59 w 84"/>
                <a:gd name="T15" fmla="*/ 56 h 79"/>
                <a:gd name="T16" fmla="*/ 58 w 84"/>
                <a:gd name="T17" fmla="*/ 70 h 79"/>
                <a:gd name="T18" fmla="*/ 39 w 84"/>
                <a:gd name="T19" fmla="*/ 79 h 79"/>
                <a:gd name="T20" fmla="*/ 18 w 84"/>
                <a:gd name="T21" fmla="*/ 70 h 79"/>
                <a:gd name="T22" fmla="*/ 5 w 84"/>
                <a:gd name="T23" fmla="*/ 49 h 79"/>
                <a:gd name="T24" fmla="*/ 0 w 84"/>
                <a:gd name="T25" fmla="*/ 28 h 79"/>
                <a:gd name="T26" fmla="*/ 0 w 84"/>
                <a:gd name="T27" fmla="*/ 28 h 7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
                <a:gd name="T43" fmla="*/ 0 h 79"/>
                <a:gd name="T44" fmla="*/ 84 w 84"/>
                <a:gd name="T45" fmla="*/ 79 h 7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 h="79">
                  <a:moveTo>
                    <a:pt x="0" y="28"/>
                  </a:moveTo>
                  <a:lnTo>
                    <a:pt x="7" y="10"/>
                  </a:lnTo>
                  <a:lnTo>
                    <a:pt x="44" y="8"/>
                  </a:lnTo>
                  <a:lnTo>
                    <a:pt x="58" y="12"/>
                  </a:lnTo>
                  <a:lnTo>
                    <a:pt x="59" y="6"/>
                  </a:lnTo>
                  <a:lnTo>
                    <a:pt x="78" y="0"/>
                  </a:lnTo>
                  <a:lnTo>
                    <a:pt x="84" y="43"/>
                  </a:lnTo>
                  <a:lnTo>
                    <a:pt x="59" y="56"/>
                  </a:lnTo>
                  <a:lnTo>
                    <a:pt x="58" y="70"/>
                  </a:lnTo>
                  <a:lnTo>
                    <a:pt x="39" y="79"/>
                  </a:lnTo>
                  <a:lnTo>
                    <a:pt x="18" y="70"/>
                  </a:lnTo>
                  <a:lnTo>
                    <a:pt x="5" y="49"/>
                  </a:lnTo>
                  <a:lnTo>
                    <a:pt x="0" y="28"/>
                  </a:lnTo>
                  <a:close/>
                </a:path>
              </a:pathLst>
            </a:custGeom>
            <a:solidFill>
              <a:srgbClr val="FFCC00"/>
            </a:solidFill>
            <a:ln w="1651" cap="rnd">
              <a:solidFill>
                <a:srgbClr val="FFFFFF"/>
              </a:solid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50" name="Freeform 569"/>
            <p:cNvSpPr>
              <a:spLocks/>
            </p:cNvSpPr>
            <p:nvPr/>
          </p:nvSpPr>
          <p:spPr bwMode="auto">
            <a:xfrm>
              <a:off x="6985000" y="3122613"/>
              <a:ext cx="228600" cy="276225"/>
            </a:xfrm>
            <a:custGeom>
              <a:avLst/>
              <a:gdLst>
                <a:gd name="T0" fmla="*/ 129 w 129"/>
                <a:gd name="T1" fmla="*/ 144 h 156"/>
                <a:gd name="T2" fmla="*/ 125 w 129"/>
                <a:gd name="T3" fmla="*/ 127 h 156"/>
                <a:gd name="T4" fmla="*/ 109 w 129"/>
                <a:gd name="T5" fmla="*/ 105 h 156"/>
                <a:gd name="T6" fmla="*/ 107 w 129"/>
                <a:gd name="T7" fmla="*/ 97 h 156"/>
                <a:gd name="T8" fmla="*/ 62 w 129"/>
                <a:gd name="T9" fmla="*/ 56 h 156"/>
                <a:gd name="T10" fmla="*/ 73 w 129"/>
                <a:gd name="T11" fmla="*/ 51 h 156"/>
                <a:gd name="T12" fmla="*/ 66 w 129"/>
                <a:gd name="T13" fmla="*/ 34 h 156"/>
                <a:gd name="T14" fmla="*/ 47 w 129"/>
                <a:gd name="T15" fmla="*/ 30 h 156"/>
                <a:gd name="T16" fmla="*/ 28 w 129"/>
                <a:gd name="T17" fmla="*/ 2 h 156"/>
                <a:gd name="T18" fmla="*/ 21 w 129"/>
                <a:gd name="T19" fmla="*/ 0 h 156"/>
                <a:gd name="T20" fmla="*/ 21 w 129"/>
                <a:gd name="T21" fmla="*/ 23 h 156"/>
                <a:gd name="T22" fmla="*/ 15 w 129"/>
                <a:gd name="T23" fmla="*/ 24 h 156"/>
                <a:gd name="T24" fmla="*/ 13 w 129"/>
                <a:gd name="T25" fmla="*/ 15 h 156"/>
                <a:gd name="T26" fmla="*/ 0 w 129"/>
                <a:gd name="T27" fmla="*/ 34 h 156"/>
                <a:gd name="T28" fmla="*/ 7 w 129"/>
                <a:gd name="T29" fmla="*/ 51 h 156"/>
                <a:gd name="T30" fmla="*/ 17 w 129"/>
                <a:gd name="T31" fmla="*/ 56 h 156"/>
                <a:gd name="T32" fmla="*/ 19 w 129"/>
                <a:gd name="T33" fmla="*/ 88 h 156"/>
                <a:gd name="T34" fmla="*/ 36 w 129"/>
                <a:gd name="T35" fmla="*/ 79 h 156"/>
                <a:gd name="T36" fmla="*/ 45 w 129"/>
                <a:gd name="T37" fmla="*/ 84 h 156"/>
                <a:gd name="T38" fmla="*/ 58 w 129"/>
                <a:gd name="T39" fmla="*/ 77 h 156"/>
                <a:gd name="T40" fmla="*/ 77 w 129"/>
                <a:gd name="T41" fmla="*/ 92 h 156"/>
                <a:gd name="T42" fmla="*/ 82 w 129"/>
                <a:gd name="T43" fmla="*/ 114 h 156"/>
                <a:gd name="T44" fmla="*/ 97 w 129"/>
                <a:gd name="T45" fmla="*/ 131 h 156"/>
                <a:gd name="T46" fmla="*/ 95 w 129"/>
                <a:gd name="T47" fmla="*/ 152 h 156"/>
                <a:gd name="T48" fmla="*/ 109 w 129"/>
                <a:gd name="T49" fmla="*/ 156 h 156"/>
                <a:gd name="T50" fmla="*/ 110 w 129"/>
                <a:gd name="T51" fmla="*/ 150 h 156"/>
                <a:gd name="T52" fmla="*/ 129 w 129"/>
                <a:gd name="T53" fmla="*/ 144 h 156"/>
                <a:gd name="T54" fmla="*/ 129 w 129"/>
                <a:gd name="T55" fmla="*/ 144 h 15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9"/>
                <a:gd name="T85" fmla="*/ 0 h 156"/>
                <a:gd name="T86" fmla="*/ 129 w 129"/>
                <a:gd name="T87" fmla="*/ 156 h 15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9" h="156">
                  <a:moveTo>
                    <a:pt x="129" y="144"/>
                  </a:moveTo>
                  <a:lnTo>
                    <a:pt x="125" y="127"/>
                  </a:lnTo>
                  <a:lnTo>
                    <a:pt x="109" y="105"/>
                  </a:lnTo>
                  <a:lnTo>
                    <a:pt x="107" y="97"/>
                  </a:lnTo>
                  <a:lnTo>
                    <a:pt x="62" y="56"/>
                  </a:lnTo>
                  <a:lnTo>
                    <a:pt x="73" y="51"/>
                  </a:lnTo>
                  <a:lnTo>
                    <a:pt x="66" y="34"/>
                  </a:lnTo>
                  <a:lnTo>
                    <a:pt x="47" y="30"/>
                  </a:lnTo>
                  <a:lnTo>
                    <a:pt x="28" y="2"/>
                  </a:lnTo>
                  <a:lnTo>
                    <a:pt x="21" y="0"/>
                  </a:lnTo>
                  <a:lnTo>
                    <a:pt x="21" y="23"/>
                  </a:lnTo>
                  <a:lnTo>
                    <a:pt x="15" y="24"/>
                  </a:lnTo>
                  <a:lnTo>
                    <a:pt x="13" y="15"/>
                  </a:lnTo>
                  <a:lnTo>
                    <a:pt x="0" y="34"/>
                  </a:lnTo>
                  <a:lnTo>
                    <a:pt x="7" y="51"/>
                  </a:lnTo>
                  <a:lnTo>
                    <a:pt x="17" y="56"/>
                  </a:lnTo>
                  <a:lnTo>
                    <a:pt x="19" y="88"/>
                  </a:lnTo>
                  <a:lnTo>
                    <a:pt x="36" y="79"/>
                  </a:lnTo>
                  <a:lnTo>
                    <a:pt x="45" y="84"/>
                  </a:lnTo>
                  <a:lnTo>
                    <a:pt x="58" y="77"/>
                  </a:lnTo>
                  <a:lnTo>
                    <a:pt x="77" y="92"/>
                  </a:lnTo>
                  <a:lnTo>
                    <a:pt x="82" y="114"/>
                  </a:lnTo>
                  <a:lnTo>
                    <a:pt x="97" y="131"/>
                  </a:lnTo>
                  <a:lnTo>
                    <a:pt x="95" y="152"/>
                  </a:lnTo>
                  <a:lnTo>
                    <a:pt x="109" y="156"/>
                  </a:lnTo>
                  <a:lnTo>
                    <a:pt x="110" y="150"/>
                  </a:lnTo>
                  <a:lnTo>
                    <a:pt x="129" y="144"/>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51" name="Freeform 570"/>
            <p:cNvSpPr>
              <a:spLocks/>
            </p:cNvSpPr>
            <p:nvPr/>
          </p:nvSpPr>
          <p:spPr bwMode="auto">
            <a:xfrm>
              <a:off x="6135688" y="2125663"/>
              <a:ext cx="1476375" cy="1069975"/>
            </a:xfrm>
            <a:custGeom>
              <a:avLst/>
              <a:gdLst>
                <a:gd name="T0" fmla="*/ 169 w 834"/>
                <a:gd name="T1" fmla="*/ 98 h 605"/>
                <a:gd name="T2" fmla="*/ 214 w 834"/>
                <a:gd name="T3" fmla="*/ 144 h 605"/>
                <a:gd name="T4" fmla="*/ 381 w 834"/>
                <a:gd name="T5" fmla="*/ 191 h 605"/>
                <a:gd name="T6" fmla="*/ 517 w 834"/>
                <a:gd name="T7" fmla="*/ 197 h 605"/>
                <a:gd name="T8" fmla="*/ 527 w 834"/>
                <a:gd name="T9" fmla="*/ 159 h 605"/>
                <a:gd name="T10" fmla="*/ 562 w 834"/>
                <a:gd name="T11" fmla="*/ 143 h 605"/>
                <a:gd name="T12" fmla="*/ 619 w 834"/>
                <a:gd name="T13" fmla="*/ 122 h 605"/>
                <a:gd name="T14" fmla="*/ 575 w 834"/>
                <a:gd name="T15" fmla="*/ 105 h 605"/>
                <a:gd name="T16" fmla="*/ 544 w 834"/>
                <a:gd name="T17" fmla="*/ 62 h 605"/>
                <a:gd name="T18" fmla="*/ 577 w 834"/>
                <a:gd name="T19" fmla="*/ 34 h 605"/>
                <a:gd name="T20" fmla="*/ 572 w 834"/>
                <a:gd name="T21" fmla="*/ 6 h 605"/>
                <a:gd name="T22" fmla="*/ 686 w 834"/>
                <a:gd name="T23" fmla="*/ 45 h 605"/>
                <a:gd name="T24" fmla="*/ 759 w 834"/>
                <a:gd name="T25" fmla="*/ 83 h 605"/>
                <a:gd name="T26" fmla="*/ 823 w 834"/>
                <a:gd name="T27" fmla="*/ 88 h 605"/>
                <a:gd name="T28" fmla="*/ 834 w 834"/>
                <a:gd name="T29" fmla="*/ 150 h 605"/>
                <a:gd name="T30" fmla="*/ 826 w 834"/>
                <a:gd name="T31" fmla="*/ 180 h 605"/>
                <a:gd name="T32" fmla="*/ 808 w 834"/>
                <a:gd name="T33" fmla="*/ 206 h 605"/>
                <a:gd name="T34" fmla="*/ 780 w 834"/>
                <a:gd name="T35" fmla="*/ 214 h 605"/>
                <a:gd name="T36" fmla="*/ 718 w 834"/>
                <a:gd name="T37" fmla="*/ 266 h 605"/>
                <a:gd name="T38" fmla="*/ 722 w 834"/>
                <a:gd name="T39" fmla="*/ 234 h 605"/>
                <a:gd name="T40" fmla="*/ 695 w 834"/>
                <a:gd name="T41" fmla="*/ 240 h 605"/>
                <a:gd name="T42" fmla="*/ 665 w 834"/>
                <a:gd name="T43" fmla="*/ 255 h 605"/>
                <a:gd name="T44" fmla="*/ 708 w 834"/>
                <a:gd name="T45" fmla="*/ 296 h 605"/>
                <a:gd name="T46" fmla="*/ 750 w 834"/>
                <a:gd name="T47" fmla="*/ 300 h 605"/>
                <a:gd name="T48" fmla="*/ 716 w 834"/>
                <a:gd name="T49" fmla="*/ 337 h 605"/>
                <a:gd name="T50" fmla="*/ 778 w 834"/>
                <a:gd name="T51" fmla="*/ 395 h 605"/>
                <a:gd name="T52" fmla="*/ 763 w 834"/>
                <a:gd name="T53" fmla="*/ 420 h 605"/>
                <a:gd name="T54" fmla="*/ 783 w 834"/>
                <a:gd name="T55" fmla="*/ 461 h 605"/>
                <a:gd name="T56" fmla="*/ 772 w 834"/>
                <a:gd name="T57" fmla="*/ 500 h 605"/>
                <a:gd name="T58" fmla="*/ 755 w 834"/>
                <a:gd name="T59" fmla="*/ 532 h 605"/>
                <a:gd name="T60" fmla="*/ 697 w 834"/>
                <a:gd name="T61" fmla="*/ 570 h 605"/>
                <a:gd name="T62" fmla="*/ 680 w 834"/>
                <a:gd name="T63" fmla="*/ 564 h 605"/>
                <a:gd name="T64" fmla="*/ 645 w 834"/>
                <a:gd name="T65" fmla="*/ 602 h 605"/>
                <a:gd name="T66" fmla="*/ 630 w 834"/>
                <a:gd name="T67" fmla="*/ 585 h 605"/>
                <a:gd name="T68" fmla="*/ 581 w 834"/>
                <a:gd name="T69" fmla="*/ 575 h 605"/>
                <a:gd name="T70" fmla="*/ 521 w 834"/>
                <a:gd name="T71" fmla="*/ 564 h 605"/>
                <a:gd name="T72" fmla="*/ 501 w 834"/>
                <a:gd name="T73" fmla="*/ 564 h 605"/>
                <a:gd name="T74" fmla="*/ 493 w 834"/>
                <a:gd name="T75" fmla="*/ 579 h 605"/>
                <a:gd name="T76" fmla="*/ 463 w 834"/>
                <a:gd name="T77" fmla="*/ 557 h 605"/>
                <a:gd name="T78" fmla="*/ 431 w 834"/>
                <a:gd name="T79" fmla="*/ 542 h 605"/>
                <a:gd name="T80" fmla="*/ 413 w 834"/>
                <a:gd name="T81" fmla="*/ 461 h 605"/>
                <a:gd name="T82" fmla="*/ 345 w 834"/>
                <a:gd name="T83" fmla="*/ 459 h 605"/>
                <a:gd name="T84" fmla="*/ 281 w 834"/>
                <a:gd name="T85" fmla="*/ 476 h 605"/>
                <a:gd name="T86" fmla="*/ 266 w 834"/>
                <a:gd name="T87" fmla="*/ 465 h 605"/>
                <a:gd name="T88" fmla="*/ 190 w 834"/>
                <a:gd name="T89" fmla="*/ 442 h 605"/>
                <a:gd name="T90" fmla="*/ 117 w 834"/>
                <a:gd name="T91" fmla="*/ 409 h 605"/>
                <a:gd name="T92" fmla="*/ 115 w 834"/>
                <a:gd name="T93" fmla="*/ 379 h 605"/>
                <a:gd name="T94" fmla="*/ 117 w 834"/>
                <a:gd name="T95" fmla="*/ 324 h 605"/>
                <a:gd name="T96" fmla="*/ 51 w 834"/>
                <a:gd name="T97" fmla="*/ 317 h 605"/>
                <a:gd name="T98" fmla="*/ 21 w 834"/>
                <a:gd name="T99" fmla="*/ 296 h 605"/>
                <a:gd name="T100" fmla="*/ 6 w 834"/>
                <a:gd name="T101" fmla="*/ 270 h 605"/>
                <a:gd name="T102" fmla="*/ 0 w 834"/>
                <a:gd name="T103" fmla="*/ 242 h 605"/>
                <a:gd name="T104" fmla="*/ 38 w 834"/>
                <a:gd name="T105" fmla="*/ 225 h 605"/>
                <a:gd name="T106" fmla="*/ 79 w 834"/>
                <a:gd name="T107" fmla="*/ 201 h 605"/>
                <a:gd name="T108" fmla="*/ 68 w 834"/>
                <a:gd name="T109" fmla="*/ 150 h 605"/>
                <a:gd name="T110" fmla="*/ 120 w 834"/>
                <a:gd name="T111" fmla="*/ 118 h 605"/>
                <a:gd name="T112" fmla="*/ 135 w 834"/>
                <a:gd name="T113" fmla="*/ 84 h 60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34"/>
                <a:gd name="T172" fmla="*/ 0 h 605"/>
                <a:gd name="T173" fmla="*/ 834 w 834"/>
                <a:gd name="T174" fmla="*/ 605 h 60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34" h="605">
                  <a:moveTo>
                    <a:pt x="135" y="84"/>
                  </a:moveTo>
                  <a:lnTo>
                    <a:pt x="147" y="79"/>
                  </a:lnTo>
                  <a:lnTo>
                    <a:pt x="169" y="98"/>
                  </a:lnTo>
                  <a:lnTo>
                    <a:pt x="190" y="101"/>
                  </a:lnTo>
                  <a:lnTo>
                    <a:pt x="205" y="118"/>
                  </a:lnTo>
                  <a:lnTo>
                    <a:pt x="214" y="144"/>
                  </a:lnTo>
                  <a:lnTo>
                    <a:pt x="285" y="161"/>
                  </a:lnTo>
                  <a:lnTo>
                    <a:pt x="323" y="191"/>
                  </a:lnTo>
                  <a:lnTo>
                    <a:pt x="381" y="191"/>
                  </a:lnTo>
                  <a:lnTo>
                    <a:pt x="454" y="212"/>
                  </a:lnTo>
                  <a:lnTo>
                    <a:pt x="486" y="199"/>
                  </a:lnTo>
                  <a:lnTo>
                    <a:pt x="517" y="197"/>
                  </a:lnTo>
                  <a:lnTo>
                    <a:pt x="521" y="195"/>
                  </a:lnTo>
                  <a:lnTo>
                    <a:pt x="538" y="174"/>
                  </a:lnTo>
                  <a:lnTo>
                    <a:pt x="527" y="159"/>
                  </a:lnTo>
                  <a:lnTo>
                    <a:pt x="532" y="150"/>
                  </a:lnTo>
                  <a:lnTo>
                    <a:pt x="553" y="156"/>
                  </a:lnTo>
                  <a:lnTo>
                    <a:pt x="562" y="143"/>
                  </a:lnTo>
                  <a:lnTo>
                    <a:pt x="575" y="137"/>
                  </a:lnTo>
                  <a:lnTo>
                    <a:pt x="583" y="122"/>
                  </a:lnTo>
                  <a:lnTo>
                    <a:pt x="619" y="122"/>
                  </a:lnTo>
                  <a:lnTo>
                    <a:pt x="609" y="107"/>
                  </a:lnTo>
                  <a:lnTo>
                    <a:pt x="592" y="99"/>
                  </a:lnTo>
                  <a:lnTo>
                    <a:pt x="575" y="105"/>
                  </a:lnTo>
                  <a:lnTo>
                    <a:pt x="557" y="103"/>
                  </a:lnTo>
                  <a:lnTo>
                    <a:pt x="540" y="73"/>
                  </a:lnTo>
                  <a:lnTo>
                    <a:pt x="544" y="62"/>
                  </a:lnTo>
                  <a:lnTo>
                    <a:pt x="568" y="69"/>
                  </a:lnTo>
                  <a:lnTo>
                    <a:pt x="583" y="60"/>
                  </a:lnTo>
                  <a:lnTo>
                    <a:pt x="577" y="34"/>
                  </a:lnTo>
                  <a:lnTo>
                    <a:pt x="581" y="28"/>
                  </a:lnTo>
                  <a:lnTo>
                    <a:pt x="566" y="11"/>
                  </a:lnTo>
                  <a:lnTo>
                    <a:pt x="572" y="6"/>
                  </a:lnTo>
                  <a:lnTo>
                    <a:pt x="602" y="0"/>
                  </a:lnTo>
                  <a:lnTo>
                    <a:pt x="643" y="11"/>
                  </a:lnTo>
                  <a:lnTo>
                    <a:pt x="686" y="45"/>
                  </a:lnTo>
                  <a:lnTo>
                    <a:pt x="705" y="68"/>
                  </a:lnTo>
                  <a:lnTo>
                    <a:pt x="731" y="71"/>
                  </a:lnTo>
                  <a:lnTo>
                    <a:pt x="759" y="83"/>
                  </a:lnTo>
                  <a:lnTo>
                    <a:pt x="778" y="101"/>
                  </a:lnTo>
                  <a:lnTo>
                    <a:pt x="793" y="103"/>
                  </a:lnTo>
                  <a:lnTo>
                    <a:pt x="823" y="88"/>
                  </a:lnTo>
                  <a:lnTo>
                    <a:pt x="832" y="105"/>
                  </a:lnTo>
                  <a:lnTo>
                    <a:pt x="828" y="109"/>
                  </a:lnTo>
                  <a:lnTo>
                    <a:pt x="834" y="150"/>
                  </a:lnTo>
                  <a:lnTo>
                    <a:pt x="817" y="148"/>
                  </a:lnTo>
                  <a:lnTo>
                    <a:pt x="810" y="158"/>
                  </a:lnTo>
                  <a:lnTo>
                    <a:pt x="826" y="180"/>
                  </a:lnTo>
                  <a:lnTo>
                    <a:pt x="828" y="195"/>
                  </a:lnTo>
                  <a:lnTo>
                    <a:pt x="811" y="191"/>
                  </a:lnTo>
                  <a:lnTo>
                    <a:pt x="808" y="206"/>
                  </a:lnTo>
                  <a:lnTo>
                    <a:pt x="797" y="206"/>
                  </a:lnTo>
                  <a:lnTo>
                    <a:pt x="797" y="217"/>
                  </a:lnTo>
                  <a:lnTo>
                    <a:pt x="780" y="214"/>
                  </a:lnTo>
                  <a:lnTo>
                    <a:pt x="753" y="249"/>
                  </a:lnTo>
                  <a:lnTo>
                    <a:pt x="746" y="247"/>
                  </a:lnTo>
                  <a:lnTo>
                    <a:pt x="718" y="266"/>
                  </a:lnTo>
                  <a:lnTo>
                    <a:pt x="722" y="257"/>
                  </a:lnTo>
                  <a:lnTo>
                    <a:pt x="714" y="251"/>
                  </a:lnTo>
                  <a:lnTo>
                    <a:pt x="722" y="234"/>
                  </a:lnTo>
                  <a:lnTo>
                    <a:pt x="712" y="227"/>
                  </a:lnTo>
                  <a:lnTo>
                    <a:pt x="701" y="225"/>
                  </a:lnTo>
                  <a:lnTo>
                    <a:pt x="695" y="240"/>
                  </a:lnTo>
                  <a:lnTo>
                    <a:pt x="684" y="247"/>
                  </a:lnTo>
                  <a:lnTo>
                    <a:pt x="682" y="257"/>
                  </a:lnTo>
                  <a:lnTo>
                    <a:pt x="665" y="255"/>
                  </a:lnTo>
                  <a:lnTo>
                    <a:pt x="665" y="268"/>
                  </a:lnTo>
                  <a:lnTo>
                    <a:pt x="703" y="296"/>
                  </a:lnTo>
                  <a:lnTo>
                    <a:pt x="708" y="296"/>
                  </a:lnTo>
                  <a:lnTo>
                    <a:pt x="722" y="283"/>
                  </a:lnTo>
                  <a:lnTo>
                    <a:pt x="750" y="292"/>
                  </a:lnTo>
                  <a:lnTo>
                    <a:pt x="750" y="300"/>
                  </a:lnTo>
                  <a:lnTo>
                    <a:pt x="744" y="298"/>
                  </a:lnTo>
                  <a:lnTo>
                    <a:pt x="729" y="306"/>
                  </a:lnTo>
                  <a:lnTo>
                    <a:pt x="716" y="337"/>
                  </a:lnTo>
                  <a:lnTo>
                    <a:pt x="737" y="347"/>
                  </a:lnTo>
                  <a:lnTo>
                    <a:pt x="757" y="379"/>
                  </a:lnTo>
                  <a:lnTo>
                    <a:pt x="778" y="395"/>
                  </a:lnTo>
                  <a:lnTo>
                    <a:pt x="768" y="395"/>
                  </a:lnTo>
                  <a:lnTo>
                    <a:pt x="783" y="410"/>
                  </a:lnTo>
                  <a:lnTo>
                    <a:pt x="763" y="420"/>
                  </a:lnTo>
                  <a:lnTo>
                    <a:pt x="791" y="425"/>
                  </a:lnTo>
                  <a:lnTo>
                    <a:pt x="791" y="455"/>
                  </a:lnTo>
                  <a:lnTo>
                    <a:pt x="783" y="461"/>
                  </a:lnTo>
                  <a:lnTo>
                    <a:pt x="774" y="487"/>
                  </a:lnTo>
                  <a:lnTo>
                    <a:pt x="768" y="487"/>
                  </a:lnTo>
                  <a:lnTo>
                    <a:pt x="772" y="500"/>
                  </a:lnTo>
                  <a:lnTo>
                    <a:pt x="761" y="527"/>
                  </a:lnTo>
                  <a:lnTo>
                    <a:pt x="753" y="527"/>
                  </a:lnTo>
                  <a:lnTo>
                    <a:pt x="755" y="532"/>
                  </a:lnTo>
                  <a:lnTo>
                    <a:pt x="733" y="553"/>
                  </a:lnTo>
                  <a:lnTo>
                    <a:pt x="703" y="562"/>
                  </a:lnTo>
                  <a:lnTo>
                    <a:pt x="697" y="570"/>
                  </a:lnTo>
                  <a:lnTo>
                    <a:pt x="688" y="562"/>
                  </a:lnTo>
                  <a:lnTo>
                    <a:pt x="688" y="570"/>
                  </a:lnTo>
                  <a:lnTo>
                    <a:pt x="680" y="564"/>
                  </a:lnTo>
                  <a:lnTo>
                    <a:pt x="680" y="573"/>
                  </a:lnTo>
                  <a:lnTo>
                    <a:pt x="641" y="588"/>
                  </a:lnTo>
                  <a:lnTo>
                    <a:pt x="645" y="602"/>
                  </a:lnTo>
                  <a:lnTo>
                    <a:pt x="641" y="605"/>
                  </a:lnTo>
                  <a:lnTo>
                    <a:pt x="635" y="605"/>
                  </a:lnTo>
                  <a:lnTo>
                    <a:pt x="630" y="585"/>
                  </a:lnTo>
                  <a:lnTo>
                    <a:pt x="609" y="581"/>
                  </a:lnTo>
                  <a:lnTo>
                    <a:pt x="602" y="585"/>
                  </a:lnTo>
                  <a:lnTo>
                    <a:pt x="581" y="575"/>
                  </a:lnTo>
                  <a:lnTo>
                    <a:pt x="575" y="560"/>
                  </a:lnTo>
                  <a:lnTo>
                    <a:pt x="557" y="553"/>
                  </a:lnTo>
                  <a:lnTo>
                    <a:pt x="521" y="564"/>
                  </a:lnTo>
                  <a:lnTo>
                    <a:pt x="510" y="560"/>
                  </a:lnTo>
                  <a:lnTo>
                    <a:pt x="508" y="566"/>
                  </a:lnTo>
                  <a:lnTo>
                    <a:pt x="501" y="564"/>
                  </a:lnTo>
                  <a:lnTo>
                    <a:pt x="501" y="587"/>
                  </a:lnTo>
                  <a:lnTo>
                    <a:pt x="495" y="588"/>
                  </a:lnTo>
                  <a:lnTo>
                    <a:pt x="493" y="579"/>
                  </a:lnTo>
                  <a:lnTo>
                    <a:pt x="478" y="583"/>
                  </a:lnTo>
                  <a:lnTo>
                    <a:pt x="461" y="570"/>
                  </a:lnTo>
                  <a:lnTo>
                    <a:pt x="463" y="557"/>
                  </a:lnTo>
                  <a:lnTo>
                    <a:pt x="454" y="549"/>
                  </a:lnTo>
                  <a:lnTo>
                    <a:pt x="448" y="536"/>
                  </a:lnTo>
                  <a:lnTo>
                    <a:pt x="431" y="542"/>
                  </a:lnTo>
                  <a:lnTo>
                    <a:pt x="439" y="487"/>
                  </a:lnTo>
                  <a:lnTo>
                    <a:pt x="426" y="465"/>
                  </a:lnTo>
                  <a:lnTo>
                    <a:pt x="413" y="461"/>
                  </a:lnTo>
                  <a:lnTo>
                    <a:pt x="383" y="437"/>
                  </a:lnTo>
                  <a:lnTo>
                    <a:pt x="362" y="440"/>
                  </a:lnTo>
                  <a:lnTo>
                    <a:pt x="345" y="459"/>
                  </a:lnTo>
                  <a:lnTo>
                    <a:pt x="324" y="467"/>
                  </a:lnTo>
                  <a:lnTo>
                    <a:pt x="295" y="459"/>
                  </a:lnTo>
                  <a:lnTo>
                    <a:pt x="281" y="476"/>
                  </a:lnTo>
                  <a:lnTo>
                    <a:pt x="274" y="463"/>
                  </a:lnTo>
                  <a:lnTo>
                    <a:pt x="266" y="465"/>
                  </a:lnTo>
                  <a:lnTo>
                    <a:pt x="233" y="465"/>
                  </a:lnTo>
                  <a:lnTo>
                    <a:pt x="197" y="440"/>
                  </a:lnTo>
                  <a:lnTo>
                    <a:pt x="190" y="442"/>
                  </a:lnTo>
                  <a:lnTo>
                    <a:pt x="169" y="424"/>
                  </a:lnTo>
                  <a:lnTo>
                    <a:pt x="148" y="422"/>
                  </a:lnTo>
                  <a:lnTo>
                    <a:pt x="117" y="409"/>
                  </a:lnTo>
                  <a:lnTo>
                    <a:pt x="102" y="384"/>
                  </a:lnTo>
                  <a:lnTo>
                    <a:pt x="102" y="379"/>
                  </a:lnTo>
                  <a:lnTo>
                    <a:pt x="115" y="379"/>
                  </a:lnTo>
                  <a:lnTo>
                    <a:pt x="103" y="356"/>
                  </a:lnTo>
                  <a:lnTo>
                    <a:pt x="115" y="339"/>
                  </a:lnTo>
                  <a:lnTo>
                    <a:pt x="117" y="324"/>
                  </a:lnTo>
                  <a:lnTo>
                    <a:pt x="100" y="317"/>
                  </a:lnTo>
                  <a:lnTo>
                    <a:pt x="75" y="326"/>
                  </a:lnTo>
                  <a:lnTo>
                    <a:pt x="51" y="317"/>
                  </a:lnTo>
                  <a:lnTo>
                    <a:pt x="42" y="302"/>
                  </a:lnTo>
                  <a:lnTo>
                    <a:pt x="23" y="298"/>
                  </a:lnTo>
                  <a:lnTo>
                    <a:pt x="21" y="296"/>
                  </a:lnTo>
                  <a:lnTo>
                    <a:pt x="25" y="292"/>
                  </a:lnTo>
                  <a:lnTo>
                    <a:pt x="19" y="272"/>
                  </a:lnTo>
                  <a:lnTo>
                    <a:pt x="6" y="270"/>
                  </a:lnTo>
                  <a:lnTo>
                    <a:pt x="0" y="264"/>
                  </a:lnTo>
                  <a:lnTo>
                    <a:pt x="0" y="253"/>
                  </a:lnTo>
                  <a:lnTo>
                    <a:pt x="0" y="242"/>
                  </a:lnTo>
                  <a:lnTo>
                    <a:pt x="10" y="232"/>
                  </a:lnTo>
                  <a:lnTo>
                    <a:pt x="36" y="232"/>
                  </a:lnTo>
                  <a:lnTo>
                    <a:pt x="38" y="225"/>
                  </a:lnTo>
                  <a:lnTo>
                    <a:pt x="55" y="223"/>
                  </a:lnTo>
                  <a:lnTo>
                    <a:pt x="79" y="206"/>
                  </a:lnTo>
                  <a:lnTo>
                    <a:pt x="79" y="201"/>
                  </a:lnTo>
                  <a:lnTo>
                    <a:pt x="83" y="184"/>
                  </a:lnTo>
                  <a:lnTo>
                    <a:pt x="64" y="156"/>
                  </a:lnTo>
                  <a:lnTo>
                    <a:pt x="68" y="150"/>
                  </a:lnTo>
                  <a:lnTo>
                    <a:pt x="92" y="148"/>
                  </a:lnTo>
                  <a:lnTo>
                    <a:pt x="90" y="111"/>
                  </a:lnTo>
                  <a:lnTo>
                    <a:pt x="120" y="118"/>
                  </a:lnTo>
                  <a:lnTo>
                    <a:pt x="128" y="113"/>
                  </a:lnTo>
                  <a:lnTo>
                    <a:pt x="124" y="90"/>
                  </a:lnTo>
                  <a:lnTo>
                    <a:pt x="135" y="84"/>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52" name="Freeform 571"/>
            <p:cNvSpPr>
              <a:spLocks/>
            </p:cNvSpPr>
            <p:nvPr/>
          </p:nvSpPr>
          <p:spPr bwMode="auto">
            <a:xfrm>
              <a:off x="6616700" y="2997200"/>
              <a:ext cx="149225" cy="182563"/>
            </a:xfrm>
            <a:custGeom>
              <a:avLst/>
              <a:gdLst/>
              <a:ahLst/>
              <a:cxnLst>
                <a:cxn ang="0">
                  <a:pos x="11" y="39"/>
                </a:cxn>
                <a:cxn ang="0">
                  <a:pos x="0" y="30"/>
                </a:cxn>
                <a:cxn ang="0">
                  <a:pos x="9" y="17"/>
                </a:cxn>
                <a:cxn ang="0">
                  <a:pos x="2" y="15"/>
                </a:cxn>
                <a:cxn ang="0">
                  <a:pos x="2" y="5"/>
                </a:cxn>
                <a:cxn ang="0">
                  <a:pos x="6" y="0"/>
                </a:cxn>
                <a:cxn ang="0">
                  <a:pos x="11" y="5"/>
                </a:cxn>
                <a:cxn ang="0">
                  <a:pos x="13" y="0"/>
                </a:cxn>
                <a:cxn ang="0">
                  <a:pos x="23" y="4"/>
                </a:cxn>
                <a:cxn ang="0">
                  <a:pos x="34" y="20"/>
                </a:cxn>
                <a:cxn ang="0">
                  <a:pos x="69" y="24"/>
                </a:cxn>
                <a:cxn ang="0">
                  <a:pos x="52" y="43"/>
                </a:cxn>
                <a:cxn ang="0">
                  <a:pos x="54" y="50"/>
                </a:cxn>
                <a:cxn ang="0">
                  <a:pos x="66" y="58"/>
                </a:cxn>
                <a:cxn ang="0">
                  <a:pos x="69" y="49"/>
                </a:cxn>
                <a:cxn ang="0">
                  <a:pos x="73" y="52"/>
                </a:cxn>
                <a:cxn ang="0">
                  <a:pos x="84" y="82"/>
                </a:cxn>
                <a:cxn ang="0">
                  <a:pos x="81" y="103"/>
                </a:cxn>
                <a:cxn ang="0">
                  <a:pos x="62" y="67"/>
                </a:cxn>
                <a:cxn ang="0">
                  <a:pos x="45" y="84"/>
                </a:cxn>
                <a:cxn ang="0">
                  <a:pos x="24" y="88"/>
                </a:cxn>
                <a:cxn ang="0">
                  <a:pos x="11" y="39"/>
                </a:cxn>
                <a:cxn ang="0">
                  <a:pos x="11" y="39"/>
                </a:cxn>
              </a:cxnLst>
              <a:rect l="0" t="0" r="r" b="b"/>
              <a:pathLst>
                <a:path w="84" h="103">
                  <a:moveTo>
                    <a:pt x="11" y="39"/>
                  </a:moveTo>
                  <a:lnTo>
                    <a:pt x="0" y="30"/>
                  </a:lnTo>
                  <a:lnTo>
                    <a:pt x="9" y="17"/>
                  </a:lnTo>
                  <a:lnTo>
                    <a:pt x="2" y="15"/>
                  </a:lnTo>
                  <a:lnTo>
                    <a:pt x="2" y="5"/>
                  </a:lnTo>
                  <a:lnTo>
                    <a:pt x="6" y="0"/>
                  </a:lnTo>
                  <a:lnTo>
                    <a:pt x="11" y="5"/>
                  </a:lnTo>
                  <a:lnTo>
                    <a:pt x="13" y="0"/>
                  </a:lnTo>
                  <a:lnTo>
                    <a:pt x="23" y="4"/>
                  </a:lnTo>
                  <a:lnTo>
                    <a:pt x="34" y="20"/>
                  </a:lnTo>
                  <a:lnTo>
                    <a:pt x="69" y="24"/>
                  </a:lnTo>
                  <a:lnTo>
                    <a:pt x="52" y="43"/>
                  </a:lnTo>
                  <a:lnTo>
                    <a:pt x="54" y="50"/>
                  </a:lnTo>
                  <a:lnTo>
                    <a:pt x="66" y="58"/>
                  </a:lnTo>
                  <a:lnTo>
                    <a:pt x="69" y="49"/>
                  </a:lnTo>
                  <a:lnTo>
                    <a:pt x="73" y="52"/>
                  </a:lnTo>
                  <a:lnTo>
                    <a:pt x="84" y="82"/>
                  </a:lnTo>
                  <a:lnTo>
                    <a:pt x="81" y="103"/>
                  </a:lnTo>
                  <a:lnTo>
                    <a:pt x="62" y="67"/>
                  </a:lnTo>
                  <a:lnTo>
                    <a:pt x="45" y="84"/>
                  </a:lnTo>
                  <a:lnTo>
                    <a:pt x="24" y="88"/>
                  </a:lnTo>
                  <a:lnTo>
                    <a:pt x="11" y="39"/>
                  </a:lnTo>
                  <a:lnTo>
                    <a:pt x="11" y="39"/>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53" name="Freeform 572"/>
            <p:cNvSpPr>
              <a:spLocks/>
            </p:cNvSpPr>
            <p:nvPr/>
          </p:nvSpPr>
          <p:spPr bwMode="auto">
            <a:xfrm>
              <a:off x="6630988" y="2936875"/>
              <a:ext cx="95250" cy="49213"/>
            </a:xfrm>
            <a:custGeom>
              <a:avLst/>
              <a:gdLst/>
              <a:ahLst/>
              <a:cxnLst>
                <a:cxn ang="0">
                  <a:pos x="44" y="8"/>
                </a:cxn>
                <a:cxn ang="0">
                  <a:pos x="15" y="0"/>
                </a:cxn>
                <a:cxn ang="0">
                  <a:pos x="1" y="17"/>
                </a:cxn>
                <a:cxn ang="0">
                  <a:pos x="0" y="21"/>
                </a:cxn>
                <a:cxn ang="0">
                  <a:pos x="9" y="28"/>
                </a:cxn>
                <a:cxn ang="0">
                  <a:pos x="46" y="26"/>
                </a:cxn>
                <a:cxn ang="0">
                  <a:pos x="54" y="19"/>
                </a:cxn>
                <a:cxn ang="0">
                  <a:pos x="44" y="8"/>
                </a:cxn>
                <a:cxn ang="0">
                  <a:pos x="44" y="8"/>
                </a:cxn>
              </a:cxnLst>
              <a:rect l="0" t="0" r="r" b="b"/>
              <a:pathLst>
                <a:path w="54" h="28">
                  <a:moveTo>
                    <a:pt x="44" y="8"/>
                  </a:moveTo>
                  <a:lnTo>
                    <a:pt x="15" y="0"/>
                  </a:lnTo>
                  <a:lnTo>
                    <a:pt x="1" y="17"/>
                  </a:lnTo>
                  <a:lnTo>
                    <a:pt x="0" y="21"/>
                  </a:lnTo>
                  <a:lnTo>
                    <a:pt x="9" y="28"/>
                  </a:lnTo>
                  <a:lnTo>
                    <a:pt x="46" y="26"/>
                  </a:lnTo>
                  <a:lnTo>
                    <a:pt x="54" y="19"/>
                  </a:lnTo>
                  <a:lnTo>
                    <a:pt x="44" y="8"/>
                  </a:lnTo>
                  <a:lnTo>
                    <a:pt x="44" y="8"/>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54" name="Freeform 574"/>
            <p:cNvSpPr>
              <a:spLocks/>
            </p:cNvSpPr>
            <p:nvPr/>
          </p:nvSpPr>
          <p:spPr bwMode="auto">
            <a:xfrm>
              <a:off x="6381750" y="2871788"/>
              <a:ext cx="231775" cy="125412"/>
            </a:xfrm>
            <a:custGeom>
              <a:avLst/>
              <a:gdLst/>
              <a:ahLst/>
              <a:cxnLst>
                <a:cxn ang="0">
                  <a:pos x="127" y="58"/>
                </a:cxn>
                <a:cxn ang="0">
                  <a:pos x="127" y="43"/>
                </a:cxn>
                <a:cxn ang="0">
                  <a:pos x="94" y="43"/>
                </a:cxn>
                <a:cxn ang="0">
                  <a:pos x="58" y="18"/>
                </a:cxn>
                <a:cxn ang="0">
                  <a:pos x="51" y="20"/>
                </a:cxn>
                <a:cxn ang="0">
                  <a:pos x="30" y="2"/>
                </a:cxn>
                <a:cxn ang="0">
                  <a:pos x="9" y="0"/>
                </a:cxn>
                <a:cxn ang="0">
                  <a:pos x="0" y="26"/>
                </a:cxn>
                <a:cxn ang="0">
                  <a:pos x="47" y="52"/>
                </a:cxn>
                <a:cxn ang="0">
                  <a:pos x="67" y="54"/>
                </a:cxn>
                <a:cxn ang="0">
                  <a:pos x="82" y="65"/>
                </a:cxn>
                <a:cxn ang="0">
                  <a:pos x="116" y="71"/>
                </a:cxn>
                <a:cxn ang="0">
                  <a:pos x="131" y="71"/>
                </a:cxn>
                <a:cxn ang="0">
                  <a:pos x="127" y="58"/>
                </a:cxn>
                <a:cxn ang="0">
                  <a:pos x="127" y="58"/>
                </a:cxn>
              </a:cxnLst>
              <a:rect l="0" t="0" r="r" b="b"/>
              <a:pathLst>
                <a:path w="131" h="71">
                  <a:moveTo>
                    <a:pt x="127" y="58"/>
                  </a:moveTo>
                  <a:lnTo>
                    <a:pt x="127" y="43"/>
                  </a:lnTo>
                  <a:lnTo>
                    <a:pt x="94" y="43"/>
                  </a:lnTo>
                  <a:lnTo>
                    <a:pt x="58" y="18"/>
                  </a:lnTo>
                  <a:lnTo>
                    <a:pt x="51" y="20"/>
                  </a:lnTo>
                  <a:lnTo>
                    <a:pt x="30" y="2"/>
                  </a:lnTo>
                  <a:lnTo>
                    <a:pt x="9" y="0"/>
                  </a:lnTo>
                  <a:lnTo>
                    <a:pt x="0" y="26"/>
                  </a:lnTo>
                  <a:lnTo>
                    <a:pt x="47" y="52"/>
                  </a:lnTo>
                  <a:lnTo>
                    <a:pt x="67" y="54"/>
                  </a:lnTo>
                  <a:lnTo>
                    <a:pt x="82" y="65"/>
                  </a:lnTo>
                  <a:lnTo>
                    <a:pt x="116" y="71"/>
                  </a:lnTo>
                  <a:lnTo>
                    <a:pt x="131" y="71"/>
                  </a:lnTo>
                  <a:lnTo>
                    <a:pt x="127" y="58"/>
                  </a:lnTo>
                  <a:lnTo>
                    <a:pt x="127" y="58"/>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55" name="Freeform 575"/>
            <p:cNvSpPr>
              <a:spLocks/>
            </p:cNvSpPr>
            <p:nvPr/>
          </p:nvSpPr>
          <p:spPr bwMode="auto">
            <a:xfrm>
              <a:off x="5343525" y="2557463"/>
              <a:ext cx="577850" cy="474662"/>
            </a:xfrm>
            <a:custGeom>
              <a:avLst/>
              <a:gdLst/>
              <a:ahLst/>
              <a:cxnLst>
                <a:cxn ang="0">
                  <a:pos x="234" y="260"/>
                </a:cxn>
                <a:cxn ang="0">
                  <a:pos x="223" y="238"/>
                </a:cxn>
                <a:cxn ang="0">
                  <a:pos x="193" y="249"/>
                </a:cxn>
                <a:cxn ang="0">
                  <a:pos x="178" y="245"/>
                </a:cxn>
                <a:cxn ang="0">
                  <a:pos x="138" y="223"/>
                </a:cxn>
                <a:cxn ang="0">
                  <a:pos x="116" y="185"/>
                </a:cxn>
                <a:cxn ang="0">
                  <a:pos x="93" y="174"/>
                </a:cxn>
                <a:cxn ang="0">
                  <a:pos x="90" y="181"/>
                </a:cxn>
                <a:cxn ang="0">
                  <a:pos x="73" y="163"/>
                </a:cxn>
                <a:cxn ang="0">
                  <a:pos x="63" y="136"/>
                </a:cxn>
                <a:cxn ang="0">
                  <a:pos x="43" y="125"/>
                </a:cxn>
                <a:cxn ang="0">
                  <a:pos x="32" y="108"/>
                </a:cxn>
                <a:cxn ang="0">
                  <a:pos x="41" y="84"/>
                </a:cxn>
                <a:cxn ang="0">
                  <a:pos x="15" y="48"/>
                </a:cxn>
                <a:cxn ang="0">
                  <a:pos x="0" y="9"/>
                </a:cxn>
                <a:cxn ang="0">
                  <a:pos x="5" y="0"/>
                </a:cxn>
                <a:cxn ang="0">
                  <a:pos x="5" y="0"/>
                </a:cxn>
                <a:cxn ang="0">
                  <a:pos x="20" y="17"/>
                </a:cxn>
                <a:cxn ang="0">
                  <a:pos x="30" y="17"/>
                </a:cxn>
                <a:cxn ang="0">
                  <a:pos x="35" y="17"/>
                </a:cxn>
                <a:cxn ang="0">
                  <a:pos x="39" y="17"/>
                </a:cxn>
                <a:cxn ang="0">
                  <a:pos x="56" y="3"/>
                </a:cxn>
                <a:cxn ang="0">
                  <a:pos x="60" y="5"/>
                </a:cxn>
                <a:cxn ang="0">
                  <a:pos x="60" y="17"/>
                </a:cxn>
                <a:cxn ang="0">
                  <a:pos x="73" y="26"/>
                </a:cxn>
                <a:cxn ang="0">
                  <a:pos x="73" y="26"/>
                </a:cxn>
                <a:cxn ang="0">
                  <a:pos x="78" y="43"/>
                </a:cxn>
                <a:cxn ang="0">
                  <a:pos x="120" y="62"/>
                </a:cxn>
                <a:cxn ang="0">
                  <a:pos x="155" y="56"/>
                </a:cxn>
                <a:cxn ang="0">
                  <a:pos x="153" y="45"/>
                </a:cxn>
                <a:cxn ang="0">
                  <a:pos x="153" y="45"/>
                </a:cxn>
                <a:cxn ang="0">
                  <a:pos x="174" y="32"/>
                </a:cxn>
                <a:cxn ang="0">
                  <a:pos x="198" y="30"/>
                </a:cxn>
                <a:cxn ang="0">
                  <a:pos x="269" y="63"/>
                </a:cxn>
                <a:cxn ang="0">
                  <a:pos x="271" y="75"/>
                </a:cxn>
                <a:cxn ang="0">
                  <a:pos x="271" y="75"/>
                </a:cxn>
                <a:cxn ang="0">
                  <a:pos x="271" y="91"/>
                </a:cxn>
                <a:cxn ang="0">
                  <a:pos x="264" y="106"/>
                </a:cxn>
                <a:cxn ang="0">
                  <a:pos x="264" y="108"/>
                </a:cxn>
                <a:cxn ang="0">
                  <a:pos x="275" y="150"/>
                </a:cxn>
                <a:cxn ang="0">
                  <a:pos x="288" y="155"/>
                </a:cxn>
                <a:cxn ang="0">
                  <a:pos x="292" y="165"/>
                </a:cxn>
                <a:cxn ang="0">
                  <a:pos x="283" y="185"/>
                </a:cxn>
                <a:cxn ang="0">
                  <a:pos x="299" y="210"/>
                </a:cxn>
                <a:cxn ang="0">
                  <a:pos x="313" y="215"/>
                </a:cxn>
                <a:cxn ang="0">
                  <a:pos x="326" y="234"/>
                </a:cxn>
                <a:cxn ang="0">
                  <a:pos x="324" y="241"/>
                </a:cxn>
                <a:cxn ang="0">
                  <a:pos x="305" y="254"/>
                </a:cxn>
                <a:cxn ang="0">
                  <a:pos x="303" y="269"/>
                </a:cxn>
                <a:cxn ang="0">
                  <a:pos x="234" y="260"/>
                </a:cxn>
                <a:cxn ang="0">
                  <a:pos x="234" y="260"/>
                </a:cxn>
              </a:cxnLst>
              <a:rect l="0" t="0" r="r" b="b"/>
              <a:pathLst>
                <a:path w="326" h="269">
                  <a:moveTo>
                    <a:pt x="234" y="260"/>
                  </a:moveTo>
                  <a:lnTo>
                    <a:pt x="223" y="238"/>
                  </a:lnTo>
                  <a:lnTo>
                    <a:pt x="193" y="249"/>
                  </a:lnTo>
                  <a:lnTo>
                    <a:pt x="178" y="245"/>
                  </a:lnTo>
                  <a:lnTo>
                    <a:pt x="138" y="223"/>
                  </a:lnTo>
                  <a:lnTo>
                    <a:pt x="116" y="185"/>
                  </a:lnTo>
                  <a:lnTo>
                    <a:pt x="93" y="174"/>
                  </a:lnTo>
                  <a:lnTo>
                    <a:pt x="90" y="181"/>
                  </a:lnTo>
                  <a:lnTo>
                    <a:pt x="73" y="163"/>
                  </a:lnTo>
                  <a:lnTo>
                    <a:pt x="63" y="136"/>
                  </a:lnTo>
                  <a:lnTo>
                    <a:pt x="43" y="125"/>
                  </a:lnTo>
                  <a:lnTo>
                    <a:pt x="32" y="108"/>
                  </a:lnTo>
                  <a:lnTo>
                    <a:pt x="41" y="84"/>
                  </a:lnTo>
                  <a:lnTo>
                    <a:pt x="15" y="48"/>
                  </a:lnTo>
                  <a:lnTo>
                    <a:pt x="0" y="9"/>
                  </a:lnTo>
                  <a:lnTo>
                    <a:pt x="5" y="0"/>
                  </a:lnTo>
                  <a:lnTo>
                    <a:pt x="5" y="0"/>
                  </a:lnTo>
                  <a:lnTo>
                    <a:pt x="20" y="17"/>
                  </a:lnTo>
                  <a:lnTo>
                    <a:pt x="30" y="17"/>
                  </a:lnTo>
                  <a:lnTo>
                    <a:pt x="35" y="17"/>
                  </a:lnTo>
                  <a:lnTo>
                    <a:pt x="39" y="17"/>
                  </a:lnTo>
                  <a:lnTo>
                    <a:pt x="56" y="3"/>
                  </a:lnTo>
                  <a:lnTo>
                    <a:pt x="60" y="5"/>
                  </a:lnTo>
                  <a:lnTo>
                    <a:pt x="60" y="17"/>
                  </a:lnTo>
                  <a:lnTo>
                    <a:pt x="73" y="26"/>
                  </a:lnTo>
                  <a:lnTo>
                    <a:pt x="73" y="26"/>
                  </a:lnTo>
                  <a:lnTo>
                    <a:pt x="78" y="43"/>
                  </a:lnTo>
                  <a:lnTo>
                    <a:pt x="120" y="62"/>
                  </a:lnTo>
                  <a:lnTo>
                    <a:pt x="155" y="56"/>
                  </a:lnTo>
                  <a:lnTo>
                    <a:pt x="153" y="45"/>
                  </a:lnTo>
                  <a:lnTo>
                    <a:pt x="153" y="45"/>
                  </a:lnTo>
                  <a:lnTo>
                    <a:pt x="174" y="32"/>
                  </a:lnTo>
                  <a:lnTo>
                    <a:pt x="198" y="30"/>
                  </a:lnTo>
                  <a:lnTo>
                    <a:pt x="269" y="63"/>
                  </a:lnTo>
                  <a:lnTo>
                    <a:pt x="271" y="75"/>
                  </a:lnTo>
                  <a:lnTo>
                    <a:pt x="271" y="75"/>
                  </a:lnTo>
                  <a:lnTo>
                    <a:pt x="271" y="91"/>
                  </a:lnTo>
                  <a:lnTo>
                    <a:pt x="264" y="106"/>
                  </a:lnTo>
                  <a:lnTo>
                    <a:pt x="264" y="108"/>
                  </a:lnTo>
                  <a:lnTo>
                    <a:pt x="275" y="150"/>
                  </a:lnTo>
                  <a:lnTo>
                    <a:pt x="288" y="155"/>
                  </a:lnTo>
                  <a:lnTo>
                    <a:pt x="292" y="165"/>
                  </a:lnTo>
                  <a:lnTo>
                    <a:pt x="283" y="185"/>
                  </a:lnTo>
                  <a:lnTo>
                    <a:pt x="299" y="210"/>
                  </a:lnTo>
                  <a:lnTo>
                    <a:pt x="313" y="215"/>
                  </a:lnTo>
                  <a:lnTo>
                    <a:pt x="326" y="234"/>
                  </a:lnTo>
                  <a:lnTo>
                    <a:pt x="324" y="241"/>
                  </a:lnTo>
                  <a:lnTo>
                    <a:pt x="305" y="254"/>
                  </a:lnTo>
                  <a:lnTo>
                    <a:pt x="303" y="269"/>
                  </a:lnTo>
                  <a:lnTo>
                    <a:pt x="234" y="260"/>
                  </a:lnTo>
                  <a:lnTo>
                    <a:pt x="234" y="260"/>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56" name="Freeform 576"/>
            <p:cNvSpPr>
              <a:spLocks/>
            </p:cNvSpPr>
            <p:nvPr/>
          </p:nvSpPr>
          <p:spPr bwMode="auto">
            <a:xfrm>
              <a:off x="5845175" y="2652713"/>
              <a:ext cx="422275" cy="433387"/>
            </a:xfrm>
            <a:custGeom>
              <a:avLst/>
              <a:gdLst/>
              <a:ahLst/>
              <a:cxnLst>
                <a:cxn ang="0">
                  <a:pos x="136" y="234"/>
                </a:cxn>
                <a:cxn ang="0">
                  <a:pos x="168" y="234"/>
                </a:cxn>
                <a:cxn ang="0">
                  <a:pos x="168" y="223"/>
                </a:cxn>
                <a:cxn ang="0">
                  <a:pos x="161" y="208"/>
                </a:cxn>
                <a:cxn ang="0">
                  <a:pos x="153" y="202"/>
                </a:cxn>
                <a:cxn ang="0">
                  <a:pos x="153" y="193"/>
                </a:cxn>
                <a:cxn ang="0">
                  <a:pos x="142" y="191"/>
                </a:cxn>
                <a:cxn ang="0">
                  <a:pos x="142" y="178"/>
                </a:cxn>
                <a:cxn ang="0">
                  <a:pos x="151" y="167"/>
                </a:cxn>
                <a:cxn ang="0">
                  <a:pos x="161" y="170"/>
                </a:cxn>
                <a:cxn ang="0">
                  <a:pos x="174" y="167"/>
                </a:cxn>
                <a:cxn ang="0">
                  <a:pos x="211" y="107"/>
                </a:cxn>
                <a:cxn ang="0">
                  <a:pos x="208" y="94"/>
                </a:cxn>
                <a:cxn ang="0">
                  <a:pos x="215" y="90"/>
                </a:cxn>
                <a:cxn ang="0">
                  <a:pos x="215" y="84"/>
                </a:cxn>
                <a:cxn ang="0">
                  <a:pos x="194" y="71"/>
                </a:cxn>
                <a:cxn ang="0">
                  <a:pos x="193" y="52"/>
                </a:cxn>
                <a:cxn ang="0">
                  <a:pos x="185" y="45"/>
                </a:cxn>
                <a:cxn ang="0">
                  <a:pos x="187" y="39"/>
                </a:cxn>
                <a:cxn ang="0">
                  <a:pos x="215" y="45"/>
                </a:cxn>
                <a:cxn ang="0">
                  <a:pos x="232" y="39"/>
                </a:cxn>
                <a:cxn ang="0">
                  <a:pos x="239" y="28"/>
                </a:cxn>
                <a:cxn ang="0">
                  <a:pos x="215" y="19"/>
                </a:cxn>
                <a:cxn ang="0">
                  <a:pos x="206" y="4"/>
                </a:cxn>
                <a:cxn ang="0">
                  <a:pos x="187" y="0"/>
                </a:cxn>
                <a:cxn ang="0">
                  <a:pos x="174" y="2"/>
                </a:cxn>
                <a:cxn ang="0">
                  <a:pos x="161" y="2"/>
                </a:cxn>
                <a:cxn ang="0">
                  <a:pos x="142" y="13"/>
                </a:cxn>
                <a:cxn ang="0">
                  <a:pos x="148" y="36"/>
                </a:cxn>
                <a:cxn ang="0">
                  <a:pos x="142" y="54"/>
                </a:cxn>
                <a:cxn ang="0">
                  <a:pos x="127" y="54"/>
                </a:cxn>
                <a:cxn ang="0">
                  <a:pos x="133" y="64"/>
                </a:cxn>
                <a:cxn ang="0">
                  <a:pos x="125" y="73"/>
                </a:cxn>
                <a:cxn ang="0">
                  <a:pos x="121" y="96"/>
                </a:cxn>
                <a:cxn ang="0">
                  <a:pos x="89" y="103"/>
                </a:cxn>
                <a:cxn ang="0">
                  <a:pos x="84" y="111"/>
                </a:cxn>
                <a:cxn ang="0">
                  <a:pos x="82" y="131"/>
                </a:cxn>
                <a:cxn ang="0">
                  <a:pos x="22" y="139"/>
                </a:cxn>
                <a:cxn ang="0">
                  <a:pos x="0" y="131"/>
                </a:cxn>
                <a:cxn ang="0">
                  <a:pos x="0" y="131"/>
                </a:cxn>
                <a:cxn ang="0">
                  <a:pos x="16" y="156"/>
                </a:cxn>
                <a:cxn ang="0">
                  <a:pos x="30" y="161"/>
                </a:cxn>
                <a:cxn ang="0">
                  <a:pos x="43" y="180"/>
                </a:cxn>
                <a:cxn ang="0">
                  <a:pos x="41" y="187"/>
                </a:cxn>
                <a:cxn ang="0">
                  <a:pos x="22" y="200"/>
                </a:cxn>
                <a:cxn ang="0">
                  <a:pos x="20" y="215"/>
                </a:cxn>
                <a:cxn ang="0">
                  <a:pos x="56" y="214"/>
                </a:cxn>
                <a:cxn ang="0">
                  <a:pos x="69" y="217"/>
                </a:cxn>
                <a:cxn ang="0">
                  <a:pos x="99" y="214"/>
                </a:cxn>
                <a:cxn ang="0">
                  <a:pos x="114" y="240"/>
                </a:cxn>
                <a:cxn ang="0">
                  <a:pos x="125" y="245"/>
                </a:cxn>
                <a:cxn ang="0">
                  <a:pos x="136" y="234"/>
                </a:cxn>
                <a:cxn ang="0">
                  <a:pos x="136" y="234"/>
                </a:cxn>
              </a:cxnLst>
              <a:rect l="0" t="0" r="r" b="b"/>
              <a:pathLst>
                <a:path w="239" h="245">
                  <a:moveTo>
                    <a:pt x="136" y="234"/>
                  </a:moveTo>
                  <a:lnTo>
                    <a:pt x="168" y="234"/>
                  </a:lnTo>
                  <a:lnTo>
                    <a:pt x="168" y="223"/>
                  </a:lnTo>
                  <a:lnTo>
                    <a:pt x="161" y="208"/>
                  </a:lnTo>
                  <a:lnTo>
                    <a:pt x="153" y="202"/>
                  </a:lnTo>
                  <a:lnTo>
                    <a:pt x="153" y="193"/>
                  </a:lnTo>
                  <a:lnTo>
                    <a:pt x="142" y="191"/>
                  </a:lnTo>
                  <a:lnTo>
                    <a:pt x="142" y="178"/>
                  </a:lnTo>
                  <a:lnTo>
                    <a:pt x="151" y="167"/>
                  </a:lnTo>
                  <a:lnTo>
                    <a:pt x="161" y="170"/>
                  </a:lnTo>
                  <a:lnTo>
                    <a:pt x="174" y="167"/>
                  </a:lnTo>
                  <a:lnTo>
                    <a:pt x="211" y="107"/>
                  </a:lnTo>
                  <a:lnTo>
                    <a:pt x="208" y="94"/>
                  </a:lnTo>
                  <a:lnTo>
                    <a:pt x="215" y="90"/>
                  </a:lnTo>
                  <a:lnTo>
                    <a:pt x="215" y="84"/>
                  </a:lnTo>
                  <a:lnTo>
                    <a:pt x="194" y="71"/>
                  </a:lnTo>
                  <a:lnTo>
                    <a:pt x="193" y="52"/>
                  </a:lnTo>
                  <a:lnTo>
                    <a:pt x="185" y="45"/>
                  </a:lnTo>
                  <a:lnTo>
                    <a:pt x="187" y="39"/>
                  </a:lnTo>
                  <a:lnTo>
                    <a:pt x="215" y="45"/>
                  </a:lnTo>
                  <a:lnTo>
                    <a:pt x="232" y="39"/>
                  </a:lnTo>
                  <a:lnTo>
                    <a:pt x="239" y="28"/>
                  </a:lnTo>
                  <a:lnTo>
                    <a:pt x="215" y="19"/>
                  </a:lnTo>
                  <a:lnTo>
                    <a:pt x="206" y="4"/>
                  </a:lnTo>
                  <a:lnTo>
                    <a:pt x="187" y="0"/>
                  </a:lnTo>
                  <a:lnTo>
                    <a:pt x="174" y="2"/>
                  </a:lnTo>
                  <a:lnTo>
                    <a:pt x="161" y="2"/>
                  </a:lnTo>
                  <a:lnTo>
                    <a:pt x="142" y="13"/>
                  </a:lnTo>
                  <a:lnTo>
                    <a:pt x="148" y="36"/>
                  </a:lnTo>
                  <a:lnTo>
                    <a:pt x="142" y="54"/>
                  </a:lnTo>
                  <a:lnTo>
                    <a:pt x="127" y="54"/>
                  </a:lnTo>
                  <a:lnTo>
                    <a:pt x="133" y="64"/>
                  </a:lnTo>
                  <a:lnTo>
                    <a:pt x="125" y="73"/>
                  </a:lnTo>
                  <a:lnTo>
                    <a:pt x="121" y="96"/>
                  </a:lnTo>
                  <a:lnTo>
                    <a:pt x="89" y="103"/>
                  </a:lnTo>
                  <a:lnTo>
                    <a:pt x="84" y="111"/>
                  </a:lnTo>
                  <a:lnTo>
                    <a:pt x="82" y="131"/>
                  </a:lnTo>
                  <a:lnTo>
                    <a:pt x="22" y="139"/>
                  </a:lnTo>
                  <a:lnTo>
                    <a:pt x="0" y="131"/>
                  </a:lnTo>
                  <a:lnTo>
                    <a:pt x="0" y="131"/>
                  </a:lnTo>
                  <a:lnTo>
                    <a:pt x="16" y="156"/>
                  </a:lnTo>
                  <a:lnTo>
                    <a:pt x="30" y="161"/>
                  </a:lnTo>
                  <a:lnTo>
                    <a:pt x="43" y="180"/>
                  </a:lnTo>
                  <a:lnTo>
                    <a:pt x="41" y="187"/>
                  </a:lnTo>
                  <a:lnTo>
                    <a:pt x="22" y="200"/>
                  </a:lnTo>
                  <a:lnTo>
                    <a:pt x="20" y="215"/>
                  </a:lnTo>
                  <a:lnTo>
                    <a:pt x="56" y="214"/>
                  </a:lnTo>
                  <a:lnTo>
                    <a:pt x="69" y="217"/>
                  </a:lnTo>
                  <a:lnTo>
                    <a:pt x="99" y="214"/>
                  </a:lnTo>
                  <a:lnTo>
                    <a:pt x="114" y="240"/>
                  </a:lnTo>
                  <a:lnTo>
                    <a:pt x="125" y="245"/>
                  </a:lnTo>
                  <a:lnTo>
                    <a:pt x="136" y="234"/>
                  </a:lnTo>
                  <a:lnTo>
                    <a:pt x="136" y="234"/>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57" name="Freeform 577"/>
            <p:cNvSpPr>
              <a:spLocks/>
            </p:cNvSpPr>
            <p:nvPr/>
          </p:nvSpPr>
          <p:spPr bwMode="auto">
            <a:xfrm>
              <a:off x="5811838" y="2603500"/>
              <a:ext cx="368300" cy="295275"/>
            </a:xfrm>
            <a:custGeom>
              <a:avLst/>
              <a:gdLst/>
              <a:ahLst/>
              <a:cxnLst>
                <a:cxn ang="0">
                  <a:pos x="80" y="21"/>
                </a:cxn>
                <a:cxn ang="0">
                  <a:pos x="99" y="26"/>
                </a:cxn>
                <a:cxn ang="0">
                  <a:pos x="105" y="26"/>
                </a:cxn>
                <a:cxn ang="0">
                  <a:pos x="122" y="24"/>
                </a:cxn>
                <a:cxn ang="0">
                  <a:pos x="125" y="15"/>
                </a:cxn>
                <a:cxn ang="0">
                  <a:pos x="135" y="17"/>
                </a:cxn>
                <a:cxn ang="0">
                  <a:pos x="142" y="0"/>
                </a:cxn>
                <a:cxn ang="0">
                  <a:pos x="155" y="9"/>
                </a:cxn>
                <a:cxn ang="0">
                  <a:pos x="161" y="32"/>
                </a:cxn>
                <a:cxn ang="0">
                  <a:pos x="185" y="19"/>
                </a:cxn>
                <a:cxn ang="0">
                  <a:pos x="208" y="22"/>
                </a:cxn>
                <a:cxn ang="0">
                  <a:pos x="204" y="26"/>
                </a:cxn>
                <a:cxn ang="0">
                  <a:pos x="206" y="28"/>
                </a:cxn>
                <a:cxn ang="0">
                  <a:pos x="193" y="30"/>
                </a:cxn>
                <a:cxn ang="0">
                  <a:pos x="180" y="30"/>
                </a:cxn>
                <a:cxn ang="0">
                  <a:pos x="161" y="41"/>
                </a:cxn>
                <a:cxn ang="0">
                  <a:pos x="167" y="64"/>
                </a:cxn>
                <a:cxn ang="0">
                  <a:pos x="161" y="82"/>
                </a:cxn>
                <a:cxn ang="0">
                  <a:pos x="146" y="82"/>
                </a:cxn>
                <a:cxn ang="0">
                  <a:pos x="152" y="92"/>
                </a:cxn>
                <a:cxn ang="0">
                  <a:pos x="144" y="101"/>
                </a:cxn>
                <a:cxn ang="0">
                  <a:pos x="140" y="124"/>
                </a:cxn>
                <a:cxn ang="0">
                  <a:pos x="108" y="131"/>
                </a:cxn>
                <a:cxn ang="0">
                  <a:pos x="103" y="139"/>
                </a:cxn>
                <a:cxn ang="0">
                  <a:pos x="101" y="159"/>
                </a:cxn>
                <a:cxn ang="0">
                  <a:pos x="41" y="167"/>
                </a:cxn>
                <a:cxn ang="0">
                  <a:pos x="19" y="159"/>
                </a:cxn>
                <a:cxn ang="0">
                  <a:pos x="19" y="159"/>
                </a:cxn>
                <a:cxn ang="0">
                  <a:pos x="28" y="139"/>
                </a:cxn>
                <a:cxn ang="0">
                  <a:pos x="24" y="129"/>
                </a:cxn>
                <a:cxn ang="0">
                  <a:pos x="11" y="124"/>
                </a:cxn>
                <a:cxn ang="0">
                  <a:pos x="0" y="82"/>
                </a:cxn>
                <a:cxn ang="0">
                  <a:pos x="0" y="80"/>
                </a:cxn>
                <a:cxn ang="0">
                  <a:pos x="7" y="65"/>
                </a:cxn>
                <a:cxn ang="0">
                  <a:pos x="7" y="49"/>
                </a:cxn>
                <a:cxn ang="0">
                  <a:pos x="7" y="49"/>
                </a:cxn>
                <a:cxn ang="0">
                  <a:pos x="30" y="54"/>
                </a:cxn>
                <a:cxn ang="0">
                  <a:pos x="37" y="49"/>
                </a:cxn>
                <a:cxn ang="0">
                  <a:pos x="54" y="39"/>
                </a:cxn>
                <a:cxn ang="0">
                  <a:pos x="58" y="22"/>
                </a:cxn>
                <a:cxn ang="0">
                  <a:pos x="65" y="22"/>
                </a:cxn>
                <a:cxn ang="0">
                  <a:pos x="67" y="17"/>
                </a:cxn>
                <a:cxn ang="0">
                  <a:pos x="80" y="21"/>
                </a:cxn>
                <a:cxn ang="0">
                  <a:pos x="80" y="21"/>
                </a:cxn>
              </a:cxnLst>
              <a:rect l="0" t="0" r="r" b="b"/>
              <a:pathLst>
                <a:path w="208" h="167">
                  <a:moveTo>
                    <a:pt x="80" y="21"/>
                  </a:moveTo>
                  <a:lnTo>
                    <a:pt x="99" y="26"/>
                  </a:lnTo>
                  <a:lnTo>
                    <a:pt x="105" y="26"/>
                  </a:lnTo>
                  <a:lnTo>
                    <a:pt x="122" y="24"/>
                  </a:lnTo>
                  <a:lnTo>
                    <a:pt x="125" y="15"/>
                  </a:lnTo>
                  <a:lnTo>
                    <a:pt x="135" y="17"/>
                  </a:lnTo>
                  <a:lnTo>
                    <a:pt x="142" y="0"/>
                  </a:lnTo>
                  <a:lnTo>
                    <a:pt x="155" y="9"/>
                  </a:lnTo>
                  <a:lnTo>
                    <a:pt x="161" y="32"/>
                  </a:lnTo>
                  <a:lnTo>
                    <a:pt x="185" y="19"/>
                  </a:lnTo>
                  <a:lnTo>
                    <a:pt x="208" y="22"/>
                  </a:lnTo>
                  <a:lnTo>
                    <a:pt x="204" y="26"/>
                  </a:lnTo>
                  <a:lnTo>
                    <a:pt x="206" y="28"/>
                  </a:lnTo>
                  <a:lnTo>
                    <a:pt x="193" y="30"/>
                  </a:lnTo>
                  <a:lnTo>
                    <a:pt x="180" y="30"/>
                  </a:lnTo>
                  <a:lnTo>
                    <a:pt x="161" y="41"/>
                  </a:lnTo>
                  <a:lnTo>
                    <a:pt x="167" y="64"/>
                  </a:lnTo>
                  <a:lnTo>
                    <a:pt x="161" y="82"/>
                  </a:lnTo>
                  <a:lnTo>
                    <a:pt x="146" y="82"/>
                  </a:lnTo>
                  <a:lnTo>
                    <a:pt x="152" y="92"/>
                  </a:lnTo>
                  <a:lnTo>
                    <a:pt x="144" y="101"/>
                  </a:lnTo>
                  <a:lnTo>
                    <a:pt x="140" y="124"/>
                  </a:lnTo>
                  <a:lnTo>
                    <a:pt x="108" y="131"/>
                  </a:lnTo>
                  <a:lnTo>
                    <a:pt x="103" y="139"/>
                  </a:lnTo>
                  <a:lnTo>
                    <a:pt x="101" y="159"/>
                  </a:lnTo>
                  <a:lnTo>
                    <a:pt x="41" y="167"/>
                  </a:lnTo>
                  <a:lnTo>
                    <a:pt x="19" y="159"/>
                  </a:lnTo>
                  <a:lnTo>
                    <a:pt x="19" y="159"/>
                  </a:lnTo>
                  <a:lnTo>
                    <a:pt x="28" y="139"/>
                  </a:lnTo>
                  <a:lnTo>
                    <a:pt x="24" y="129"/>
                  </a:lnTo>
                  <a:lnTo>
                    <a:pt x="11" y="124"/>
                  </a:lnTo>
                  <a:lnTo>
                    <a:pt x="0" y="82"/>
                  </a:lnTo>
                  <a:lnTo>
                    <a:pt x="0" y="80"/>
                  </a:lnTo>
                  <a:lnTo>
                    <a:pt x="7" y="65"/>
                  </a:lnTo>
                  <a:lnTo>
                    <a:pt x="7" y="49"/>
                  </a:lnTo>
                  <a:lnTo>
                    <a:pt x="7" y="49"/>
                  </a:lnTo>
                  <a:lnTo>
                    <a:pt x="30" y="54"/>
                  </a:lnTo>
                  <a:lnTo>
                    <a:pt x="37" y="49"/>
                  </a:lnTo>
                  <a:lnTo>
                    <a:pt x="54" y="39"/>
                  </a:lnTo>
                  <a:lnTo>
                    <a:pt x="58" y="22"/>
                  </a:lnTo>
                  <a:lnTo>
                    <a:pt x="65" y="22"/>
                  </a:lnTo>
                  <a:lnTo>
                    <a:pt x="67" y="17"/>
                  </a:lnTo>
                  <a:lnTo>
                    <a:pt x="80" y="21"/>
                  </a:lnTo>
                  <a:lnTo>
                    <a:pt x="80" y="21"/>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58" name="Freeform 578"/>
            <p:cNvSpPr>
              <a:spLocks/>
            </p:cNvSpPr>
            <p:nvPr/>
          </p:nvSpPr>
          <p:spPr bwMode="auto">
            <a:xfrm>
              <a:off x="7467600" y="2462213"/>
              <a:ext cx="136525" cy="163512"/>
            </a:xfrm>
            <a:custGeom>
              <a:avLst/>
              <a:gdLst/>
              <a:ahLst/>
              <a:cxnLst>
                <a:cxn ang="0">
                  <a:pos x="58" y="0"/>
                </a:cxn>
                <a:cxn ang="0">
                  <a:pos x="55" y="15"/>
                </a:cxn>
                <a:cxn ang="0">
                  <a:pos x="44" y="15"/>
                </a:cxn>
                <a:cxn ang="0">
                  <a:pos x="44" y="26"/>
                </a:cxn>
                <a:cxn ang="0">
                  <a:pos x="27" y="23"/>
                </a:cxn>
                <a:cxn ang="0">
                  <a:pos x="0" y="58"/>
                </a:cxn>
                <a:cxn ang="0">
                  <a:pos x="23" y="62"/>
                </a:cxn>
                <a:cxn ang="0">
                  <a:pos x="25" y="86"/>
                </a:cxn>
                <a:cxn ang="0">
                  <a:pos x="55" y="92"/>
                </a:cxn>
                <a:cxn ang="0">
                  <a:pos x="60" y="85"/>
                </a:cxn>
                <a:cxn ang="0">
                  <a:pos x="77" y="79"/>
                </a:cxn>
                <a:cxn ang="0">
                  <a:pos x="53" y="64"/>
                </a:cxn>
                <a:cxn ang="0">
                  <a:pos x="49" y="55"/>
                </a:cxn>
                <a:cxn ang="0">
                  <a:pos x="75" y="36"/>
                </a:cxn>
                <a:cxn ang="0">
                  <a:pos x="66" y="23"/>
                </a:cxn>
                <a:cxn ang="0">
                  <a:pos x="75" y="4"/>
                </a:cxn>
                <a:cxn ang="0">
                  <a:pos x="58" y="0"/>
                </a:cxn>
                <a:cxn ang="0">
                  <a:pos x="58" y="0"/>
                </a:cxn>
              </a:cxnLst>
              <a:rect l="0" t="0" r="r" b="b"/>
              <a:pathLst>
                <a:path w="77" h="92">
                  <a:moveTo>
                    <a:pt x="58" y="0"/>
                  </a:moveTo>
                  <a:lnTo>
                    <a:pt x="55" y="15"/>
                  </a:lnTo>
                  <a:lnTo>
                    <a:pt x="44" y="15"/>
                  </a:lnTo>
                  <a:lnTo>
                    <a:pt x="44" y="26"/>
                  </a:lnTo>
                  <a:lnTo>
                    <a:pt x="27" y="23"/>
                  </a:lnTo>
                  <a:lnTo>
                    <a:pt x="0" y="58"/>
                  </a:lnTo>
                  <a:lnTo>
                    <a:pt x="23" y="62"/>
                  </a:lnTo>
                  <a:lnTo>
                    <a:pt x="25" y="86"/>
                  </a:lnTo>
                  <a:lnTo>
                    <a:pt x="55" y="92"/>
                  </a:lnTo>
                  <a:lnTo>
                    <a:pt x="60" y="85"/>
                  </a:lnTo>
                  <a:lnTo>
                    <a:pt x="77" y="79"/>
                  </a:lnTo>
                  <a:lnTo>
                    <a:pt x="53" y="64"/>
                  </a:lnTo>
                  <a:lnTo>
                    <a:pt x="49" y="55"/>
                  </a:lnTo>
                  <a:lnTo>
                    <a:pt x="75" y="36"/>
                  </a:lnTo>
                  <a:lnTo>
                    <a:pt x="66" y="23"/>
                  </a:lnTo>
                  <a:lnTo>
                    <a:pt x="75" y="4"/>
                  </a:lnTo>
                  <a:lnTo>
                    <a:pt x="58" y="0"/>
                  </a:lnTo>
                  <a:lnTo>
                    <a:pt x="58" y="0"/>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59" name="Freeform 579"/>
            <p:cNvSpPr>
              <a:spLocks/>
            </p:cNvSpPr>
            <p:nvPr/>
          </p:nvSpPr>
          <p:spPr bwMode="auto">
            <a:xfrm>
              <a:off x="7566025" y="2603500"/>
              <a:ext cx="101600" cy="134938"/>
            </a:xfrm>
            <a:custGeom>
              <a:avLst/>
              <a:gdLst>
                <a:gd name="T0" fmla="*/ 0 w 58"/>
                <a:gd name="T1" fmla="*/ 13 h 77"/>
                <a:gd name="T2" fmla="*/ 5 w 58"/>
                <a:gd name="T3" fmla="*/ 6 h 77"/>
                <a:gd name="T4" fmla="*/ 22 w 58"/>
                <a:gd name="T5" fmla="*/ 0 h 77"/>
                <a:gd name="T6" fmla="*/ 41 w 58"/>
                <a:gd name="T7" fmla="*/ 19 h 77"/>
                <a:gd name="T8" fmla="*/ 58 w 58"/>
                <a:gd name="T9" fmla="*/ 47 h 77"/>
                <a:gd name="T10" fmla="*/ 58 w 58"/>
                <a:gd name="T11" fmla="*/ 60 h 77"/>
                <a:gd name="T12" fmla="*/ 26 w 58"/>
                <a:gd name="T13" fmla="*/ 77 h 77"/>
                <a:gd name="T14" fmla="*/ 15 w 58"/>
                <a:gd name="T15" fmla="*/ 58 h 77"/>
                <a:gd name="T16" fmla="*/ 18 w 58"/>
                <a:gd name="T17" fmla="*/ 50 h 77"/>
                <a:gd name="T18" fmla="*/ 0 w 58"/>
                <a:gd name="T19" fmla="*/ 28 h 77"/>
                <a:gd name="T20" fmla="*/ 9 w 58"/>
                <a:gd name="T21" fmla="*/ 28 h 77"/>
                <a:gd name="T22" fmla="*/ 2 w 58"/>
                <a:gd name="T23" fmla="*/ 21 h 77"/>
                <a:gd name="T24" fmla="*/ 0 w 58"/>
                <a:gd name="T25" fmla="*/ 13 h 77"/>
                <a:gd name="T26" fmla="*/ 0 w 58"/>
                <a:gd name="T27" fmla="*/ 13 h 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8"/>
                <a:gd name="T43" fmla="*/ 0 h 77"/>
                <a:gd name="T44" fmla="*/ 58 w 58"/>
                <a:gd name="T45" fmla="*/ 77 h 7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8" h="77">
                  <a:moveTo>
                    <a:pt x="0" y="13"/>
                  </a:moveTo>
                  <a:lnTo>
                    <a:pt x="5" y="6"/>
                  </a:lnTo>
                  <a:lnTo>
                    <a:pt x="22" y="0"/>
                  </a:lnTo>
                  <a:lnTo>
                    <a:pt x="41" y="19"/>
                  </a:lnTo>
                  <a:lnTo>
                    <a:pt x="58" y="47"/>
                  </a:lnTo>
                  <a:lnTo>
                    <a:pt x="58" y="60"/>
                  </a:lnTo>
                  <a:lnTo>
                    <a:pt x="26" y="77"/>
                  </a:lnTo>
                  <a:lnTo>
                    <a:pt x="15" y="58"/>
                  </a:lnTo>
                  <a:lnTo>
                    <a:pt x="18" y="50"/>
                  </a:lnTo>
                  <a:lnTo>
                    <a:pt x="0" y="28"/>
                  </a:lnTo>
                  <a:lnTo>
                    <a:pt x="9" y="28"/>
                  </a:lnTo>
                  <a:lnTo>
                    <a:pt x="2" y="21"/>
                  </a:lnTo>
                  <a:lnTo>
                    <a:pt x="0" y="13"/>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60" name="Freeform 580"/>
            <p:cNvSpPr>
              <a:spLocks/>
            </p:cNvSpPr>
            <p:nvPr/>
          </p:nvSpPr>
          <p:spPr bwMode="auto">
            <a:xfrm>
              <a:off x="6396038" y="2165350"/>
              <a:ext cx="835025" cy="334963"/>
            </a:xfrm>
            <a:custGeom>
              <a:avLst/>
              <a:gdLst>
                <a:gd name="T0" fmla="*/ 393 w 472"/>
                <a:gd name="T1" fmla="*/ 50 h 189"/>
                <a:gd name="T2" fmla="*/ 410 w 472"/>
                <a:gd name="T3" fmla="*/ 80 h 189"/>
                <a:gd name="T4" fmla="*/ 428 w 472"/>
                <a:gd name="T5" fmla="*/ 82 h 189"/>
                <a:gd name="T6" fmla="*/ 445 w 472"/>
                <a:gd name="T7" fmla="*/ 76 h 189"/>
                <a:gd name="T8" fmla="*/ 462 w 472"/>
                <a:gd name="T9" fmla="*/ 84 h 189"/>
                <a:gd name="T10" fmla="*/ 472 w 472"/>
                <a:gd name="T11" fmla="*/ 99 h 189"/>
                <a:gd name="T12" fmla="*/ 436 w 472"/>
                <a:gd name="T13" fmla="*/ 99 h 189"/>
                <a:gd name="T14" fmla="*/ 428 w 472"/>
                <a:gd name="T15" fmla="*/ 114 h 189"/>
                <a:gd name="T16" fmla="*/ 415 w 472"/>
                <a:gd name="T17" fmla="*/ 120 h 189"/>
                <a:gd name="T18" fmla="*/ 406 w 472"/>
                <a:gd name="T19" fmla="*/ 133 h 189"/>
                <a:gd name="T20" fmla="*/ 385 w 472"/>
                <a:gd name="T21" fmla="*/ 127 h 189"/>
                <a:gd name="T22" fmla="*/ 380 w 472"/>
                <a:gd name="T23" fmla="*/ 136 h 189"/>
                <a:gd name="T24" fmla="*/ 391 w 472"/>
                <a:gd name="T25" fmla="*/ 151 h 189"/>
                <a:gd name="T26" fmla="*/ 374 w 472"/>
                <a:gd name="T27" fmla="*/ 172 h 189"/>
                <a:gd name="T28" fmla="*/ 370 w 472"/>
                <a:gd name="T29" fmla="*/ 174 h 189"/>
                <a:gd name="T30" fmla="*/ 339 w 472"/>
                <a:gd name="T31" fmla="*/ 176 h 189"/>
                <a:gd name="T32" fmla="*/ 307 w 472"/>
                <a:gd name="T33" fmla="*/ 189 h 189"/>
                <a:gd name="T34" fmla="*/ 234 w 472"/>
                <a:gd name="T35" fmla="*/ 168 h 189"/>
                <a:gd name="T36" fmla="*/ 176 w 472"/>
                <a:gd name="T37" fmla="*/ 168 h 189"/>
                <a:gd name="T38" fmla="*/ 138 w 472"/>
                <a:gd name="T39" fmla="*/ 138 h 189"/>
                <a:gd name="T40" fmla="*/ 67 w 472"/>
                <a:gd name="T41" fmla="*/ 121 h 189"/>
                <a:gd name="T42" fmla="*/ 58 w 472"/>
                <a:gd name="T43" fmla="*/ 95 h 189"/>
                <a:gd name="T44" fmla="*/ 43 w 472"/>
                <a:gd name="T45" fmla="*/ 78 h 189"/>
                <a:gd name="T46" fmla="*/ 22 w 472"/>
                <a:gd name="T47" fmla="*/ 75 h 189"/>
                <a:gd name="T48" fmla="*/ 0 w 472"/>
                <a:gd name="T49" fmla="*/ 56 h 189"/>
                <a:gd name="T50" fmla="*/ 3 w 472"/>
                <a:gd name="T51" fmla="*/ 48 h 189"/>
                <a:gd name="T52" fmla="*/ 44 w 472"/>
                <a:gd name="T53" fmla="*/ 28 h 189"/>
                <a:gd name="T54" fmla="*/ 80 w 472"/>
                <a:gd name="T55" fmla="*/ 30 h 189"/>
                <a:gd name="T56" fmla="*/ 97 w 472"/>
                <a:gd name="T57" fmla="*/ 39 h 189"/>
                <a:gd name="T58" fmla="*/ 134 w 472"/>
                <a:gd name="T59" fmla="*/ 37 h 189"/>
                <a:gd name="T60" fmla="*/ 133 w 472"/>
                <a:gd name="T61" fmla="*/ 26 h 189"/>
                <a:gd name="T62" fmla="*/ 123 w 472"/>
                <a:gd name="T63" fmla="*/ 13 h 189"/>
                <a:gd name="T64" fmla="*/ 134 w 472"/>
                <a:gd name="T65" fmla="*/ 0 h 189"/>
                <a:gd name="T66" fmla="*/ 177 w 472"/>
                <a:gd name="T67" fmla="*/ 11 h 189"/>
                <a:gd name="T68" fmla="*/ 204 w 472"/>
                <a:gd name="T69" fmla="*/ 31 h 189"/>
                <a:gd name="T70" fmla="*/ 239 w 472"/>
                <a:gd name="T71" fmla="*/ 28 h 189"/>
                <a:gd name="T72" fmla="*/ 314 w 472"/>
                <a:gd name="T73" fmla="*/ 52 h 189"/>
                <a:gd name="T74" fmla="*/ 314 w 472"/>
                <a:gd name="T75" fmla="*/ 52 h 189"/>
                <a:gd name="T76" fmla="*/ 354 w 472"/>
                <a:gd name="T77" fmla="*/ 46 h 189"/>
                <a:gd name="T78" fmla="*/ 370 w 472"/>
                <a:gd name="T79" fmla="*/ 33 h 189"/>
                <a:gd name="T80" fmla="*/ 397 w 472"/>
                <a:gd name="T81" fmla="*/ 39 h 189"/>
                <a:gd name="T82" fmla="*/ 393 w 472"/>
                <a:gd name="T83" fmla="*/ 50 h 189"/>
                <a:gd name="T84" fmla="*/ 393 w 472"/>
                <a:gd name="T85" fmla="*/ 50 h 18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2"/>
                <a:gd name="T130" fmla="*/ 0 h 189"/>
                <a:gd name="T131" fmla="*/ 472 w 472"/>
                <a:gd name="T132" fmla="*/ 189 h 18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2" h="189">
                  <a:moveTo>
                    <a:pt x="393" y="50"/>
                  </a:moveTo>
                  <a:lnTo>
                    <a:pt x="410" y="80"/>
                  </a:lnTo>
                  <a:lnTo>
                    <a:pt x="428" y="82"/>
                  </a:lnTo>
                  <a:lnTo>
                    <a:pt x="445" y="76"/>
                  </a:lnTo>
                  <a:lnTo>
                    <a:pt x="462" y="84"/>
                  </a:lnTo>
                  <a:lnTo>
                    <a:pt x="472" y="99"/>
                  </a:lnTo>
                  <a:lnTo>
                    <a:pt x="436" y="99"/>
                  </a:lnTo>
                  <a:lnTo>
                    <a:pt x="428" y="114"/>
                  </a:lnTo>
                  <a:lnTo>
                    <a:pt x="415" y="120"/>
                  </a:lnTo>
                  <a:lnTo>
                    <a:pt x="406" y="133"/>
                  </a:lnTo>
                  <a:lnTo>
                    <a:pt x="385" y="127"/>
                  </a:lnTo>
                  <a:lnTo>
                    <a:pt x="380" y="136"/>
                  </a:lnTo>
                  <a:lnTo>
                    <a:pt x="391" y="151"/>
                  </a:lnTo>
                  <a:lnTo>
                    <a:pt x="374" y="172"/>
                  </a:lnTo>
                  <a:lnTo>
                    <a:pt x="370" y="174"/>
                  </a:lnTo>
                  <a:lnTo>
                    <a:pt x="339" y="176"/>
                  </a:lnTo>
                  <a:lnTo>
                    <a:pt x="307" y="189"/>
                  </a:lnTo>
                  <a:lnTo>
                    <a:pt x="234" y="168"/>
                  </a:lnTo>
                  <a:lnTo>
                    <a:pt x="176" y="168"/>
                  </a:lnTo>
                  <a:lnTo>
                    <a:pt x="138" y="138"/>
                  </a:lnTo>
                  <a:lnTo>
                    <a:pt x="67" y="121"/>
                  </a:lnTo>
                  <a:lnTo>
                    <a:pt x="58" y="95"/>
                  </a:lnTo>
                  <a:lnTo>
                    <a:pt x="43" y="78"/>
                  </a:lnTo>
                  <a:lnTo>
                    <a:pt x="22" y="75"/>
                  </a:lnTo>
                  <a:lnTo>
                    <a:pt x="0" y="56"/>
                  </a:lnTo>
                  <a:lnTo>
                    <a:pt x="3" y="48"/>
                  </a:lnTo>
                  <a:lnTo>
                    <a:pt x="44" y="28"/>
                  </a:lnTo>
                  <a:lnTo>
                    <a:pt x="80" y="30"/>
                  </a:lnTo>
                  <a:lnTo>
                    <a:pt x="97" y="39"/>
                  </a:lnTo>
                  <a:lnTo>
                    <a:pt x="134" y="37"/>
                  </a:lnTo>
                  <a:lnTo>
                    <a:pt x="133" y="26"/>
                  </a:lnTo>
                  <a:lnTo>
                    <a:pt x="123" y="13"/>
                  </a:lnTo>
                  <a:lnTo>
                    <a:pt x="134" y="0"/>
                  </a:lnTo>
                  <a:lnTo>
                    <a:pt x="177" y="11"/>
                  </a:lnTo>
                  <a:lnTo>
                    <a:pt x="204" y="31"/>
                  </a:lnTo>
                  <a:lnTo>
                    <a:pt x="239" y="28"/>
                  </a:lnTo>
                  <a:lnTo>
                    <a:pt x="314" y="52"/>
                  </a:lnTo>
                  <a:lnTo>
                    <a:pt x="354" y="46"/>
                  </a:lnTo>
                  <a:lnTo>
                    <a:pt x="370" y="33"/>
                  </a:lnTo>
                  <a:lnTo>
                    <a:pt x="397" y="39"/>
                  </a:lnTo>
                  <a:lnTo>
                    <a:pt x="393" y="50"/>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61" name="Freeform 581"/>
            <p:cNvSpPr>
              <a:spLocks/>
            </p:cNvSpPr>
            <p:nvPr/>
          </p:nvSpPr>
          <p:spPr bwMode="auto">
            <a:xfrm>
              <a:off x="4859338" y="2489200"/>
              <a:ext cx="511175" cy="196850"/>
            </a:xfrm>
            <a:custGeom>
              <a:avLst/>
              <a:gdLst/>
              <a:ahLst/>
              <a:cxnLst>
                <a:cxn ang="0">
                  <a:pos x="257" y="17"/>
                </a:cxn>
                <a:cxn ang="0">
                  <a:pos x="251" y="8"/>
                </a:cxn>
                <a:cxn ang="0">
                  <a:pos x="231" y="6"/>
                </a:cxn>
                <a:cxn ang="0">
                  <a:pos x="231" y="6"/>
                </a:cxn>
                <a:cxn ang="0">
                  <a:pos x="206" y="17"/>
                </a:cxn>
                <a:cxn ang="0">
                  <a:pos x="167" y="17"/>
                </a:cxn>
                <a:cxn ang="0">
                  <a:pos x="131" y="0"/>
                </a:cxn>
                <a:cxn ang="0">
                  <a:pos x="105" y="0"/>
                </a:cxn>
                <a:cxn ang="0">
                  <a:pos x="75" y="17"/>
                </a:cxn>
                <a:cxn ang="0">
                  <a:pos x="56" y="17"/>
                </a:cxn>
                <a:cxn ang="0">
                  <a:pos x="38" y="11"/>
                </a:cxn>
                <a:cxn ang="0">
                  <a:pos x="28" y="2"/>
                </a:cxn>
                <a:cxn ang="0">
                  <a:pos x="4" y="2"/>
                </a:cxn>
                <a:cxn ang="0">
                  <a:pos x="4" y="2"/>
                </a:cxn>
                <a:cxn ang="0">
                  <a:pos x="0" y="26"/>
                </a:cxn>
                <a:cxn ang="0">
                  <a:pos x="8" y="25"/>
                </a:cxn>
                <a:cxn ang="0">
                  <a:pos x="4" y="34"/>
                </a:cxn>
                <a:cxn ang="0">
                  <a:pos x="21" y="19"/>
                </a:cxn>
                <a:cxn ang="0">
                  <a:pos x="41" y="17"/>
                </a:cxn>
                <a:cxn ang="0">
                  <a:pos x="51" y="25"/>
                </a:cxn>
                <a:cxn ang="0">
                  <a:pos x="43" y="25"/>
                </a:cxn>
                <a:cxn ang="0">
                  <a:pos x="47" y="30"/>
                </a:cxn>
                <a:cxn ang="0">
                  <a:pos x="12" y="30"/>
                </a:cxn>
                <a:cxn ang="0">
                  <a:pos x="4" y="36"/>
                </a:cxn>
                <a:cxn ang="0">
                  <a:pos x="0" y="47"/>
                </a:cxn>
                <a:cxn ang="0">
                  <a:pos x="13" y="45"/>
                </a:cxn>
                <a:cxn ang="0">
                  <a:pos x="15" y="66"/>
                </a:cxn>
                <a:cxn ang="0">
                  <a:pos x="8" y="62"/>
                </a:cxn>
                <a:cxn ang="0">
                  <a:pos x="6" y="68"/>
                </a:cxn>
                <a:cxn ang="0">
                  <a:pos x="21" y="73"/>
                </a:cxn>
                <a:cxn ang="0">
                  <a:pos x="19" y="81"/>
                </a:cxn>
                <a:cxn ang="0">
                  <a:pos x="26" y="86"/>
                </a:cxn>
                <a:cxn ang="0">
                  <a:pos x="21" y="92"/>
                </a:cxn>
                <a:cxn ang="0">
                  <a:pos x="36" y="92"/>
                </a:cxn>
                <a:cxn ang="0">
                  <a:pos x="34" y="96"/>
                </a:cxn>
                <a:cxn ang="0">
                  <a:pos x="62" y="107"/>
                </a:cxn>
                <a:cxn ang="0">
                  <a:pos x="73" y="101"/>
                </a:cxn>
                <a:cxn ang="0">
                  <a:pos x="75" y="94"/>
                </a:cxn>
                <a:cxn ang="0">
                  <a:pos x="85" y="96"/>
                </a:cxn>
                <a:cxn ang="0">
                  <a:pos x="107" y="111"/>
                </a:cxn>
                <a:cxn ang="0">
                  <a:pos x="120" y="107"/>
                </a:cxn>
                <a:cxn ang="0">
                  <a:pos x="133" y="94"/>
                </a:cxn>
                <a:cxn ang="0">
                  <a:pos x="150" y="100"/>
                </a:cxn>
                <a:cxn ang="0">
                  <a:pos x="156" y="92"/>
                </a:cxn>
                <a:cxn ang="0">
                  <a:pos x="158" y="111"/>
                </a:cxn>
                <a:cxn ang="0">
                  <a:pos x="158" y="111"/>
                </a:cxn>
                <a:cxn ang="0">
                  <a:pos x="167" y="103"/>
                </a:cxn>
                <a:cxn ang="0">
                  <a:pos x="165" y="94"/>
                </a:cxn>
                <a:cxn ang="0">
                  <a:pos x="191" y="92"/>
                </a:cxn>
                <a:cxn ang="0">
                  <a:pos x="206" y="96"/>
                </a:cxn>
                <a:cxn ang="0">
                  <a:pos x="229" y="88"/>
                </a:cxn>
                <a:cxn ang="0">
                  <a:pos x="255" y="88"/>
                </a:cxn>
                <a:cxn ang="0">
                  <a:pos x="261" y="83"/>
                </a:cxn>
                <a:cxn ang="0">
                  <a:pos x="289" y="86"/>
                </a:cxn>
                <a:cxn ang="0">
                  <a:pos x="274" y="47"/>
                </a:cxn>
                <a:cxn ang="0">
                  <a:pos x="279" y="38"/>
                </a:cxn>
                <a:cxn ang="0">
                  <a:pos x="279" y="38"/>
                </a:cxn>
                <a:cxn ang="0">
                  <a:pos x="268" y="30"/>
                </a:cxn>
                <a:cxn ang="0">
                  <a:pos x="257" y="17"/>
                </a:cxn>
                <a:cxn ang="0">
                  <a:pos x="257" y="17"/>
                </a:cxn>
              </a:cxnLst>
              <a:rect l="0" t="0" r="r" b="b"/>
              <a:pathLst>
                <a:path w="289" h="111">
                  <a:moveTo>
                    <a:pt x="257" y="17"/>
                  </a:moveTo>
                  <a:lnTo>
                    <a:pt x="251" y="8"/>
                  </a:lnTo>
                  <a:lnTo>
                    <a:pt x="231" y="6"/>
                  </a:lnTo>
                  <a:lnTo>
                    <a:pt x="231" y="6"/>
                  </a:lnTo>
                  <a:lnTo>
                    <a:pt x="206" y="17"/>
                  </a:lnTo>
                  <a:lnTo>
                    <a:pt x="167" y="17"/>
                  </a:lnTo>
                  <a:lnTo>
                    <a:pt x="131" y="0"/>
                  </a:lnTo>
                  <a:lnTo>
                    <a:pt x="105" y="0"/>
                  </a:lnTo>
                  <a:lnTo>
                    <a:pt x="75" y="17"/>
                  </a:lnTo>
                  <a:lnTo>
                    <a:pt x="56" y="17"/>
                  </a:lnTo>
                  <a:lnTo>
                    <a:pt x="38" y="11"/>
                  </a:lnTo>
                  <a:lnTo>
                    <a:pt x="28" y="2"/>
                  </a:lnTo>
                  <a:lnTo>
                    <a:pt x="4" y="2"/>
                  </a:lnTo>
                  <a:lnTo>
                    <a:pt x="4" y="2"/>
                  </a:lnTo>
                  <a:lnTo>
                    <a:pt x="0" y="26"/>
                  </a:lnTo>
                  <a:lnTo>
                    <a:pt x="8" y="25"/>
                  </a:lnTo>
                  <a:lnTo>
                    <a:pt x="4" y="34"/>
                  </a:lnTo>
                  <a:lnTo>
                    <a:pt x="21" y="19"/>
                  </a:lnTo>
                  <a:lnTo>
                    <a:pt x="41" y="17"/>
                  </a:lnTo>
                  <a:lnTo>
                    <a:pt x="51" y="25"/>
                  </a:lnTo>
                  <a:lnTo>
                    <a:pt x="43" y="25"/>
                  </a:lnTo>
                  <a:lnTo>
                    <a:pt x="47" y="30"/>
                  </a:lnTo>
                  <a:lnTo>
                    <a:pt x="12" y="30"/>
                  </a:lnTo>
                  <a:lnTo>
                    <a:pt x="4" y="36"/>
                  </a:lnTo>
                  <a:lnTo>
                    <a:pt x="0" y="47"/>
                  </a:lnTo>
                  <a:lnTo>
                    <a:pt x="13" y="45"/>
                  </a:lnTo>
                  <a:lnTo>
                    <a:pt x="15" y="66"/>
                  </a:lnTo>
                  <a:lnTo>
                    <a:pt x="8" y="62"/>
                  </a:lnTo>
                  <a:lnTo>
                    <a:pt x="6" y="68"/>
                  </a:lnTo>
                  <a:lnTo>
                    <a:pt x="21" y="73"/>
                  </a:lnTo>
                  <a:lnTo>
                    <a:pt x="19" y="81"/>
                  </a:lnTo>
                  <a:lnTo>
                    <a:pt x="26" y="86"/>
                  </a:lnTo>
                  <a:lnTo>
                    <a:pt x="21" y="92"/>
                  </a:lnTo>
                  <a:lnTo>
                    <a:pt x="36" y="92"/>
                  </a:lnTo>
                  <a:lnTo>
                    <a:pt x="34" y="96"/>
                  </a:lnTo>
                  <a:lnTo>
                    <a:pt x="62" y="107"/>
                  </a:lnTo>
                  <a:lnTo>
                    <a:pt x="73" y="101"/>
                  </a:lnTo>
                  <a:lnTo>
                    <a:pt x="75" y="94"/>
                  </a:lnTo>
                  <a:lnTo>
                    <a:pt x="85" y="96"/>
                  </a:lnTo>
                  <a:lnTo>
                    <a:pt x="107" y="111"/>
                  </a:lnTo>
                  <a:lnTo>
                    <a:pt x="120" y="107"/>
                  </a:lnTo>
                  <a:lnTo>
                    <a:pt x="133" y="94"/>
                  </a:lnTo>
                  <a:lnTo>
                    <a:pt x="150" y="100"/>
                  </a:lnTo>
                  <a:lnTo>
                    <a:pt x="156" y="92"/>
                  </a:lnTo>
                  <a:lnTo>
                    <a:pt x="158" y="111"/>
                  </a:lnTo>
                  <a:lnTo>
                    <a:pt x="158" y="111"/>
                  </a:lnTo>
                  <a:lnTo>
                    <a:pt x="167" y="103"/>
                  </a:lnTo>
                  <a:lnTo>
                    <a:pt x="165" y="94"/>
                  </a:lnTo>
                  <a:lnTo>
                    <a:pt x="191" y="92"/>
                  </a:lnTo>
                  <a:lnTo>
                    <a:pt x="206" y="96"/>
                  </a:lnTo>
                  <a:lnTo>
                    <a:pt x="229" y="88"/>
                  </a:lnTo>
                  <a:lnTo>
                    <a:pt x="255" y="88"/>
                  </a:lnTo>
                  <a:lnTo>
                    <a:pt x="261" y="83"/>
                  </a:lnTo>
                  <a:lnTo>
                    <a:pt x="289" y="86"/>
                  </a:lnTo>
                  <a:lnTo>
                    <a:pt x="274" y="47"/>
                  </a:lnTo>
                  <a:lnTo>
                    <a:pt x="279" y="38"/>
                  </a:lnTo>
                  <a:lnTo>
                    <a:pt x="279" y="38"/>
                  </a:lnTo>
                  <a:lnTo>
                    <a:pt x="268" y="30"/>
                  </a:lnTo>
                  <a:lnTo>
                    <a:pt x="257" y="17"/>
                  </a:lnTo>
                  <a:lnTo>
                    <a:pt x="257" y="17"/>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62" name="Freeform 582"/>
            <p:cNvSpPr>
              <a:spLocks/>
            </p:cNvSpPr>
            <p:nvPr/>
          </p:nvSpPr>
          <p:spPr bwMode="auto">
            <a:xfrm>
              <a:off x="5132388" y="2644775"/>
              <a:ext cx="177800" cy="155575"/>
            </a:xfrm>
            <a:custGeom>
              <a:avLst/>
              <a:gdLst/>
              <a:ahLst/>
              <a:cxnLst>
                <a:cxn ang="0">
                  <a:pos x="101" y="0"/>
                </a:cxn>
                <a:cxn ang="0">
                  <a:pos x="75" y="0"/>
                </a:cxn>
                <a:cxn ang="0">
                  <a:pos x="52" y="8"/>
                </a:cxn>
                <a:cxn ang="0">
                  <a:pos x="37" y="4"/>
                </a:cxn>
                <a:cxn ang="0">
                  <a:pos x="11" y="6"/>
                </a:cxn>
                <a:cxn ang="0">
                  <a:pos x="13" y="15"/>
                </a:cxn>
                <a:cxn ang="0">
                  <a:pos x="4" y="23"/>
                </a:cxn>
                <a:cxn ang="0">
                  <a:pos x="4" y="23"/>
                </a:cxn>
                <a:cxn ang="0">
                  <a:pos x="4" y="51"/>
                </a:cxn>
                <a:cxn ang="0">
                  <a:pos x="15" y="53"/>
                </a:cxn>
                <a:cxn ang="0">
                  <a:pos x="2" y="73"/>
                </a:cxn>
                <a:cxn ang="0">
                  <a:pos x="0" y="83"/>
                </a:cxn>
                <a:cxn ang="0">
                  <a:pos x="15" y="88"/>
                </a:cxn>
                <a:cxn ang="0">
                  <a:pos x="49" y="70"/>
                </a:cxn>
                <a:cxn ang="0">
                  <a:pos x="84" y="49"/>
                </a:cxn>
                <a:cxn ang="0">
                  <a:pos x="84" y="13"/>
                </a:cxn>
                <a:cxn ang="0">
                  <a:pos x="101" y="0"/>
                </a:cxn>
                <a:cxn ang="0">
                  <a:pos x="101" y="0"/>
                </a:cxn>
                <a:cxn ang="0">
                  <a:pos x="101" y="0"/>
                </a:cxn>
              </a:cxnLst>
              <a:rect l="0" t="0" r="r" b="b"/>
              <a:pathLst>
                <a:path w="101" h="88">
                  <a:moveTo>
                    <a:pt x="101" y="0"/>
                  </a:moveTo>
                  <a:lnTo>
                    <a:pt x="75" y="0"/>
                  </a:lnTo>
                  <a:lnTo>
                    <a:pt x="52" y="8"/>
                  </a:lnTo>
                  <a:lnTo>
                    <a:pt x="37" y="4"/>
                  </a:lnTo>
                  <a:lnTo>
                    <a:pt x="11" y="6"/>
                  </a:lnTo>
                  <a:lnTo>
                    <a:pt x="13" y="15"/>
                  </a:lnTo>
                  <a:lnTo>
                    <a:pt x="4" y="23"/>
                  </a:lnTo>
                  <a:lnTo>
                    <a:pt x="4" y="23"/>
                  </a:lnTo>
                  <a:lnTo>
                    <a:pt x="4" y="51"/>
                  </a:lnTo>
                  <a:lnTo>
                    <a:pt x="15" y="53"/>
                  </a:lnTo>
                  <a:lnTo>
                    <a:pt x="2" y="73"/>
                  </a:lnTo>
                  <a:lnTo>
                    <a:pt x="0" y="83"/>
                  </a:lnTo>
                  <a:lnTo>
                    <a:pt x="15" y="88"/>
                  </a:lnTo>
                  <a:lnTo>
                    <a:pt x="49" y="70"/>
                  </a:lnTo>
                  <a:lnTo>
                    <a:pt x="84" y="49"/>
                  </a:lnTo>
                  <a:lnTo>
                    <a:pt x="84" y="13"/>
                  </a:lnTo>
                  <a:lnTo>
                    <a:pt x="101" y="0"/>
                  </a:lnTo>
                  <a:lnTo>
                    <a:pt x="101" y="0"/>
                  </a:lnTo>
                  <a:lnTo>
                    <a:pt x="101"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63" name="Freeform 583"/>
            <p:cNvSpPr>
              <a:spLocks/>
            </p:cNvSpPr>
            <p:nvPr/>
          </p:nvSpPr>
          <p:spPr bwMode="auto">
            <a:xfrm>
              <a:off x="5118100" y="2768600"/>
              <a:ext cx="115888" cy="134938"/>
            </a:xfrm>
            <a:custGeom>
              <a:avLst/>
              <a:gdLst/>
              <a:ahLst/>
              <a:cxnLst>
                <a:cxn ang="0">
                  <a:pos x="8" y="13"/>
                </a:cxn>
                <a:cxn ang="0">
                  <a:pos x="23" y="18"/>
                </a:cxn>
                <a:cxn ang="0">
                  <a:pos x="57" y="0"/>
                </a:cxn>
                <a:cxn ang="0">
                  <a:pos x="66" y="22"/>
                </a:cxn>
                <a:cxn ang="0">
                  <a:pos x="34" y="35"/>
                </a:cxn>
                <a:cxn ang="0">
                  <a:pos x="49" y="52"/>
                </a:cxn>
                <a:cxn ang="0">
                  <a:pos x="40" y="63"/>
                </a:cxn>
                <a:cxn ang="0">
                  <a:pos x="30" y="63"/>
                </a:cxn>
                <a:cxn ang="0">
                  <a:pos x="21" y="76"/>
                </a:cxn>
                <a:cxn ang="0">
                  <a:pos x="4" y="75"/>
                </a:cxn>
                <a:cxn ang="0">
                  <a:pos x="4" y="75"/>
                </a:cxn>
                <a:cxn ang="0">
                  <a:pos x="8" y="41"/>
                </a:cxn>
                <a:cxn ang="0">
                  <a:pos x="0" y="26"/>
                </a:cxn>
                <a:cxn ang="0">
                  <a:pos x="8" y="13"/>
                </a:cxn>
                <a:cxn ang="0">
                  <a:pos x="8" y="13"/>
                </a:cxn>
              </a:cxnLst>
              <a:rect l="0" t="0" r="r" b="b"/>
              <a:pathLst>
                <a:path w="66" h="76">
                  <a:moveTo>
                    <a:pt x="8" y="13"/>
                  </a:moveTo>
                  <a:lnTo>
                    <a:pt x="23" y="18"/>
                  </a:lnTo>
                  <a:lnTo>
                    <a:pt x="57" y="0"/>
                  </a:lnTo>
                  <a:lnTo>
                    <a:pt x="66" y="22"/>
                  </a:lnTo>
                  <a:lnTo>
                    <a:pt x="34" y="35"/>
                  </a:lnTo>
                  <a:lnTo>
                    <a:pt x="49" y="52"/>
                  </a:lnTo>
                  <a:lnTo>
                    <a:pt x="40" y="63"/>
                  </a:lnTo>
                  <a:lnTo>
                    <a:pt x="30" y="63"/>
                  </a:lnTo>
                  <a:lnTo>
                    <a:pt x="21" y="76"/>
                  </a:lnTo>
                  <a:lnTo>
                    <a:pt x="4" y="75"/>
                  </a:lnTo>
                  <a:lnTo>
                    <a:pt x="4" y="75"/>
                  </a:lnTo>
                  <a:lnTo>
                    <a:pt x="8" y="41"/>
                  </a:lnTo>
                  <a:lnTo>
                    <a:pt x="0" y="26"/>
                  </a:lnTo>
                  <a:lnTo>
                    <a:pt x="8" y="13"/>
                  </a:lnTo>
                  <a:lnTo>
                    <a:pt x="8" y="13"/>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64" name="Freeform 584"/>
            <p:cNvSpPr>
              <a:spLocks/>
            </p:cNvSpPr>
            <p:nvPr/>
          </p:nvSpPr>
          <p:spPr bwMode="auto">
            <a:xfrm>
              <a:off x="5218113" y="2636838"/>
              <a:ext cx="285750" cy="269875"/>
            </a:xfrm>
            <a:custGeom>
              <a:avLst/>
              <a:gdLst/>
              <a:ahLst/>
              <a:cxnLst>
                <a:cxn ang="0">
                  <a:pos x="86" y="3"/>
                </a:cxn>
                <a:cxn ang="0">
                  <a:pos x="112" y="39"/>
                </a:cxn>
                <a:cxn ang="0">
                  <a:pos x="103" y="63"/>
                </a:cxn>
                <a:cxn ang="0">
                  <a:pos x="114" y="80"/>
                </a:cxn>
                <a:cxn ang="0">
                  <a:pos x="134" y="91"/>
                </a:cxn>
                <a:cxn ang="0">
                  <a:pos x="144" y="118"/>
                </a:cxn>
                <a:cxn ang="0">
                  <a:pos x="161" y="136"/>
                </a:cxn>
                <a:cxn ang="0">
                  <a:pos x="159" y="138"/>
                </a:cxn>
                <a:cxn ang="0">
                  <a:pos x="159" y="138"/>
                </a:cxn>
                <a:cxn ang="0">
                  <a:pos x="142" y="138"/>
                </a:cxn>
                <a:cxn ang="0">
                  <a:pos x="131" y="153"/>
                </a:cxn>
                <a:cxn ang="0">
                  <a:pos x="131" y="153"/>
                </a:cxn>
                <a:cxn ang="0">
                  <a:pos x="112" y="148"/>
                </a:cxn>
                <a:cxn ang="0">
                  <a:pos x="103" y="151"/>
                </a:cxn>
                <a:cxn ang="0">
                  <a:pos x="82" y="142"/>
                </a:cxn>
                <a:cxn ang="0">
                  <a:pos x="80" y="131"/>
                </a:cxn>
                <a:cxn ang="0">
                  <a:pos x="69" y="123"/>
                </a:cxn>
                <a:cxn ang="0">
                  <a:pos x="33" y="103"/>
                </a:cxn>
                <a:cxn ang="0">
                  <a:pos x="9" y="97"/>
                </a:cxn>
                <a:cxn ang="0">
                  <a:pos x="0" y="75"/>
                </a:cxn>
                <a:cxn ang="0">
                  <a:pos x="35" y="54"/>
                </a:cxn>
                <a:cxn ang="0">
                  <a:pos x="35" y="18"/>
                </a:cxn>
                <a:cxn ang="0">
                  <a:pos x="52" y="5"/>
                </a:cxn>
                <a:cxn ang="0">
                  <a:pos x="58" y="0"/>
                </a:cxn>
                <a:cxn ang="0">
                  <a:pos x="86" y="3"/>
                </a:cxn>
                <a:cxn ang="0">
                  <a:pos x="86" y="3"/>
                </a:cxn>
              </a:cxnLst>
              <a:rect l="0" t="0" r="r" b="b"/>
              <a:pathLst>
                <a:path w="161" h="153">
                  <a:moveTo>
                    <a:pt x="86" y="3"/>
                  </a:moveTo>
                  <a:lnTo>
                    <a:pt x="112" y="39"/>
                  </a:lnTo>
                  <a:lnTo>
                    <a:pt x="103" y="63"/>
                  </a:lnTo>
                  <a:lnTo>
                    <a:pt x="114" y="80"/>
                  </a:lnTo>
                  <a:lnTo>
                    <a:pt x="134" y="91"/>
                  </a:lnTo>
                  <a:lnTo>
                    <a:pt x="144" y="118"/>
                  </a:lnTo>
                  <a:lnTo>
                    <a:pt x="161" y="136"/>
                  </a:lnTo>
                  <a:lnTo>
                    <a:pt x="159" y="138"/>
                  </a:lnTo>
                  <a:lnTo>
                    <a:pt x="159" y="138"/>
                  </a:lnTo>
                  <a:lnTo>
                    <a:pt x="142" y="138"/>
                  </a:lnTo>
                  <a:lnTo>
                    <a:pt x="131" y="153"/>
                  </a:lnTo>
                  <a:lnTo>
                    <a:pt x="131" y="153"/>
                  </a:lnTo>
                  <a:lnTo>
                    <a:pt x="112" y="148"/>
                  </a:lnTo>
                  <a:lnTo>
                    <a:pt x="103" y="151"/>
                  </a:lnTo>
                  <a:lnTo>
                    <a:pt x="82" y="142"/>
                  </a:lnTo>
                  <a:lnTo>
                    <a:pt x="80" y="131"/>
                  </a:lnTo>
                  <a:lnTo>
                    <a:pt x="69" y="123"/>
                  </a:lnTo>
                  <a:lnTo>
                    <a:pt x="33" y="103"/>
                  </a:lnTo>
                  <a:lnTo>
                    <a:pt x="9" y="97"/>
                  </a:lnTo>
                  <a:lnTo>
                    <a:pt x="0" y="75"/>
                  </a:lnTo>
                  <a:lnTo>
                    <a:pt x="35" y="54"/>
                  </a:lnTo>
                  <a:lnTo>
                    <a:pt x="35" y="18"/>
                  </a:lnTo>
                  <a:lnTo>
                    <a:pt x="52" y="5"/>
                  </a:lnTo>
                  <a:lnTo>
                    <a:pt x="58" y="0"/>
                  </a:lnTo>
                  <a:lnTo>
                    <a:pt x="86" y="3"/>
                  </a:lnTo>
                  <a:lnTo>
                    <a:pt x="86" y="3"/>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65" name="Freeform 585"/>
            <p:cNvSpPr>
              <a:spLocks/>
            </p:cNvSpPr>
            <p:nvPr/>
          </p:nvSpPr>
          <p:spPr bwMode="auto">
            <a:xfrm>
              <a:off x="5118100" y="2735263"/>
              <a:ext cx="39688" cy="42862"/>
            </a:xfrm>
            <a:custGeom>
              <a:avLst/>
              <a:gdLst/>
              <a:ahLst/>
              <a:cxnLst>
                <a:cxn ang="0">
                  <a:pos x="12" y="0"/>
                </a:cxn>
                <a:cxn ang="0">
                  <a:pos x="23" y="2"/>
                </a:cxn>
                <a:cxn ang="0">
                  <a:pos x="10" y="22"/>
                </a:cxn>
                <a:cxn ang="0">
                  <a:pos x="0" y="24"/>
                </a:cxn>
                <a:cxn ang="0">
                  <a:pos x="12" y="0"/>
                </a:cxn>
                <a:cxn ang="0">
                  <a:pos x="12" y="0"/>
                </a:cxn>
              </a:cxnLst>
              <a:rect l="0" t="0" r="r" b="b"/>
              <a:pathLst>
                <a:path w="23" h="24">
                  <a:moveTo>
                    <a:pt x="12" y="0"/>
                  </a:moveTo>
                  <a:lnTo>
                    <a:pt x="23" y="2"/>
                  </a:lnTo>
                  <a:lnTo>
                    <a:pt x="10" y="22"/>
                  </a:lnTo>
                  <a:lnTo>
                    <a:pt x="0" y="24"/>
                  </a:lnTo>
                  <a:lnTo>
                    <a:pt x="12" y="0"/>
                  </a:lnTo>
                  <a:lnTo>
                    <a:pt x="12"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66" name="Freeform 586"/>
            <p:cNvSpPr>
              <a:spLocks/>
            </p:cNvSpPr>
            <p:nvPr/>
          </p:nvSpPr>
          <p:spPr bwMode="auto">
            <a:xfrm>
              <a:off x="5097463" y="2774950"/>
              <a:ext cx="38100" cy="127000"/>
            </a:xfrm>
            <a:custGeom>
              <a:avLst/>
              <a:gdLst/>
              <a:ahLst/>
              <a:cxnLst>
                <a:cxn ang="0">
                  <a:pos x="19" y="10"/>
                </a:cxn>
                <a:cxn ang="0">
                  <a:pos x="11" y="23"/>
                </a:cxn>
                <a:cxn ang="0">
                  <a:pos x="19" y="38"/>
                </a:cxn>
                <a:cxn ang="0">
                  <a:pos x="15" y="72"/>
                </a:cxn>
                <a:cxn ang="0">
                  <a:pos x="15" y="72"/>
                </a:cxn>
                <a:cxn ang="0">
                  <a:pos x="0" y="36"/>
                </a:cxn>
                <a:cxn ang="0">
                  <a:pos x="4" y="32"/>
                </a:cxn>
                <a:cxn ang="0">
                  <a:pos x="11" y="2"/>
                </a:cxn>
                <a:cxn ang="0">
                  <a:pos x="21" y="0"/>
                </a:cxn>
                <a:cxn ang="0">
                  <a:pos x="19" y="10"/>
                </a:cxn>
                <a:cxn ang="0">
                  <a:pos x="19" y="10"/>
                </a:cxn>
              </a:cxnLst>
              <a:rect l="0" t="0" r="r" b="b"/>
              <a:pathLst>
                <a:path w="21" h="72">
                  <a:moveTo>
                    <a:pt x="19" y="10"/>
                  </a:moveTo>
                  <a:lnTo>
                    <a:pt x="11" y="23"/>
                  </a:lnTo>
                  <a:lnTo>
                    <a:pt x="19" y="38"/>
                  </a:lnTo>
                  <a:lnTo>
                    <a:pt x="15" y="72"/>
                  </a:lnTo>
                  <a:lnTo>
                    <a:pt x="15" y="72"/>
                  </a:lnTo>
                  <a:lnTo>
                    <a:pt x="0" y="36"/>
                  </a:lnTo>
                  <a:lnTo>
                    <a:pt x="4" y="32"/>
                  </a:lnTo>
                  <a:lnTo>
                    <a:pt x="11" y="2"/>
                  </a:lnTo>
                  <a:lnTo>
                    <a:pt x="21" y="0"/>
                  </a:lnTo>
                  <a:lnTo>
                    <a:pt x="19" y="10"/>
                  </a:lnTo>
                  <a:lnTo>
                    <a:pt x="19" y="1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67" name="Freeform 587"/>
            <p:cNvSpPr>
              <a:spLocks/>
            </p:cNvSpPr>
            <p:nvPr/>
          </p:nvSpPr>
          <p:spPr bwMode="auto">
            <a:xfrm>
              <a:off x="4840288" y="2822575"/>
              <a:ext cx="314325" cy="320675"/>
            </a:xfrm>
            <a:custGeom>
              <a:avLst/>
              <a:gdLst/>
              <a:ahLst/>
              <a:cxnLst>
                <a:cxn ang="0">
                  <a:pos x="146" y="9"/>
                </a:cxn>
                <a:cxn ang="0">
                  <a:pos x="124" y="13"/>
                </a:cxn>
                <a:cxn ang="0">
                  <a:pos x="118" y="9"/>
                </a:cxn>
                <a:cxn ang="0">
                  <a:pos x="116" y="16"/>
                </a:cxn>
                <a:cxn ang="0">
                  <a:pos x="109" y="13"/>
                </a:cxn>
                <a:cxn ang="0">
                  <a:pos x="111" y="5"/>
                </a:cxn>
                <a:cxn ang="0">
                  <a:pos x="99" y="5"/>
                </a:cxn>
                <a:cxn ang="0">
                  <a:pos x="67" y="16"/>
                </a:cxn>
                <a:cxn ang="0">
                  <a:pos x="34" y="5"/>
                </a:cxn>
                <a:cxn ang="0">
                  <a:pos x="6" y="5"/>
                </a:cxn>
                <a:cxn ang="0">
                  <a:pos x="4" y="0"/>
                </a:cxn>
                <a:cxn ang="0">
                  <a:pos x="0" y="35"/>
                </a:cxn>
                <a:cxn ang="0">
                  <a:pos x="6" y="56"/>
                </a:cxn>
                <a:cxn ang="0">
                  <a:pos x="9" y="178"/>
                </a:cxn>
                <a:cxn ang="0">
                  <a:pos x="9" y="178"/>
                </a:cxn>
                <a:cxn ang="0">
                  <a:pos x="141" y="178"/>
                </a:cxn>
                <a:cxn ang="0">
                  <a:pos x="154" y="181"/>
                </a:cxn>
                <a:cxn ang="0">
                  <a:pos x="178" y="159"/>
                </a:cxn>
                <a:cxn ang="0">
                  <a:pos x="176" y="144"/>
                </a:cxn>
                <a:cxn ang="0">
                  <a:pos x="126" y="50"/>
                </a:cxn>
                <a:cxn ang="0">
                  <a:pos x="120" y="35"/>
                </a:cxn>
                <a:cxn ang="0">
                  <a:pos x="124" y="31"/>
                </a:cxn>
                <a:cxn ang="0">
                  <a:pos x="139" y="61"/>
                </a:cxn>
                <a:cxn ang="0">
                  <a:pos x="150" y="74"/>
                </a:cxn>
                <a:cxn ang="0">
                  <a:pos x="161" y="45"/>
                </a:cxn>
                <a:cxn ang="0">
                  <a:pos x="146" y="9"/>
                </a:cxn>
                <a:cxn ang="0">
                  <a:pos x="146" y="9"/>
                </a:cxn>
              </a:cxnLst>
              <a:rect l="0" t="0" r="r" b="b"/>
              <a:pathLst>
                <a:path w="178" h="181">
                  <a:moveTo>
                    <a:pt x="146" y="9"/>
                  </a:moveTo>
                  <a:lnTo>
                    <a:pt x="124" y="13"/>
                  </a:lnTo>
                  <a:lnTo>
                    <a:pt x="118" y="9"/>
                  </a:lnTo>
                  <a:lnTo>
                    <a:pt x="116" y="16"/>
                  </a:lnTo>
                  <a:lnTo>
                    <a:pt x="109" y="13"/>
                  </a:lnTo>
                  <a:lnTo>
                    <a:pt x="111" y="5"/>
                  </a:lnTo>
                  <a:lnTo>
                    <a:pt x="99" y="5"/>
                  </a:lnTo>
                  <a:lnTo>
                    <a:pt x="67" y="16"/>
                  </a:lnTo>
                  <a:lnTo>
                    <a:pt x="34" y="5"/>
                  </a:lnTo>
                  <a:lnTo>
                    <a:pt x="6" y="5"/>
                  </a:lnTo>
                  <a:lnTo>
                    <a:pt x="4" y="0"/>
                  </a:lnTo>
                  <a:lnTo>
                    <a:pt x="0" y="35"/>
                  </a:lnTo>
                  <a:lnTo>
                    <a:pt x="6" y="56"/>
                  </a:lnTo>
                  <a:lnTo>
                    <a:pt x="9" y="178"/>
                  </a:lnTo>
                  <a:lnTo>
                    <a:pt x="9" y="178"/>
                  </a:lnTo>
                  <a:lnTo>
                    <a:pt x="141" y="178"/>
                  </a:lnTo>
                  <a:lnTo>
                    <a:pt x="154" y="181"/>
                  </a:lnTo>
                  <a:lnTo>
                    <a:pt x="178" y="159"/>
                  </a:lnTo>
                  <a:lnTo>
                    <a:pt x="176" y="144"/>
                  </a:lnTo>
                  <a:lnTo>
                    <a:pt x="126" y="50"/>
                  </a:lnTo>
                  <a:lnTo>
                    <a:pt x="120" y="35"/>
                  </a:lnTo>
                  <a:lnTo>
                    <a:pt x="124" y="31"/>
                  </a:lnTo>
                  <a:lnTo>
                    <a:pt x="139" y="61"/>
                  </a:lnTo>
                  <a:lnTo>
                    <a:pt x="150" y="74"/>
                  </a:lnTo>
                  <a:lnTo>
                    <a:pt x="161" y="45"/>
                  </a:lnTo>
                  <a:lnTo>
                    <a:pt x="146" y="9"/>
                  </a:lnTo>
                  <a:lnTo>
                    <a:pt x="146" y="9"/>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68" name="Freeform 588"/>
            <p:cNvSpPr>
              <a:spLocks/>
            </p:cNvSpPr>
            <p:nvPr/>
          </p:nvSpPr>
          <p:spPr bwMode="auto">
            <a:xfrm>
              <a:off x="5094288" y="3268663"/>
              <a:ext cx="428625" cy="474662"/>
            </a:xfrm>
            <a:custGeom>
              <a:avLst/>
              <a:gdLst/>
              <a:ahLst/>
              <a:cxnLst>
                <a:cxn ang="0">
                  <a:pos x="60" y="248"/>
                </a:cxn>
                <a:cxn ang="0">
                  <a:pos x="79" y="265"/>
                </a:cxn>
                <a:cxn ang="0">
                  <a:pos x="98" y="268"/>
                </a:cxn>
                <a:cxn ang="0">
                  <a:pos x="128" y="255"/>
                </a:cxn>
                <a:cxn ang="0">
                  <a:pos x="144" y="261"/>
                </a:cxn>
                <a:cxn ang="0">
                  <a:pos x="144" y="261"/>
                </a:cxn>
                <a:cxn ang="0">
                  <a:pos x="174" y="242"/>
                </a:cxn>
                <a:cxn ang="0">
                  <a:pos x="197" y="240"/>
                </a:cxn>
                <a:cxn ang="0">
                  <a:pos x="242" y="186"/>
                </a:cxn>
                <a:cxn ang="0">
                  <a:pos x="229" y="186"/>
                </a:cxn>
                <a:cxn ang="0">
                  <a:pos x="178" y="165"/>
                </a:cxn>
                <a:cxn ang="0">
                  <a:pos x="159" y="143"/>
                </a:cxn>
                <a:cxn ang="0">
                  <a:pos x="159" y="133"/>
                </a:cxn>
                <a:cxn ang="0">
                  <a:pos x="159" y="132"/>
                </a:cxn>
                <a:cxn ang="0">
                  <a:pos x="143" y="132"/>
                </a:cxn>
                <a:cxn ang="0">
                  <a:pos x="143" y="126"/>
                </a:cxn>
                <a:cxn ang="0">
                  <a:pos x="148" y="107"/>
                </a:cxn>
                <a:cxn ang="0">
                  <a:pos x="158" y="100"/>
                </a:cxn>
                <a:cxn ang="0">
                  <a:pos x="158" y="98"/>
                </a:cxn>
                <a:cxn ang="0">
                  <a:pos x="130" y="64"/>
                </a:cxn>
                <a:cxn ang="0">
                  <a:pos x="101" y="45"/>
                </a:cxn>
                <a:cxn ang="0">
                  <a:pos x="85" y="0"/>
                </a:cxn>
                <a:cxn ang="0">
                  <a:pos x="79" y="10"/>
                </a:cxn>
                <a:cxn ang="0">
                  <a:pos x="60" y="21"/>
                </a:cxn>
                <a:cxn ang="0">
                  <a:pos x="49" y="94"/>
                </a:cxn>
                <a:cxn ang="0">
                  <a:pos x="21" y="141"/>
                </a:cxn>
                <a:cxn ang="0">
                  <a:pos x="19" y="175"/>
                </a:cxn>
                <a:cxn ang="0">
                  <a:pos x="6" y="178"/>
                </a:cxn>
                <a:cxn ang="0">
                  <a:pos x="0" y="188"/>
                </a:cxn>
                <a:cxn ang="0">
                  <a:pos x="17" y="197"/>
                </a:cxn>
                <a:cxn ang="0">
                  <a:pos x="34" y="231"/>
                </a:cxn>
                <a:cxn ang="0">
                  <a:pos x="47" y="235"/>
                </a:cxn>
                <a:cxn ang="0">
                  <a:pos x="47" y="248"/>
                </a:cxn>
                <a:cxn ang="0">
                  <a:pos x="60" y="248"/>
                </a:cxn>
                <a:cxn ang="0">
                  <a:pos x="60" y="248"/>
                </a:cxn>
              </a:cxnLst>
              <a:rect l="0" t="0" r="r" b="b"/>
              <a:pathLst>
                <a:path w="242" h="268">
                  <a:moveTo>
                    <a:pt x="60" y="248"/>
                  </a:moveTo>
                  <a:lnTo>
                    <a:pt x="79" y="265"/>
                  </a:lnTo>
                  <a:lnTo>
                    <a:pt x="98" y="268"/>
                  </a:lnTo>
                  <a:lnTo>
                    <a:pt x="128" y="255"/>
                  </a:lnTo>
                  <a:lnTo>
                    <a:pt x="144" y="261"/>
                  </a:lnTo>
                  <a:lnTo>
                    <a:pt x="144" y="261"/>
                  </a:lnTo>
                  <a:lnTo>
                    <a:pt x="174" y="242"/>
                  </a:lnTo>
                  <a:lnTo>
                    <a:pt x="197" y="240"/>
                  </a:lnTo>
                  <a:lnTo>
                    <a:pt x="242" y="186"/>
                  </a:lnTo>
                  <a:lnTo>
                    <a:pt x="229" y="186"/>
                  </a:lnTo>
                  <a:lnTo>
                    <a:pt x="178" y="165"/>
                  </a:lnTo>
                  <a:lnTo>
                    <a:pt x="159" y="143"/>
                  </a:lnTo>
                  <a:lnTo>
                    <a:pt x="159" y="133"/>
                  </a:lnTo>
                  <a:lnTo>
                    <a:pt x="159" y="132"/>
                  </a:lnTo>
                  <a:lnTo>
                    <a:pt x="143" y="132"/>
                  </a:lnTo>
                  <a:lnTo>
                    <a:pt x="143" y="126"/>
                  </a:lnTo>
                  <a:lnTo>
                    <a:pt x="148" y="107"/>
                  </a:lnTo>
                  <a:lnTo>
                    <a:pt x="158" y="100"/>
                  </a:lnTo>
                  <a:lnTo>
                    <a:pt x="158" y="98"/>
                  </a:lnTo>
                  <a:lnTo>
                    <a:pt x="130" y="64"/>
                  </a:lnTo>
                  <a:lnTo>
                    <a:pt x="101" y="45"/>
                  </a:lnTo>
                  <a:lnTo>
                    <a:pt x="85" y="0"/>
                  </a:lnTo>
                  <a:lnTo>
                    <a:pt x="79" y="10"/>
                  </a:lnTo>
                  <a:lnTo>
                    <a:pt x="60" y="21"/>
                  </a:lnTo>
                  <a:lnTo>
                    <a:pt x="49" y="94"/>
                  </a:lnTo>
                  <a:lnTo>
                    <a:pt x="21" y="141"/>
                  </a:lnTo>
                  <a:lnTo>
                    <a:pt x="19" y="175"/>
                  </a:lnTo>
                  <a:lnTo>
                    <a:pt x="6" y="178"/>
                  </a:lnTo>
                  <a:lnTo>
                    <a:pt x="0" y="188"/>
                  </a:lnTo>
                  <a:lnTo>
                    <a:pt x="17" y="197"/>
                  </a:lnTo>
                  <a:lnTo>
                    <a:pt x="34" y="231"/>
                  </a:lnTo>
                  <a:lnTo>
                    <a:pt x="47" y="235"/>
                  </a:lnTo>
                  <a:lnTo>
                    <a:pt x="47" y="248"/>
                  </a:lnTo>
                  <a:lnTo>
                    <a:pt x="60" y="248"/>
                  </a:lnTo>
                  <a:lnTo>
                    <a:pt x="60" y="248"/>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69" name="Freeform 589"/>
            <p:cNvSpPr>
              <a:spLocks/>
            </p:cNvSpPr>
            <p:nvPr/>
          </p:nvSpPr>
          <p:spPr bwMode="auto">
            <a:xfrm>
              <a:off x="4776788" y="4124325"/>
              <a:ext cx="334962" cy="322263"/>
            </a:xfrm>
            <a:custGeom>
              <a:avLst/>
              <a:gdLst/>
              <a:ahLst/>
              <a:cxnLst>
                <a:cxn ang="0">
                  <a:pos x="115" y="140"/>
                </a:cxn>
                <a:cxn ang="0">
                  <a:pos x="105" y="157"/>
                </a:cxn>
                <a:cxn ang="0">
                  <a:pos x="75" y="182"/>
                </a:cxn>
                <a:cxn ang="0">
                  <a:pos x="49" y="178"/>
                </a:cxn>
                <a:cxn ang="0">
                  <a:pos x="49" y="178"/>
                </a:cxn>
                <a:cxn ang="0">
                  <a:pos x="32" y="170"/>
                </a:cxn>
                <a:cxn ang="0">
                  <a:pos x="17" y="174"/>
                </a:cxn>
                <a:cxn ang="0">
                  <a:pos x="0" y="155"/>
                </a:cxn>
                <a:cxn ang="0">
                  <a:pos x="0" y="92"/>
                </a:cxn>
                <a:cxn ang="0">
                  <a:pos x="34" y="88"/>
                </a:cxn>
                <a:cxn ang="0">
                  <a:pos x="32" y="86"/>
                </a:cxn>
                <a:cxn ang="0">
                  <a:pos x="34" y="49"/>
                </a:cxn>
                <a:cxn ang="0">
                  <a:pos x="66" y="67"/>
                </a:cxn>
                <a:cxn ang="0">
                  <a:pos x="81" y="65"/>
                </a:cxn>
                <a:cxn ang="0">
                  <a:pos x="107" y="88"/>
                </a:cxn>
                <a:cxn ang="0">
                  <a:pos x="120" y="92"/>
                </a:cxn>
                <a:cxn ang="0">
                  <a:pos x="124" y="73"/>
                </a:cxn>
                <a:cxn ang="0">
                  <a:pos x="113" y="75"/>
                </a:cxn>
                <a:cxn ang="0">
                  <a:pos x="107" y="67"/>
                </a:cxn>
                <a:cxn ang="0">
                  <a:pos x="111" y="17"/>
                </a:cxn>
                <a:cxn ang="0">
                  <a:pos x="115" y="7"/>
                </a:cxn>
                <a:cxn ang="0">
                  <a:pos x="139" y="0"/>
                </a:cxn>
                <a:cxn ang="0">
                  <a:pos x="145" y="0"/>
                </a:cxn>
                <a:cxn ang="0">
                  <a:pos x="150" y="7"/>
                </a:cxn>
                <a:cxn ang="0">
                  <a:pos x="150" y="7"/>
                </a:cxn>
                <a:cxn ang="0">
                  <a:pos x="180" y="22"/>
                </a:cxn>
                <a:cxn ang="0">
                  <a:pos x="190" y="47"/>
                </a:cxn>
                <a:cxn ang="0">
                  <a:pos x="184" y="62"/>
                </a:cxn>
                <a:cxn ang="0">
                  <a:pos x="186" y="77"/>
                </a:cxn>
                <a:cxn ang="0">
                  <a:pos x="175" y="101"/>
                </a:cxn>
                <a:cxn ang="0">
                  <a:pos x="180" y="108"/>
                </a:cxn>
                <a:cxn ang="0">
                  <a:pos x="132" y="127"/>
                </a:cxn>
                <a:cxn ang="0">
                  <a:pos x="133" y="137"/>
                </a:cxn>
                <a:cxn ang="0">
                  <a:pos x="115" y="140"/>
                </a:cxn>
                <a:cxn ang="0">
                  <a:pos x="115" y="140"/>
                </a:cxn>
              </a:cxnLst>
              <a:rect l="0" t="0" r="r" b="b"/>
              <a:pathLst>
                <a:path w="190" h="182">
                  <a:moveTo>
                    <a:pt x="115" y="140"/>
                  </a:moveTo>
                  <a:lnTo>
                    <a:pt x="105" y="157"/>
                  </a:lnTo>
                  <a:lnTo>
                    <a:pt x="75" y="182"/>
                  </a:lnTo>
                  <a:lnTo>
                    <a:pt x="49" y="178"/>
                  </a:lnTo>
                  <a:lnTo>
                    <a:pt x="49" y="178"/>
                  </a:lnTo>
                  <a:lnTo>
                    <a:pt x="32" y="170"/>
                  </a:lnTo>
                  <a:lnTo>
                    <a:pt x="17" y="174"/>
                  </a:lnTo>
                  <a:lnTo>
                    <a:pt x="0" y="155"/>
                  </a:lnTo>
                  <a:lnTo>
                    <a:pt x="0" y="92"/>
                  </a:lnTo>
                  <a:lnTo>
                    <a:pt x="34" y="88"/>
                  </a:lnTo>
                  <a:lnTo>
                    <a:pt x="32" y="86"/>
                  </a:lnTo>
                  <a:lnTo>
                    <a:pt x="34" y="49"/>
                  </a:lnTo>
                  <a:lnTo>
                    <a:pt x="66" y="67"/>
                  </a:lnTo>
                  <a:lnTo>
                    <a:pt x="81" y="65"/>
                  </a:lnTo>
                  <a:lnTo>
                    <a:pt x="107" y="88"/>
                  </a:lnTo>
                  <a:lnTo>
                    <a:pt x="120" y="92"/>
                  </a:lnTo>
                  <a:lnTo>
                    <a:pt x="124" y="73"/>
                  </a:lnTo>
                  <a:lnTo>
                    <a:pt x="113" y="75"/>
                  </a:lnTo>
                  <a:lnTo>
                    <a:pt x="107" y="67"/>
                  </a:lnTo>
                  <a:lnTo>
                    <a:pt x="111" y="17"/>
                  </a:lnTo>
                  <a:lnTo>
                    <a:pt x="115" y="7"/>
                  </a:lnTo>
                  <a:lnTo>
                    <a:pt x="139" y="0"/>
                  </a:lnTo>
                  <a:lnTo>
                    <a:pt x="145" y="0"/>
                  </a:lnTo>
                  <a:lnTo>
                    <a:pt x="150" y="7"/>
                  </a:lnTo>
                  <a:lnTo>
                    <a:pt x="150" y="7"/>
                  </a:lnTo>
                  <a:lnTo>
                    <a:pt x="180" y="22"/>
                  </a:lnTo>
                  <a:lnTo>
                    <a:pt x="190" y="47"/>
                  </a:lnTo>
                  <a:lnTo>
                    <a:pt x="184" y="62"/>
                  </a:lnTo>
                  <a:lnTo>
                    <a:pt x="186" y="77"/>
                  </a:lnTo>
                  <a:lnTo>
                    <a:pt x="175" y="101"/>
                  </a:lnTo>
                  <a:lnTo>
                    <a:pt x="180" y="108"/>
                  </a:lnTo>
                  <a:lnTo>
                    <a:pt x="132" y="127"/>
                  </a:lnTo>
                  <a:lnTo>
                    <a:pt x="133" y="137"/>
                  </a:lnTo>
                  <a:lnTo>
                    <a:pt x="115" y="140"/>
                  </a:lnTo>
                  <a:lnTo>
                    <a:pt x="115" y="14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70" name="Freeform 590"/>
            <p:cNvSpPr>
              <a:spLocks/>
            </p:cNvSpPr>
            <p:nvPr/>
          </p:nvSpPr>
          <p:spPr bwMode="auto">
            <a:xfrm>
              <a:off x="4862513" y="4367213"/>
              <a:ext cx="223837" cy="228600"/>
            </a:xfrm>
            <a:custGeom>
              <a:avLst/>
              <a:gdLst/>
              <a:ahLst/>
              <a:cxnLst>
                <a:cxn ang="0">
                  <a:pos x="64" y="119"/>
                </a:cxn>
                <a:cxn ang="0">
                  <a:pos x="45" y="112"/>
                </a:cxn>
                <a:cxn ang="0">
                  <a:pos x="39" y="93"/>
                </a:cxn>
                <a:cxn ang="0">
                  <a:pos x="13" y="71"/>
                </a:cxn>
                <a:cxn ang="0">
                  <a:pos x="0" y="41"/>
                </a:cxn>
                <a:cxn ang="0">
                  <a:pos x="0" y="41"/>
                </a:cxn>
                <a:cxn ang="0">
                  <a:pos x="26" y="45"/>
                </a:cxn>
                <a:cxn ang="0">
                  <a:pos x="56" y="20"/>
                </a:cxn>
                <a:cxn ang="0">
                  <a:pos x="66" y="3"/>
                </a:cxn>
                <a:cxn ang="0">
                  <a:pos x="84" y="0"/>
                </a:cxn>
                <a:cxn ang="0">
                  <a:pos x="84" y="0"/>
                </a:cxn>
                <a:cxn ang="0">
                  <a:pos x="84" y="7"/>
                </a:cxn>
                <a:cxn ang="0">
                  <a:pos x="101" y="7"/>
                </a:cxn>
                <a:cxn ang="0">
                  <a:pos x="124" y="20"/>
                </a:cxn>
                <a:cxn ang="0">
                  <a:pos x="126" y="33"/>
                </a:cxn>
                <a:cxn ang="0">
                  <a:pos x="124" y="80"/>
                </a:cxn>
                <a:cxn ang="0">
                  <a:pos x="101" y="129"/>
                </a:cxn>
                <a:cxn ang="0">
                  <a:pos x="90" y="123"/>
                </a:cxn>
                <a:cxn ang="0">
                  <a:pos x="64" y="119"/>
                </a:cxn>
                <a:cxn ang="0">
                  <a:pos x="64" y="119"/>
                </a:cxn>
              </a:cxnLst>
              <a:rect l="0" t="0" r="r" b="b"/>
              <a:pathLst>
                <a:path w="126" h="129">
                  <a:moveTo>
                    <a:pt x="64" y="119"/>
                  </a:moveTo>
                  <a:lnTo>
                    <a:pt x="45" y="112"/>
                  </a:lnTo>
                  <a:lnTo>
                    <a:pt x="39" y="93"/>
                  </a:lnTo>
                  <a:lnTo>
                    <a:pt x="13" y="71"/>
                  </a:lnTo>
                  <a:lnTo>
                    <a:pt x="0" y="41"/>
                  </a:lnTo>
                  <a:lnTo>
                    <a:pt x="0" y="41"/>
                  </a:lnTo>
                  <a:lnTo>
                    <a:pt x="26" y="45"/>
                  </a:lnTo>
                  <a:lnTo>
                    <a:pt x="56" y="20"/>
                  </a:lnTo>
                  <a:lnTo>
                    <a:pt x="66" y="3"/>
                  </a:lnTo>
                  <a:lnTo>
                    <a:pt x="84" y="0"/>
                  </a:lnTo>
                  <a:lnTo>
                    <a:pt x="84" y="0"/>
                  </a:lnTo>
                  <a:lnTo>
                    <a:pt x="84" y="7"/>
                  </a:lnTo>
                  <a:lnTo>
                    <a:pt x="101" y="7"/>
                  </a:lnTo>
                  <a:lnTo>
                    <a:pt x="124" y="20"/>
                  </a:lnTo>
                  <a:lnTo>
                    <a:pt x="126" y="33"/>
                  </a:lnTo>
                  <a:lnTo>
                    <a:pt x="124" y="80"/>
                  </a:lnTo>
                  <a:lnTo>
                    <a:pt x="101" y="129"/>
                  </a:lnTo>
                  <a:lnTo>
                    <a:pt x="90" y="123"/>
                  </a:lnTo>
                  <a:lnTo>
                    <a:pt x="64" y="119"/>
                  </a:lnTo>
                  <a:lnTo>
                    <a:pt x="64" y="119"/>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71" name="Freeform 591"/>
            <p:cNvSpPr>
              <a:spLocks/>
            </p:cNvSpPr>
            <p:nvPr/>
          </p:nvSpPr>
          <p:spPr bwMode="auto">
            <a:xfrm>
              <a:off x="4614863" y="4578350"/>
              <a:ext cx="457200" cy="415925"/>
            </a:xfrm>
            <a:custGeom>
              <a:avLst/>
              <a:gdLst/>
              <a:ahLst/>
              <a:cxnLst>
                <a:cxn ang="0">
                  <a:pos x="204" y="0"/>
                </a:cxn>
                <a:cxn ang="0">
                  <a:pos x="230" y="4"/>
                </a:cxn>
                <a:cxn ang="0">
                  <a:pos x="241" y="10"/>
                </a:cxn>
                <a:cxn ang="0">
                  <a:pos x="245" y="70"/>
                </a:cxn>
                <a:cxn ang="0">
                  <a:pos x="232" y="70"/>
                </a:cxn>
                <a:cxn ang="0">
                  <a:pos x="226" y="87"/>
                </a:cxn>
                <a:cxn ang="0">
                  <a:pos x="236" y="94"/>
                </a:cxn>
                <a:cxn ang="0">
                  <a:pos x="245" y="87"/>
                </a:cxn>
                <a:cxn ang="0">
                  <a:pos x="256" y="87"/>
                </a:cxn>
                <a:cxn ang="0">
                  <a:pos x="258" y="90"/>
                </a:cxn>
                <a:cxn ang="0">
                  <a:pos x="249" y="120"/>
                </a:cxn>
                <a:cxn ang="0">
                  <a:pos x="234" y="132"/>
                </a:cxn>
                <a:cxn ang="0">
                  <a:pos x="217" y="163"/>
                </a:cxn>
                <a:cxn ang="0">
                  <a:pos x="183" y="197"/>
                </a:cxn>
                <a:cxn ang="0">
                  <a:pos x="161" y="214"/>
                </a:cxn>
                <a:cxn ang="0">
                  <a:pos x="125" y="225"/>
                </a:cxn>
                <a:cxn ang="0">
                  <a:pos x="93" y="222"/>
                </a:cxn>
                <a:cxn ang="0">
                  <a:pos x="54" y="235"/>
                </a:cxn>
                <a:cxn ang="0">
                  <a:pos x="45" y="235"/>
                </a:cxn>
                <a:cxn ang="0">
                  <a:pos x="33" y="222"/>
                </a:cxn>
                <a:cxn ang="0">
                  <a:pos x="28" y="225"/>
                </a:cxn>
                <a:cxn ang="0">
                  <a:pos x="20" y="199"/>
                </a:cxn>
                <a:cxn ang="0">
                  <a:pos x="28" y="195"/>
                </a:cxn>
                <a:cxn ang="0">
                  <a:pos x="26" y="184"/>
                </a:cxn>
                <a:cxn ang="0">
                  <a:pos x="3" y="128"/>
                </a:cxn>
                <a:cxn ang="0">
                  <a:pos x="0" y="122"/>
                </a:cxn>
                <a:cxn ang="0">
                  <a:pos x="5" y="115"/>
                </a:cxn>
                <a:cxn ang="0">
                  <a:pos x="15" y="120"/>
                </a:cxn>
                <a:cxn ang="0">
                  <a:pos x="18" y="128"/>
                </a:cxn>
                <a:cxn ang="0">
                  <a:pos x="39" y="128"/>
                </a:cxn>
                <a:cxn ang="0">
                  <a:pos x="52" y="117"/>
                </a:cxn>
                <a:cxn ang="0">
                  <a:pos x="54" y="49"/>
                </a:cxn>
                <a:cxn ang="0">
                  <a:pos x="54" y="49"/>
                </a:cxn>
                <a:cxn ang="0">
                  <a:pos x="65" y="62"/>
                </a:cxn>
                <a:cxn ang="0">
                  <a:pos x="65" y="83"/>
                </a:cxn>
                <a:cxn ang="0">
                  <a:pos x="73" y="87"/>
                </a:cxn>
                <a:cxn ang="0">
                  <a:pos x="88" y="85"/>
                </a:cxn>
                <a:cxn ang="0">
                  <a:pos x="110" y="60"/>
                </a:cxn>
                <a:cxn ang="0">
                  <a:pos x="125" y="66"/>
                </a:cxn>
                <a:cxn ang="0">
                  <a:pos x="140" y="64"/>
                </a:cxn>
                <a:cxn ang="0">
                  <a:pos x="176" y="21"/>
                </a:cxn>
                <a:cxn ang="0">
                  <a:pos x="204" y="0"/>
                </a:cxn>
                <a:cxn ang="0">
                  <a:pos x="204" y="0"/>
                </a:cxn>
              </a:cxnLst>
              <a:rect l="0" t="0" r="r" b="b"/>
              <a:pathLst>
                <a:path w="258" h="235">
                  <a:moveTo>
                    <a:pt x="204" y="0"/>
                  </a:moveTo>
                  <a:lnTo>
                    <a:pt x="230" y="4"/>
                  </a:lnTo>
                  <a:lnTo>
                    <a:pt x="241" y="10"/>
                  </a:lnTo>
                  <a:lnTo>
                    <a:pt x="245" y="70"/>
                  </a:lnTo>
                  <a:lnTo>
                    <a:pt x="232" y="70"/>
                  </a:lnTo>
                  <a:lnTo>
                    <a:pt x="226" y="87"/>
                  </a:lnTo>
                  <a:lnTo>
                    <a:pt x="236" y="94"/>
                  </a:lnTo>
                  <a:lnTo>
                    <a:pt x="245" y="87"/>
                  </a:lnTo>
                  <a:lnTo>
                    <a:pt x="256" y="87"/>
                  </a:lnTo>
                  <a:lnTo>
                    <a:pt x="258" y="90"/>
                  </a:lnTo>
                  <a:lnTo>
                    <a:pt x="249" y="120"/>
                  </a:lnTo>
                  <a:lnTo>
                    <a:pt x="234" y="132"/>
                  </a:lnTo>
                  <a:lnTo>
                    <a:pt x="217" y="163"/>
                  </a:lnTo>
                  <a:lnTo>
                    <a:pt x="183" y="197"/>
                  </a:lnTo>
                  <a:lnTo>
                    <a:pt x="161" y="214"/>
                  </a:lnTo>
                  <a:lnTo>
                    <a:pt x="125" y="225"/>
                  </a:lnTo>
                  <a:lnTo>
                    <a:pt x="93" y="222"/>
                  </a:lnTo>
                  <a:lnTo>
                    <a:pt x="54" y="235"/>
                  </a:lnTo>
                  <a:lnTo>
                    <a:pt x="45" y="235"/>
                  </a:lnTo>
                  <a:lnTo>
                    <a:pt x="33" y="222"/>
                  </a:lnTo>
                  <a:lnTo>
                    <a:pt x="28" y="225"/>
                  </a:lnTo>
                  <a:lnTo>
                    <a:pt x="20" y="199"/>
                  </a:lnTo>
                  <a:lnTo>
                    <a:pt x="28" y="195"/>
                  </a:lnTo>
                  <a:lnTo>
                    <a:pt x="26" y="184"/>
                  </a:lnTo>
                  <a:lnTo>
                    <a:pt x="3" y="128"/>
                  </a:lnTo>
                  <a:lnTo>
                    <a:pt x="0" y="122"/>
                  </a:lnTo>
                  <a:lnTo>
                    <a:pt x="5" y="115"/>
                  </a:lnTo>
                  <a:lnTo>
                    <a:pt x="15" y="120"/>
                  </a:lnTo>
                  <a:lnTo>
                    <a:pt x="18" y="128"/>
                  </a:lnTo>
                  <a:lnTo>
                    <a:pt x="39" y="128"/>
                  </a:lnTo>
                  <a:lnTo>
                    <a:pt x="52" y="117"/>
                  </a:lnTo>
                  <a:lnTo>
                    <a:pt x="54" y="49"/>
                  </a:lnTo>
                  <a:lnTo>
                    <a:pt x="54" y="49"/>
                  </a:lnTo>
                  <a:lnTo>
                    <a:pt x="65" y="62"/>
                  </a:lnTo>
                  <a:lnTo>
                    <a:pt x="65" y="83"/>
                  </a:lnTo>
                  <a:lnTo>
                    <a:pt x="73" y="87"/>
                  </a:lnTo>
                  <a:lnTo>
                    <a:pt x="88" y="85"/>
                  </a:lnTo>
                  <a:lnTo>
                    <a:pt x="110" y="60"/>
                  </a:lnTo>
                  <a:lnTo>
                    <a:pt x="125" y="66"/>
                  </a:lnTo>
                  <a:lnTo>
                    <a:pt x="140" y="64"/>
                  </a:lnTo>
                  <a:lnTo>
                    <a:pt x="176" y="21"/>
                  </a:lnTo>
                  <a:lnTo>
                    <a:pt x="204" y="0"/>
                  </a:lnTo>
                  <a:lnTo>
                    <a:pt x="204"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72" name="Freeform 592"/>
            <p:cNvSpPr>
              <a:spLocks/>
            </p:cNvSpPr>
            <p:nvPr/>
          </p:nvSpPr>
          <p:spPr bwMode="auto">
            <a:xfrm>
              <a:off x="4481513" y="4410075"/>
              <a:ext cx="381000" cy="393700"/>
            </a:xfrm>
            <a:custGeom>
              <a:avLst/>
              <a:gdLst/>
              <a:ahLst/>
              <a:cxnLst>
                <a:cxn ang="0">
                  <a:pos x="129" y="144"/>
                </a:cxn>
                <a:cxn ang="0">
                  <a:pos x="129" y="97"/>
                </a:cxn>
                <a:cxn ang="0">
                  <a:pos x="146" y="90"/>
                </a:cxn>
                <a:cxn ang="0">
                  <a:pos x="148" y="28"/>
                </a:cxn>
                <a:cxn ang="0">
                  <a:pos x="180" y="22"/>
                </a:cxn>
                <a:cxn ang="0">
                  <a:pos x="185" y="22"/>
                </a:cxn>
                <a:cxn ang="0">
                  <a:pos x="189" y="32"/>
                </a:cxn>
                <a:cxn ang="0">
                  <a:pos x="198" y="22"/>
                </a:cxn>
                <a:cxn ang="0">
                  <a:pos x="215" y="17"/>
                </a:cxn>
                <a:cxn ang="0">
                  <a:pos x="198" y="9"/>
                </a:cxn>
                <a:cxn ang="0">
                  <a:pos x="183" y="13"/>
                </a:cxn>
                <a:cxn ang="0">
                  <a:pos x="159" y="21"/>
                </a:cxn>
                <a:cxn ang="0">
                  <a:pos x="120" y="17"/>
                </a:cxn>
                <a:cxn ang="0">
                  <a:pos x="107" y="9"/>
                </a:cxn>
                <a:cxn ang="0">
                  <a:pos x="37" y="7"/>
                </a:cxn>
                <a:cxn ang="0">
                  <a:pos x="24" y="0"/>
                </a:cxn>
                <a:cxn ang="0">
                  <a:pos x="0" y="7"/>
                </a:cxn>
                <a:cxn ang="0">
                  <a:pos x="2" y="19"/>
                </a:cxn>
                <a:cxn ang="0">
                  <a:pos x="43" y="103"/>
                </a:cxn>
                <a:cxn ang="0">
                  <a:pos x="43" y="131"/>
                </a:cxn>
                <a:cxn ang="0">
                  <a:pos x="56" y="197"/>
                </a:cxn>
                <a:cxn ang="0">
                  <a:pos x="75" y="217"/>
                </a:cxn>
                <a:cxn ang="0">
                  <a:pos x="80" y="210"/>
                </a:cxn>
                <a:cxn ang="0">
                  <a:pos x="90" y="215"/>
                </a:cxn>
                <a:cxn ang="0">
                  <a:pos x="93" y="223"/>
                </a:cxn>
                <a:cxn ang="0">
                  <a:pos x="114" y="223"/>
                </a:cxn>
                <a:cxn ang="0">
                  <a:pos x="127" y="212"/>
                </a:cxn>
                <a:cxn ang="0">
                  <a:pos x="129" y="144"/>
                </a:cxn>
                <a:cxn ang="0">
                  <a:pos x="129" y="144"/>
                </a:cxn>
              </a:cxnLst>
              <a:rect l="0" t="0" r="r" b="b"/>
              <a:pathLst>
                <a:path w="215" h="223">
                  <a:moveTo>
                    <a:pt x="129" y="144"/>
                  </a:moveTo>
                  <a:lnTo>
                    <a:pt x="129" y="97"/>
                  </a:lnTo>
                  <a:lnTo>
                    <a:pt x="146" y="90"/>
                  </a:lnTo>
                  <a:lnTo>
                    <a:pt x="148" y="28"/>
                  </a:lnTo>
                  <a:lnTo>
                    <a:pt x="180" y="22"/>
                  </a:lnTo>
                  <a:lnTo>
                    <a:pt x="185" y="22"/>
                  </a:lnTo>
                  <a:lnTo>
                    <a:pt x="189" y="32"/>
                  </a:lnTo>
                  <a:lnTo>
                    <a:pt x="198" y="22"/>
                  </a:lnTo>
                  <a:lnTo>
                    <a:pt x="215" y="17"/>
                  </a:lnTo>
                  <a:lnTo>
                    <a:pt x="198" y="9"/>
                  </a:lnTo>
                  <a:lnTo>
                    <a:pt x="183" y="13"/>
                  </a:lnTo>
                  <a:lnTo>
                    <a:pt x="159" y="21"/>
                  </a:lnTo>
                  <a:lnTo>
                    <a:pt x="120" y="17"/>
                  </a:lnTo>
                  <a:lnTo>
                    <a:pt x="107" y="9"/>
                  </a:lnTo>
                  <a:lnTo>
                    <a:pt x="37" y="7"/>
                  </a:lnTo>
                  <a:lnTo>
                    <a:pt x="24" y="0"/>
                  </a:lnTo>
                  <a:lnTo>
                    <a:pt x="0" y="7"/>
                  </a:lnTo>
                  <a:lnTo>
                    <a:pt x="2" y="19"/>
                  </a:lnTo>
                  <a:lnTo>
                    <a:pt x="43" y="103"/>
                  </a:lnTo>
                  <a:lnTo>
                    <a:pt x="43" y="131"/>
                  </a:lnTo>
                  <a:lnTo>
                    <a:pt x="56" y="197"/>
                  </a:lnTo>
                  <a:lnTo>
                    <a:pt x="75" y="217"/>
                  </a:lnTo>
                  <a:lnTo>
                    <a:pt x="80" y="210"/>
                  </a:lnTo>
                  <a:lnTo>
                    <a:pt x="90" y="215"/>
                  </a:lnTo>
                  <a:lnTo>
                    <a:pt x="93" y="223"/>
                  </a:lnTo>
                  <a:lnTo>
                    <a:pt x="114" y="223"/>
                  </a:lnTo>
                  <a:lnTo>
                    <a:pt x="127" y="212"/>
                  </a:lnTo>
                  <a:lnTo>
                    <a:pt x="129" y="144"/>
                  </a:lnTo>
                  <a:lnTo>
                    <a:pt x="129" y="144"/>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73" name="Freeform 593"/>
            <p:cNvSpPr>
              <a:spLocks/>
            </p:cNvSpPr>
            <p:nvPr/>
          </p:nvSpPr>
          <p:spPr bwMode="auto">
            <a:xfrm>
              <a:off x="4481513" y="4044950"/>
              <a:ext cx="354012" cy="401638"/>
            </a:xfrm>
            <a:custGeom>
              <a:avLst/>
              <a:gdLst/>
              <a:ahLst/>
              <a:cxnLst>
                <a:cxn ang="0">
                  <a:pos x="30" y="2"/>
                </a:cxn>
                <a:cxn ang="0">
                  <a:pos x="69" y="0"/>
                </a:cxn>
                <a:cxn ang="0">
                  <a:pos x="78" y="7"/>
                </a:cxn>
                <a:cxn ang="0">
                  <a:pos x="84" y="30"/>
                </a:cxn>
                <a:cxn ang="0">
                  <a:pos x="101" y="45"/>
                </a:cxn>
                <a:cxn ang="0">
                  <a:pos x="121" y="41"/>
                </a:cxn>
                <a:cxn ang="0">
                  <a:pos x="127" y="24"/>
                </a:cxn>
                <a:cxn ang="0">
                  <a:pos x="148" y="20"/>
                </a:cxn>
                <a:cxn ang="0">
                  <a:pos x="148" y="26"/>
                </a:cxn>
                <a:cxn ang="0">
                  <a:pos x="161" y="30"/>
                </a:cxn>
                <a:cxn ang="0">
                  <a:pos x="163" y="34"/>
                </a:cxn>
                <a:cxn ang="0">
                  <a:pos x="163" y="71"/>
                </a:cxn>
                <a:cxn ang="0">
                  <a:pos x="170" y="88"/>
                </a:cxn>
                <a:cxn ang="0">
                  <a:pos x="165" y="97"/>
                </a:cxn>
                <a:cxn ang="0">
                  <a:pos x="168" y="103"/>
                </a:cxn>
                <a:cxn ang="0">
                  <a:pos x="200" y="94"/>
                </a:cxn>
                <a:cxn ang="0">
                  <a:pos x="198" y="131"/>
                </a:cxn>
                <a:cxn ang="0">
                  <a:pos x="200" y="133"/>
                </a:cxn>
                <a:cxn ang="0">
                  <a:pos x="166" y="137"/>
                </a:cxn>
                <a:cxn ang="0">
                  <a:pos x="166" y="200"/>
                </a:cxn>
                <a:cxn ang="0">
                  <a:pos x="183" y="219"/>
                </a:cxn>
                <a:cxn ang="0">
                  <a:pos x="159" y="227"/>
                </a:cxn>
                <a:cxn ang="0">
                  <a:pos x="120" y="223"/>
                </a:cxn>
                <a:cxn ang="0">
                  <a:pos x="107" y="215"/>
                </a:cxn>
                <a:cxn ang="0">
                  <a:pos x="37" y="213"/>
                </a:cxn>
                <a:cxn ang="0">
                  <a:pos x="24" y="206"/>
                </a:cxn>
                <a:cxn ang="0">
                  <a:pos x="0" y="213"/>
                </a:cxn>
                <a:cxn ang="0">
                  <a:pos x="2" y="189"/>
                </a:cxn>
                <a:cxn ang="0">
                  <a:pos x="15" y="140"/>
                </a:cxn>
                <a:cxn ang="0">
                  <a:pos x="32" y="120"/>
                </a:cxn>
                <a:cxn ang="0">
                  <a:pos x="35" y="103"/>
                </a:cxn>
                <a:cxn ang="0">
                  <a:pos x="20" y="64"/>
                </a:cxn>
                <a:cxn ang="0">
                  <a:pos x="28" y="54"/>
                </a:cxn>
                <a:cxn ang="0">
                  <a:pos x="13" y="11"/>
                </a:cxn>
                <a:cxn ang="0">
                  <a:pos x="30" y="2"/>
                </a:cxn>
                <a:cxn ang="0">
                  <a:pos x="30" y="2"/>
                </a:cxn>
              </a:cxnLst>
              <a:rect l="0" t="0" r="r" b="b"/>
              <a:pathLst>
                <a:path w="200" h="227">
                  <a:moveTo>
                    <a:pt x="30" y="2"/>
                  </a:moveTo>
                  <a:lnTo>
                    <a:pt x="69" y="0"/>
                  </a:lnTo>
                  <a:lnTo>
                    <a:pt x="78" y="7"/>
                  </a:lnTo>
                  <a:lnTo>
                    <a:pt x="84" y="30"/>
                  </a:lnTo>
                  <a:lnTo>
                    <a:pt x="101" y="45"/>
                  </a:lnTo>
                  <a:lnTo>
                    <a:pt x="121" y="41"/>
                  </a:lnTo>
                  <a:lnTo>
                    <a:pt x="127" y="24"/>
                  </a:lnTo>
                  <a:lnTo>
                    <a:pt x="148" y="20"/>
                  </a:lnTo>
                  <a:lnTo>
                    <a:pt x="148" y="26"/>
                  </a:lnTo>
                  <a:lnTo>
                    <a:pt x="161" y="30"/>
                  </a:lnTo>
                  <a:lnTo>
                    <a:pt x="163" y="34"/>
                  </a:lnTo>
                  <a:lnTo>
                    <a:pt x="163" y="71"/>
                  </a:lnTo>
                  <a:lnTo>
                    <a:pt x="170" y="88"/>
                  </a:lnTo>
                  <a:lnTo>
                    <a:pt x="165" y="97"/>
                  </a:lnTo>
                  <a:lnTo>
                    <a:pt x="168" y="103"/>
                  </a:lnTo>
                  <a:lnTo>
                    <a:pt x="200" y="94"/>
                  </a:lnTo>
                  <a:lnTo>
                    <a:pt x="198" y="131"/>
                  </a:lnTo>
                  <a:lnTo>
                    <a:pt x="200" y="133"/>
                  </a:lnTo>
                  <a:lnTo>
                    <a:pt x="166" y="137"/>
                  </a:lnTo>
                  <a:lnTo>
                    <a:pt x="166" y="200"/>
                  </a:lnTo>
                  <a:lnTo>
                    <a:pt x="183" y="219"/>
                  </a:lnTo>
                  <a:lnTo>
                    <a:pt x="159" y="227"/>
                  </a:lnTo>
                  <a:lnTo>
                    <a:pt x="120" y="223"/>
                  </a:lnTo>
                  <a:lnTo>
                    <a:pt x="107" y="215"/>
                  </a:lnTo>
                  <a:lnTo>
                    <a:pt x="37" y="213"/>
                  </a:lnTo>
                  <a:lnTo>
                    <a:pt x="24" y="206"/>
                  </a:lnTo>
                  <a:lnTo>
                    <a:pt x="0" y="213"/>
                  </a:lnTo>
                  <a:lnTo>
                    <a:pt x="2" y="189"/>
                  </a:lnTo>
                  <a:lnTo>
                    <a:pt x="15" y="140"/>
                  </a:lnTo>
                  <a:lnTo>
                    <a:pt x="32" y="120"/>
                  </a:lnTo>
                  <a:lnTo>
                    <a:pt x="35" y="103"/>
                  </a:lnTo>
                  <a:lnTo>
                    <a:pt x="20" y="64"/>
                  </a:lnTo>
                  <a:lnTo>
                    <a:pt x="28" y="54"/>
                  </a:lnTo>
                  <a:lnTo>
                    <a:pt x="13" y="11"/>
                  </a:lnTo>
                  <a:lnTo>
                    <a:pt x="30" y="2"/>
                  </a:lnTo>
                  <a:lnTo>
                    <a:pt x="30" y="2"/>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74" name="Freeform 594"/>
            <p:cNvSpPr>
              <a:spLocks/>
            </p:cNvSpPr>
            <p:nvPr/>
          </p:nvSpPr>
          <p:spPr bwMode="auto">
            <a:xfrm>
              <a:off x="4491038" y="4000500"/>
              <a:ext cx="26987" cy="47625"/>
            </a:xfrm>
            <a:custGeom>
              <a:avLst/>
              <a:gdLst/>
              <a:ahLst/>
              <a:cxnLst>
                <a:cxn ang="0">
                  <a:pos x="15" y="6"/>
                </a:cxn>
                <a:cxn ang="0">
                  <a:pos x="8" y="12"/>
                </a:cxn>
                <a:cxn ang="0">
                  <a:pos x="6" y="27"/>
                </a:cxn>
                <a:cxn ang="0">
                  <a:pos x="6" y="27"/>
                </a:cxn>
                <a:cxn ang="0">
                  <a:pos x="2" y="17"/>
                </a:cxn>
                <a:cxn ang="0">
                  <a:pos x="0" y="12"/>
                </a:cxn>
                <a:cxn ang="0">
                  <a:pos x="12" y="0"/>
                </a:cxn>
                <a:cxn ang="0">
                  <a:pos x="15" y="6"/>
                </a:cxn>
                <a:cxn ang="0">
                  <a:pos x="15" y="6"/>
                </a:cxn>
              </a:cxnLst>
              <a:rect l="0" t="0" r="r" b="b"/>
              <a:pathLst>
                <a:path w="15" h="27">
                  <a:moveTo>
                    <a:pt x="15" y="6"/>
                  </a:moveTo>
                  <a:lnTo>
                    <a:pt x="8" y="12"/>
                  </a:lnTo>
                  <a:lnTo>
                    <a:pt x="6" y="27"/>
                  </a:lnTo>
                  <a:lnTo>
                    <a:pt x="6" y="27"/>
                  </a:lnTo>
                  <a:lnTo>
                    <a:pt x="2" y="17"/>
                  </a:lnTo>
                  <a:lnTo>
                    <a:pt x="0" y="12"/>
                  </a:lnTo>
                  <a:lnTo>
                    <a:pt x="12" y="0"/>
                  </a:lnTo>
                  <a:lnTo>
                    <a:pt x="15" y="6"/>
                  </a:lnTo>
                  <a:lnTo>
                    <a:pt x="15" y="6"/>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75" name="Freeform 595"/>
            <p:cNvSpPr>
              <a:spLocks/>
            </p:cNvSpPr>
            <p:nvPr/>
          </p:nvSpPr>
          <p:spPr bwMode="auto">
            <a:xfrm>
              <a:off x="4387850" y="3427413"/>
              <a:ext cx="220663" cy="374650"/>
            </a:xfrm>
            <a:custGeom>
              <a:avLst/>
              <a:gdLst/>
              <a:ahLst/>
              <a:cxnLst>
                <a:cxn ang="0">
                  <a:pos x="90" y="0"/>
                </a:cxn>
                <a:cxn ang="0">
                  <a:pos x="90" y="12"/>
                </a:cxn>
                <a:cxn ang="0">
                  <a:pos x="96" y="27"/>
                </a:cxn>
                <a:cxn ang="0">
                  <a:pos x="79" y="43"/>
                </a:cxn>
                <a:cxn ang="0">
                  <a:pos x="70" y="79"/>
                </a:cxn>
                <a:cxn ang="0">
                  <a:pos x="62" y="87"/>
                </a:cxn>
                <a:cxn ang="0">
                  <a:pos x="49" y="120"/>
                </a:cxn>
                <a:cxn ang="0">
                  <a:pos x="41" y="124"/>
                </a:cxn>
                <a:cxn ang="0">
                  <a:pos x="34" y="117"/>
                </a:cxn>
                <a:cxn ang="0">
                  <a:pos x="19" y="117"/>
                </a:cxn>
                <a:cxn ang="0">
                  <a:pos x="0" y="156"/>
                </a:cxn>
                <a:cxn ang="0">
                  <a:pos x="8" y="169"/>
                </a:cxn>
                <a:cxn ang="0">
                  <a:pos x="13" y="171"/>
                </a:cxn>
                <a:cxn ang="0">
                  <a:pos x="23" y="188"/>
                </a:cxn>
                <a:cxn ang="0">
                  <a:pos x="19" y="203"/>
                </a:cxn>
                <a:cxn ang="0">
                  <a:pos x="45" y="203"/>
                </a:cxn>
                <a:cxn ang="0">
                  <a:pos x="81" y="203"/>
                </a:cxn>
                <a:cxn ang="0">
                  <a:pos x="124" y="212"/>
                </a:cxn>
                <a:cxn ang="0">
                  <a:pos x="124" y="191"/>
                </a:cxn>
                <a:cxn ang="0">
                  <a:pos x="101" y="154"/>
                </a:cxn>
                <a:cxn ang="0">
                  <a:pos x="98" y="137"/>
                </a:cxn>
                <a:cxn ang="0">
                  <a:pos x="111" y="105"/>
                </a:cxn>
                <a:cxn ang="0">
                  <a:pos x="111" y="105"/>
                </a:cxn>
                <a:cxn ang="0">
                  <a:pos x="105" y="83"/>
                </a:cxn>
                <a:cxn ang="0">
                  <a:pos x="90" y="70"/>
                </a:cxn>
                <a:cxn ang="0">
                  <a:pos x="96" y="58"/>
                </a:cxn>
                <a:cxn ang="0">
                  <a:pos x="111" y="55"/>
                </a:cxn>
                <a:cxn ang="0">
                  <a:pos x="103" y="40"/>
                </a:cxn>
                <a:cxn ang="0">
                  <a:pos x="98" y="6"/>
                </a:cxn>
                <a:cxn ang="0">
                  <a:pos x="98" y="6"/>
                </a:cxn>
                <a:cxn ang="0">
                  <a:pos x="90" y="0"/>
                </a:cxn>
                <a:cxn ang="0">
                  <a:pos x="90" y="0"/>
                </a:cxn>
              </a:cxnLst>
              <a:rect l="0" t="0" r="r" b="b"/>
              <a:pathLst>
                <a:path w="124" h="212">
                  <a:moveTo>
                    <a:pt x="90" y="0"/>
                  </a:moveTo>
                  <a:lnTo>
                    <a:pt x="90" y="12"/>
                  </a:lnTo>
                  <a:lnTo>
                    <a:pt x="96" y="27"/>
                  </a:lnTo>
                  <a:lnTo>
                    <a:pt x="79" y="43"/>
                  </a:lnTo>
                  <a:lnTo>
                    <a:pt x="70" y="79"/>
                  </a:lnTo>
                  <a:lnTo>
                    <a:pt x="62" y="87"/>
                  </a:lnTo>
                  <a:lnTo>
                    <a:pt x="49" y="120"/>
                  </a:lnTo>
                  <a:lnTo>
                    <a:pt x="41" y="124"/>
                  </a:lnTo>
                  <a:lnTo>
                    <a:pt x="34" y="117"/>
                  </a:lnTo>
                  <a:lnTo>
                    <a:pt x="19" y="117"/>
                  </a:lnTo>
                  <a:lnTo>
                    <a:pt x="0" y="156"/>
                  </a:lnTo>
                  <a:lnTo>
                    <a:pt x="8" y="169"/>
                  </a:lnTo>
                  <a:lnTo>
                    <a:pt x="13" y="171"/>
                  </a:lnTo>
                  <a:lnTo>
                    <a:pt x="23" y="188"/>
                  </a:lnTo>
                  <a:lnTo>
                    <a:pt x="19" y="203"/>
                  </a:lnTo>
                  <a:lnTo>
                    <a:pt x="45" y="203"/>
                  </a:lnTo>
                  <a:lnTo>
                    <a:pt x="81" y="203"/>
                  </a:lnTo>
                  <a:lnTo>
                    <a:pt x="124" y="212"/>
                  </a:lnTo>
                  <a:lnTo>
                    <a:pt x="124" y="191"/>
                  </a:lnTo>
                  <a:lnTo>
                    <a:pt x="101" y="154"/>
                  </a:lnTo>
                  <a:lnTo>
                    <a:pt x="98" y="137"/>
                  </a:lnTo>
                  <a:lnTo>
                    <a:pt x="111" y="105"/>
                  </a:lnTo>
                  <a:lnTo>
                    <a:pt x="111" y="105"/>
                  </a:lnTo>
                  <a:lnTo>
                    <a:pt x="105" y="83"/>
                  </a:lnTo>
                  <a:lnTo>
                    <a:pt x="90" y="70"/>
                  </a:lnTo>
                  <a:lnTo>
                    <a:pt x="96" y="58"/>
                  </a:lnTo>
                  <a:lnTo>
                    <a:pt x="111" y="55"/>
                  </a:lnTo>
                  <a:lnTo>
                    <a:pt x="103" y="40"/>
                  </a:lnTo>
                  <a:lnTo>
                    <a:pt x="98" y="6"/>
                  </a:lnTo>
                  <a:lnTo>
                    <a:pt x="98" y="6"/>
                  </a:lnTo>
                  <a:lnTo>
                    <a:pt x="90" y="0"/>
                  </a:lnTo>
                  <a:lnTo>
                    <a:pt x="9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76" name="Freeform 596"/>
            <p:cNvSpPr>
              <a:spLocks/>
            </p:cNvSpPr>
            <p:nvPr/>
          </p:nvSpPr>
          <p:spPr bwMode="auto">
            <a:xfrm>
              <a:off x="4471988" y="3736975"/>
              <a:ext cx="207962" cy="285750"/>
            </a:xfrm>
            <a:custGeom>
              <a:avLst/>
              <a:gdLst/>
              <a:ahLst/>
              <a:cxnLst>
                <a:cxn ang="0">
                  <a:pos x="23" y="149"/>
                </a:cxn>
                <a:cxn ang="0">
                  <a:pos x="26" y="155"/>
                </a:cxn>
                <a:cxn ang="0">
                  <a:pos x="36" y="157"/>
                </a:cxn>
                <a:cxn ang="0">
                  <a:pos x="47" y="149"/>
                </a:cxn>
                <a:cxn ang="0">
                  <a:pos x="53" y="157"/>
                </a:cxn>
                <a:cxn ang="0">
                  <a:pos x="73" y="140"/>
                </a:cxn>
                <a:cxn ang="0">
                  <a:pos x="81" y="106"/>
                </a:cxn>
                <a:cxn ang="0">
                  <a:pos x="103" y="82"/>
                </a:cxn>
                <a:cxn ang="0">
                  <a:pos x="109" y="31"/>
                </a:cxn>
                <a:cxn ang="0">
                  <a:pos x="118" y="0"/>
                </a:cxn>
                <a:cxn ang="0">
                  <a:pos x="107" y="5"/>
                </a:cxn>
                <a:cxn ang="0">
                  <a:pos x="98" y="0"/>
                </a:cxn>
                <a:cxn ang="0">
                  <a:pos x="84" y="5"/>
                </a:cxn>
                <a:cxn ang="0">
                  <a:pos x="77" y="16"/>
                </a:cxn>
                <a:cxn ang="0">
                  <a:pos x="77" y="37"/>
                </a:cxn>
                <a:cxn ang="0">
                  <a:pos x="34" y="28"/>
                </a:cxn>
                <a:cxn ang="0">
                  <a:pos x="41" y="35"/>
                </a:cxn>
                <a:cxn ang="0">
                  <a:pos x="39" y="41"/>
                </a:cxn>
                <a:cxn ang="0">
                  <a:pos x="47" y="46"/>
                </a:cxn>
                <a:cxn ang="0">
                  <a:pos x="43" y="63"/>
                </a:cxn>
                <a:cxn ang="0">
                  <a:pos x="47" y="90"/>
                </a:cxn>
                <a:cxn ang="0">
                  <a:pos x="43" y="112"/>
                </a:cxn>
                <a:cxn ang="0">
                  <a:pos x="21" y="103"/>
                </a:cxn>
                <a:cxn ang="0">
                  <a:pos x="4" y="118"/>
                </a:cxn>
                <a:cxn ang="0">
                  <a:pos x="6" y="133"/>
                </a:cxn>
                <a:cxn ang="0">
                  <a:pos x="0" y="144"/>
                </a:cxn>
                <a:cxn ang="0">
                  <a:pos x="11" y="161"/>
                </a:cxn>
                <a:cxn ang="0">
                  <a:pos x="23" y="149"/>
                </a:cxn>
                <a:cxn ang="0">
                  <a:pos x="23" y="149"/>
                </a:cxn>
              </a:cxnLst>
              <a:rect l="0" t="0" r="r" b="b"/>
              <a:pathLst>
                <a:path w="118" h="161">
                  <a:moveTo>
                    <a:pt x="23" y="149"/>
                  </a:moveTo>
                  <a:lnTo>
                    <a:pt x="26" y="155"/>
                  </a:lnTo>
                  <a:lnTo>
                    <a:pt x="36" y="157"/>
                  </a:lnTo>
                  <a:lnTo>
                    <a:pt x="47" y="149"/>
                  </a:lnTo>
                  <a:lnTo>
                    <a:pt x="53" y="157"/>
                  </a:lnTo>
                  <a:lnTo>
                    <a:pt x="73" y="140"/>
                  </a:lnTo>
                  <a:lnTo>
                    <a:pt x="81" y="106"/>
                  </a:lnTo>
                  <a:lnTo>
                    <a:pt x="103" y="82"/>
                  </a:lnTo>
                  <a:lnTo>
                    <a:pt x="109" y="31"/>
                  </a:lnTo>
                  <a:lnTo>
                    <a:pt x="118" y="0"/>
                  </a:lnTo>
                  <a:lnTo>
                    <a:pt x="107" y="5"/>
                  </a:lnTo>
                  <a:lnTo>
                    <a:pt x="98" y="0"/>
                  </a:lnTo>
                  <a:lnTo>
                    <a:pt x="84" y="5"/>
                  </a:lnTo>
                  <a:lnTo>
                    <a:pt x="77" y="16"/>
                  </a:lnTo>
                  <a:lnTo>
                    <a:pt x="77" y="37"/>
                  </a:lnTo>
                  <a:lnTo>
                    <a:pt x="34" y="28"/>
                  </a:lnTo>
                  <a:lnTo>
                    <a:pt x="41" y="35"/>
                  </a:lnTo>
                  <a:lnTo>
                    <a:pt x="39" y="41"/>
                  </a:lnTo>
                  <a:lnTo>
                    <a:pt x="47" y="46"/>
                  </a:lnTo>
                  <a:lnTo>
                    <a:pt x="43" y="63"/>
                  </a:lnTo>
                  <a:lnTo>
                    <a:pt x="47" y="90"/>
                  </a:lnTo>
                  <a:lnTo>
                    <a:pt x="43" y="112"/>
                  </a:lnTo>
                  <a:lnTo>
                    <a:pt x="21" y="103"/>
                  </a:lnTo>
                  <a:lnTo>
                    <a:pt x="4" y="118"/>
                  </a:lnTo>
                  <a:lnTo>
                    <a:pt x="6" y="133"/>
                  </a:lnTo>
                  <a:lnTo>
                    <a:pt x="0" y="144"/>
                  </a:lnTo>
                  <a:lnTo>
                    <a:pt x="11" y="161"/>
                  </a:lnTo>
                  <a:lnTo>
                    <a:pt x="23" y="149"/>
                  </a:lnTo>
                  <a:lnTo>
                    <a:pt x="23" y="149"/>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77" name="Freeform 597"/>
            <p:cNvSpPr>
              <a:spLocks/>
            </p:cNvSpPr>
            <p:nvPr/>
          </p:nvSpPr>
          <p:spPr bwMode="auto">
            <a:xfrm>
              <a:off x="4395788" y="3786188"/>
              <a:ext cx="158750" cy="206375"/>
            </a:xfrm>
            <a:custGeom>
              <a:avLst/>
              <a:gdLst/>
              <a:ahLst/>
              <a:cxnLst>
                <a:cxn ang="0">
                  <a:pos x="84" y="7"/>
                </a:cxn>
                <a:cxn ang="0">
                  <a:pos x="82" y="13"/>
                </a:cxn>
                <a:cxn ang="0">
                  <a:pos x="90" y="18"/>
                </a:cxn>
                <a:cxn ang="0">
                  <a:pos x="86" y="35"/>
                </a:cxn>
                <a:cxn ang="0">
                  <a:pos x="90" y="62"/>
                </a:cxn>
                <a:cxn ang="0">
                  <a:pos x="86" y="84"/>
                </a:cxn>
                <a:cxn ang="0">
                  <a:pos x="64" y="75"/>
                </a:cxn>
                <a:cxn ang="0">
                  <a:pos x="47" y="90"/>
                </a:cxn>
                <a:cxn ang="0">
                  <a:pos x="49" y="105"/>
                </a:cxn>
                <a:cxn ang="0">
                  <a:pos x="43" y="116"/>
                </a:cxn>
                <a:cxn ang="0">
                  <a:pos x="19" y="92"/>
                </a:cxn>
                <a:cxn ang="0">
                  <a:pos x="0" y="56"/>
                </a:cxn>
                <a:cxn ang="0">
                  <a:pos x="9" y="48"/>
                </a:cxn>
                <a:cxn ang="0">
                  <a:pos x="9" y="41"/>
                </a:cxn>
                <a:cxn ang="0">
                  <a:pos x="15" y="24"/>
                </a:cxn>
                <a:cxn ang="0">
                  <a:pos x="43" y="20"/>
                </a:cxn>
                <a:cxn ang="0">
                  <a:pos x="41" y="0"/>
                </a:cxn>
                <a:cxn ang="0">
                  <a:pos x="77" y="0"/>
                </a:cxn>
                <a:cxn ang="0">
                  <a:pos x="84" y="7"/>
                </a:cxn>
                <a:cxn ang="0">
                  <a:pos x="84" y="7"/>
                </a:cxn>
              </a:cxnLst>
              <a:rect l="0" t="0" r="r" b="b"/>
              <a:pathLst>
                <a:path w="90" h="116">
                  <a:moveTo>
                    <a:pt x="84" y="7"/>
                  </a:moveTo>
                  <a:lnTo>
                    <a:pt x="82" y="13"/>
                  </a:lnTo>
                  <a:lnTo>
                    <a:pt x="90" y="18"/>
                  </a:lnTo>
                  <a:lnTo>
                    <a:pt x="86" y="35"/>
                  </a:lnTo>
                  <a:lnTo>
                    <a:pt x="90" y="62"/>
                  </a:lnTo>
                  <a:lnTo>
                    <a:pt x="86" y="84"/>
                  </a:lnTo>
                  <a:lnTo>
                    <a:pt x="64" y="75"/>
                  </a:lnTo>
                  <a:lnTo>
                    <a:pt x="47" y="90"/>
                  </a:lnTo>
                  <a:lnTo>
                    <a:pt x="49" y="105"/>
                  </a:lnTo>
                  <a:lnTo>
                    <a:pt x="43" y="116"/>
                  </a:lnTo>
                  <a:lnTo>
                    <a:pt x="19" y="92"/>
                  </a:lnTo>
                  <a:lnTo>
                    <a:pt x="0" y="56"/>
                  </a:lnTo>
                  <a:lnTo>
                    <a:pt x="9" y="48"/>
                  </a:lnTo>
                  <a:lnTo>
                    <a:pt x="9" y="41"/>
                  </a:lnTo>
                  <a:lnTo>
                    <a:pt x="15" y="24"/>
                  </a:lnTo>
                  <a:lnTo>
                    <a:pt x="43" y="20"/>
                  </a:lnTo>
                  <a:lnTo>
                    <a:pt x="41" y="0"/>
                  </a:lnTo>
                  <a:lnTo>
                    <a:pt x="77" y="0"/>
                  </a:lnTo>
                  <a:lnTo>
                    <a:pt x="84" y="7"/>
                  </a:lnTo>
                  <a:lnTo>
                    <a:pt x="84" y="7"/>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78" name="Freeform 598"/>
            <p:cNvSpPr>
              <a:spLocks/>
            </p:cNvSpPr>
            <p:nvPr/>
          </p:nvSpPr>
          <p:spPr bwMode="auto">
            <a:xfrm>
              <a:off x="4411663" y="3786188"/>
              <a:ext cx="60325" cy="42862"/>
            </a:xfrm>
            <a:custGeom>
              <a:avLst/>
              <a:gdLst/>
              <a:ahLst/>
              <a:cxnLst>
                <a:cxn ang="0">
                  <a:pos x="34" y="20"/>
                </a:cxn>
                <a:cxn ang="0">
                  <a:pos x="32" y="0"/>
                </a:cxn>
                <a:cxn ang="0">
                  <a:pos x="6" y="0"/>
                </a:cxn>
                <a:cxn ang="0">
                  <a:pos x="0" y="20"/>
                </a:cxn>
                <a:cxn ang="0">
                  <a:pos x="4" y="24"/>
                </a:cxn>
                <a:cxn ang="0">
                  <a:pos x="34" y="20"/>
                </a:cxn>
                <a:cxn ang="0">
                  <a:pos x="34" y="20"/>
                </a:cxn>
              </a:cxnLst>
              <a:rect l="0" t="0" r="r" b="b"/>
              <a:pathLst>
                <a:path w="34" h="24">
                  <a:moveTo>
                    <a:pt x="34" y="20"/>
                  </a:moveTo>
                  <a:lnTo>
                    <a:pt x="32" y="0"/>
                  </a:lnTo>
                  <a:lnTo>
                    <a:pt x="6" y="0"/>
                  </a:lnTo>
                  <a:lnTo>
                    <a:pt x="0" y="20"/>
                  </a:lnTo>
                  <a:lnTo>
                    <a:pt x="4" y="24"/>
                  </a:lnTo>
                  <a:lnTo>
                    <a:pt x="34" y="20"/>
                  </a:lnTo>
                  <a:lnTo>
                    <a:pt x="34" y="2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79" name="Freeform 599"/>
            <p:cNvSpPr>
              <a:spLocks/>
            </p:cNvSpPr>
            <p:nvPr/>
          </p:nvSpPr>
          <p:spPr bwMode="auto">
            <a:xfrm>
              <a:off x="4054475" y="3494088"/>
              <a:ext cx="125413" cy="209550"/>
            </a:xfrm>
            <a:custGeom>
              <a:avLst/>
              <a:gdLst/>
              <a:ahLst/>
              <a:cxnLst>
                <a:cxn ang="0">
                  <a:pos x="64" y="79"/>
                </a:cxn>
                <a:cxn ang="0">
                  <a:pos x="60" y="37"/>
                </a:cxn>
                <a:cxn ang="0">
                  <a:pos x="49" y="0"/>
                </a:cxn>
                <a:cxn ang="0">
                  <a:pos x="9" y="2"/>
                </a:cxn>
                <a:cxn ang="0">
                  <a:pos x="6" y="5"/>
                </a:cxn>
                <a:cxn ang="0">
                  <a:pos x="9" y="30"/>
                </a:cxn>
                <a:cxn ang="0">
                  <a:pos x="13" y="52"/>
                </a:cxn>
                <a:cxn ang="0">
                  <a:pos x="0" y="84"/>
                </a:cxn>
                <a:cxn ang="0">
                  <a:pos x="8" y="110"/>
                </a:cxn>
                <a:cxn ang="0">
                  <a:pos x="0" y="112"/>
                </a:cxn>
                <a:cxn ang="0">
                  <a:pos x="19" y="118"/>
                </a:cxn>
                <a:cxn ang="0">
                  <a:pos x="56" y="99"/>
                </a:cxn>
                <a:cxn ang="0">
                  <a:pos x="68" y="99"/>
                </a:cxn>
                <a:cxn ang="0">
                  <a:pos x="71" y="92"/>
                </a:cxn>
                <a:cxn ang="0">
                  <a:pos x="64" y="79"/>
                </a:cxn>
                <a:cxn ang="0">
                  <a:pos x="64" y="79"/>
                </a:cxn>
              </a:cxnLst>
              <a:rect l="0" t="0" r="r" b="b"/>
              <a:pathLst>
                <a:path w="71" h="118">
                  <a:moveTo>
                    <a:pt x="64" y="79"/>
                  </a:moveTo>
                  <a:lnTo>
                    <a:pt x="60" y="37"/>
                  </a:lnTo>
                  <a:lnTo>
                    <a:pt x="49" y="0"/>
                  </a:lnTo>
                  <a:lnTo>
                    <a:pt x="9" y="2"/>
                  </a:lnTo>
                  <a:lnTo>
                    <a:pt x="6" y="5"/>
                  </a:lnTo>
                  <a:lnTo>
                    <a:pt x="9" y="30"/>
                  </a:lnTo>
                  <a:lnTo>
                    <a:pt x="13" y="52"/>
                  </a:lnTo>
                  <a:lnTo>
                    <a:pt x="0" y="84"/>
                  </a:lnTo>
                  <a:lnTo>
                    <a:pt x="8" y="110"/>
                  </a:lnTo>
                  <a:lnTo>
                    <a:pt x="0" y="112"/>
                  </a:lnTo>
                  <a:lnTo>
                    <a:pt x="19" y="118"/>
                  </a:lnTo>
                  <a:lnTo>
                    <a:pt x="56" y="99"/>
                  </a:lnTo>
                  <a:lnTo>
                    <a:pt x="68" y="99"/>
                  </a:lnTo>
                  <a:lnTo>
                    <a:pt x="71" y="92"/>
                  </a:lnTo>
                  <a:lnTo>
                    <a:pt x="64" y="79"/>
                  </a:lnTo>
                  <a:lnTo>
                    <a:pt x="64" y="79"/>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80" name="Freeform 600"/>
            <p:cNvSpPr>
              <a:spLocks/>
            </p:cNvSpPr>
            <p:nvPr/>
          </p:nvSpPr>
          <p:spPr bwMode="auto">
            <a:xfrm>
              <a:off x="4140200" y="3494088"/>
              <a:ext cx="60325" cy="163512"/>
            </a:xfrm>
            <a:custGeom>
              <a:avLst/>
              <a:gdLst/>
              <a:ahLst/>
              <a:cxnLst>
                <a:cxn ang="0">
                  <a:pos x="15" y="79"/>
                </a:cxn>
                <a:cxn ang="0">
                  <a:pos x="11" y="37"/>
                </a:cxn>
                <a:cxn ang="0">
                  <a:pos x="0" y="0"/>
                </a:cxn>
                <a:cxn ang="0">
                  <a:pos x="17" y="2"/>
                </a:cxn>
                <a:cxn ang="0">
                  <a:pos x="15" y="13"/>
                </a:cxn>
                <a:cxn ang="0">
                  <a:pos x="26" y="24"/>
                </a:cxn>
                <a:cxn ang="0">
                  <a:pos x="32" y="47"/>
                </a:cxn>
                <a:cxn ang="0">
                  <a:pos x="34" y="90"/>
                </a:cxn>
                <a:cxn ang="0">
                  <a:pos x="22" y="92"/>
                </a:cxn>
                <a:cxn ang="0">
                  <a:pos x="15" y="79"/>
                </a:cxn>
                <a:cxn ang="0">
                  <a:pos x="15" y="79"/>
                </a:cxn>
              </a:cxnLst>
              <a:rect l="0" t="0" r="r" b="b"/>
              <a:pathLst>
                <a:path w="34" h="92">
                  <a:moveTo>
                    <a:pt x="15" y="79"/>
                  </a:moveTo>
                  <a:lnTo>
                    <a:pt x="11" y="37"/>
                  </a:lnTo>
                  <a:lnTo>
                    <a:pt x="0" y="0"/>
                  </a:lnTo>
                  <a:lnTo>
                    <a:pt x="17" y="2"/>
                  </a:lnTo>
                  <a:lnTo>
                    <a:pt x="15" y="13"/>
                  </a:lnTo>
                  <a:lnTo>
                    <a:pt x="26" y="24"/>
                  </a:lnTo>
                  <a:lnTo>
                    <a:pt x="32" y="47"/>
                  </a:lnTo>
                  <a:lnTo>
                    <a:pt x="34" y="90"/>
                  </a:lnTo>
                  <a:lnTo>
                    <a:pt x="22" y="92"/>
                  </a:lnTo>
                  <a:lnTo>
                    <a:pt x="15" y="79"/>
                  </a:lnTo>
                  <a:lnTo>
                    <a:pt x="15" y="79"/>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81" name="Freeform 601"/>
            <p:cNvSpPr>
              <a:spLocks/>
            </p:cNvSpPr>
            <p:nvPr/>
          </p:nvSpPr>
          <p:spPr bwMode="auto">
            <a:xfrm>
              <a:off x="4224338" y="3405188"/>
              <a:ext cx="333375" cy="314325"/>
            </a:xfrm>
            <a:custGeom>
              <a:avLst/>
              <a:gdLst/>
              <a:ahLst/>
              <a:cxnLst>
                <a:cxn ang="0">
                  <a:pos x="183" y="13"/>
                </a:cxn>
                <a:cxn ang="0">
                  <a:pos x="174" y="0"/>
                </a:cxn>
                <a:cxn ang="0">
                  <a:pos x="170" y="0"/>
                </a:cxn>
                <a:cxn ang="0">
                  <a:pos x="155" y="13"/>
                </a:cxn>
                <a:cxn ang="0">
                  <a:pos x="125" y="10"/>
                </a:cxn>
                <a:cxn ang="0">
                  <a:pos x="106" y="21"/>
                </a:cxn>
                <a:cxn ang="0">
                  <a:pos x="82" y="10"/>
                </a:cxn>
                <a:cxn ang="0">
                  <a:pos x="71" y="17"/>
                </a:cxn>
                <a:cxn ang="0">
                  <a:pos x="48" y="0"/>
                </a:cxn>
                <a:cxn ang="0">
                  <a:pos x="31" y="4"/>
                </a:cxn>
                <a:cxn ang="0">
                  <a:pos x="16" y="23"/>
                </a:cxn>
                <a:cxn ang="0">
                  <a:pos x="15" y="40"/>
                </a:cxn>
                <a:cxn ang="0">
                  <a:pos x="15" y="40"/>
                </a:cxn>
                <a:cxn ang="0">
                  <a:pos x="16" y="60"/>
                </a:cxn>
                <a:cxn ang="0">
                  <a:pos x="2" y="100"/>
                </a:cxn>
                <a:cxn ang="0">
                  <a:pos x="0" y="139"/>
                </a:cxn>
                <a:cxn ang="0">
                  <a:pos x="20" y="137"/>
                </a:cxn>
                <a:cxn ang="0">
                  <a:pos x="37" y="146"/>
                </a:cxn>
                <a:cxn ang="0">
                  <a:pos x="43" y="171"/>
                </a:cxn>
                <a:cxn ang="0">
                  <a:pos x="52" y="178"/>
                </a:cxn>
                <a:cxn ang="0">
                  <a:pos x="93" y="169"/>
                </a:cxn>
                <a:cxn ang="0">
                  <a:pos x="112" y="130"/>
                </a:cxn>
                <a:cxn ang="0">
                  <a:pos x="127" y="130"/>
                </a:cxn>
                <a:cxn ang="0">
                  <a:pos x="134" y="137"/>
                </a:cxn>
                <a:cxn ang="0">
                  <a:pos x="142" y="133"/>
                </a:cxn>
                <a:cxn ang="0">
                  <a:pos x="155" y="100"/>
                </a:cxn>
                <a:cxn ang="0">
                  <a:pos x="163" y="92"/>
                </a:cxn>
                <a:cxn ang="0">
                  <a:pos x="172" y="56"/>
                </a:cxn>
                <a:cxn ang="0">
                  <a:pos x="189" y="40"/>
                </a:cxn>
                <a:cxn ang="0">
                  <a:pos x="183" y="25"/>
                </a:cxn>
                <a:cxn ang="0">
                  <a:pos x="183" y="13"/>
                </a:cxn>
                <a:cxn ang="0">
                  <a:pos x="183" y="13"/>
                </a:cxn>
              </a:cxnLst>
              <a:rect l="0" t="0" r="r" b="b"/>
              <a:pathLst>
                <a:path w="189" h="178">
                  <a:moveTo>
                    <a:pt x="183" y="13"/>
                  </a:moveTo>
                  <a:lnTo>
                    <a:pt x="174" y="0"/>
                  </a:lnTo>
                  <a:lnTo>
                    <a:pt x="170" y="0"/>
                  </a:lnTo>
                  <a:lnTo>
                    <a:pt x="155" y="13"/>
                  </a:lnTo>
                  <a:lnTo>
                    <a:pt x="125" y="10"/>
                  </a:lnTo>
                  <a:lnTo>
                    <a:pt x="106" y="21"/>
                  </a:lnTo>
                  <a:lnTo>
                    <a:pt x="82" y="10"/>
                  </a:lnTo>
                  <a:lnTo>
                    <a:pt x="71" y="17"/>
                  </a:lnTo>
                  <a:lnTo>
                    <a:pt x="48" y="0"/>
                  </a:lnTo>
                  <a:lnTo>
                    <a:pt x="31" y="4"/>
                  </a:lnTo>
                  <a:lnTo>
                    <a:pt x="16" y="23"/>
                  </a:lnTo>
                  <a:lnTo>
                    <a:pt x="15" y="40"/>
                  </a:lnTo>
                  <a:lnTo>
                    <a:pt x="15" y="40"/>
                  </a:lnTo>
                  <a:lnTo>
                    <a:pt x="16" y="60"/>
                  </a:lnTo>
                  <a:lnTo>
                    <a:pt x="2" y="100"/>
                  </a:lnTo>
                  <a:lnTo>
                    <a:pt x="0" y="139"/>
                  </a:lnTo>
                  <a:lnTo>
                    <a:pt x="20" y="137"/>
                  </a:lnTo>
                  <a:lnTo>
                    <a:pt x="37" y="146"/>
                  </a:lnTo>
                  <a:lnTo>
                    <a:pt x="43" y="171"/>
                  </a:lnTo>
                  <a:lnTo>
                    <a:pt x="52" y="178"/>
                  </a:lnTo>
                  <a:lnTo>
                    <a:pt x="93" y="169"/>
                  </a:lnTo>
                  <a:lnTo>
                    <a:pt x="112" y="130"/>
                  </a:lnTo>
                  <a:lnTo>
                    <a:pt x="127" y="130"/>
                  </a:lnTo>
                  <a:lnTo>
                    <a:pt x="134" y="137"/>
                  </a:lnTo>
                  <a:lnTo>
                    <a:pt x="142" y="133"/>
                  </a:lnTo>
                  <a:lnTo>
                    <a:pt x="155" y="100"/>
                  </a:lnTo>
                  <a:lnTo>
                    <a:pt x="163" y="92"/>
                  </a:lnTo>
                  <a:lnTo>
                    <a:pt x="172" y="56"/>
                  </a:lnTo>
                  <a:lnTo>
                    <a:pt x="189" y="40"/>
                  </a:lnTo>
                  <a:lnTo>
                    <a:pt x="183" y="25"/>
                  </a:lnTo>
                  <a:lnTo>
                    <a:pt x="183" y="13"/>
                  </a:lnTo>
                  <a:lnTo>
                    <a:pt x="183" y="13"/>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82" name="Freeform 602"/>
            <p:cNvSpPr>
              <a:spLocks/>
            </p:cNvSpPr>
            <p:nvPr/>
          </p:nvSpPr>
          <p:spPr bwMode="auto">
            <a:xfrm>
              <a:off x="4167188" y="3454400"/>
              <a:ext cx="85725" cy="200025"/>
            </a:xfrm>
            <a:custGeom>
              <a:avLst/>
              <a:gdLst/>
              <a:ahLst/>
              <a:cxnLst>
                <a:cxn ang="0">
                  <a:pos x="17" y="70"/>
                </a:cxn>
                <a:cxn ang="0">
                  <a:pos x="11" y="47"/>
                </a:cxn>
                <a:cxn ang="0">
                  <a:pos x="0" y="36"/>
                </a:cxn>
                <a:cxn ang="0">
                  <a:pos x="2" y="25"/>
                </a:cxn>
                <a:cxn ang="0">
                  <a:pos x="11" y="15"/>
                </a:cxn>
                <a:cxn ang="0">
                  <a:pos x="20" y="17"/>
                </a:cxn>
                <a:cxn ang="0">
                  <a:pos x="26" y="8"/>
                </a:cxn>
                <a:cxn ang="0">
                  <a:pos x="32" y="2"/>
                </a:cxn>
                <a:cxn ang="0">
                  <a:pos x="41" y="0"/>
                </a:cxn>
                <a:cxn ang="0">
                  <a:pos x="47" y="12"/>
                </a:cxn>
                <a:cxn ang="0">
                  <a:pos x="48" y="32"/>
                </a:cxn>
                <a:cxn ang="0">
                  <a:pos x="34" y="72"/>
                </a:cxn>
                <a:cxn ang="0">
                  <a:pos x="32" y="111"/>
                </a:cxn>
                <a:cxn ang="0">
                  <a:pos x="19" y="113"/>
                </a:cxn>
                <a:cxn ang="0">
                  <a:pos x="17" y="70"/>
                </a:cxn>
                <a:cxn ang="0">
                  <a:pos x="17" y="70"/>
                </a:cxn>
              </a:cxnLst>
              <a:rect l="0" t="0" r="r" b="b"/>
              <a:pathLst>
                <a:path w="48" h="113">
                  <a:moveTo>
                    <a:pt x="17" y="70"/>
                  </a:moveTo>
                  <a:lnTo>
                    <a:pt x="11" y="47"/>
                  </a:lnTo>
                  <a:lnTo>
                    <a:pt x="0" y="36"/>
                  </a:lnTo>
                  <a:lnTo>
                    <a:pt x="2" y="25"/>
                  </a:lnTo>
                  <a:lnTo>
                    <a:pt x="11" y="15"/>
                  </a:lnTo>
                  <a:lnTo>
                    <a:pt x="20" y="17"/>
                  </a:lnTo>
                  <a:lnTo>
                    <a:pt x="26" y="8"/>
                  </a:lnTo>
                  <a:lnTo>
                    <a:pt x="32" y="2"/>
                  </a:lnTo>
                  <a:lnTo>
                    <a:pt x="41" y="0"/>
                  </a:lnTo>
                  <a:lnTo>
                    <a:pt x="47" y="12"/>
                  </a:lnTo>
                  <a:lnTo>
                    <a:pt x="48" y="32"/>
                  </a:lnTo>
                  <a:lnTo>
                    <a:pt x="34" y="72"/>
                  </a:lnTo>
                  <a:lnTo>
                    <a:pt x="32" y="111"/>
                  </a:lnTo>
                  <a:lnTo>
                    <a:pt x="19" y="113"/>
                  </a:lnTo>
                  <a:lnTo>
                    <a:pt x="17" y="70"/>
                  </a:lnTo>
                  <a:lnTo>
                    <a:pt x="17" y="70"/>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83" name="Freeform 603"/>
            <p:cNvSpPr>
              <a:spLocks/>
            </p:cNvSpPr>
            <p:nvPr/>
          </p:nvSpPr>
          <p:spPr bwMode="auto">
            <a:xfrm>
              <a:off x="3902075" y="3506788"/>
              <a:ext cx="174625" cy="209550"/>
            </a:xfrm>
            <a:custGeom>
              <a:avLst/>
              <a:gdLst/>
              <a:ahLst/>
              <a:cxnLst>
                <a:cxn ang="0">
                  <a:pos x="94" y="103"/>
                </a:cxn>
                <a:cxn ang="0">
                  <a:pos x="86" y="77"/>
                </a:cxn>
                <a:cxn ang="0">
                  <a:pos x="99" y="45"/>
                </a:cxn>
                <a:cxn ang="0">
                  <a:pos x="95" y="23"/>
                </a:cxn>
                <a:cxn ang="0">
                  <a:pos x="80" y="13"/>
                </a:cxn>
                <a:cxn ang="0">
                  <a:pos x="60" y="15"/>
                </a:cxn>
                <a:cxn ang="0">
                  <a:pos x="54" y="8"/>
                </a:cxn>
                <a:cxn ang="0">
                  <a:pos x="41" y="8"/>
                </a:cxn>
                <a:cxn ang="0">
                  <a:pos x="36" y="0"/>
                </a:cxn>
                <a:cxn ang="0">
                  <a:pos x="22" y="10"/>
                </a:cxn>
                <a:cxn ang="0">
                  <a:pos x="13" y="6"/>
                </a:cxn>
                <a:cxn ang="0">
                  <a:pos x="9" y="10"/>
                </a:cxn>
                <a:cxn ang="0">
                  <a:pos x="6" y="21"/>
                </a:cxn>
                <a:cxn ang="0">
                  <a:pos x="13" y="40"/>
                </a:cxn>
                <a:cxn ang="0">
                  <a:pos x="4" y="45"/>
                </a:cxn>
                <a:cxn ang="0">
                  <a:pos x="6" y="55"/>
                </a:cxn>
                <a:cxn ang="0">
                  <a:pos x="0" y="58"/>
                </a:cxn>
                <a:cxn ang="0">
                  <a:pos x="2" y="79"/>
                </a:cxn>
                <a:cxn ang="0">
                  <a:pos x="17" y="94"/>
                </a:cxn>
                <a:cxn ang="0">
                  <a:pos x="15" y="118"/>
                </a:cxn>
                <a:cxn ang="0">
                  <a:pos x="41" y="105"/>
                </a:cxn>
                <a:cxn ang="0">
                  <a:pos x="67" y="102"/>
                </a:cxn>
                <a:cxn ang="0">
                  <a:pos x="86" y="105"/>
                </a:cxn>
                <a:cxn ang="0">
                  <a:pos x="94" y="103"/>
                </a:cxn>
                <a:cxn ang="0">
                  <a:pos x="94" y="103"/>
                </a:cxn>
              </a:cxnLst>
              <a:rect l="0" t="0" r="r" b="b"/>
              <a:pathLst>
                <a:path w="99" h="118">
                  <a:moveTo>
                    <a:pt x="94" y="103"/>
                  </a:moveTo>
                  <a:lnTo>
                    <a:pt x="86" y="77"/>
                  </a:lnTo>
                  <a:lnTo>
                    <a:pt x="99" y="45"/>
                  </a:lnTo>
                  <a:lnTo>
                    <a:pt x="95" y="23"/>
                  </a:lnTo>
                  <a:lnTo>
                    <a:pt x="80" y="13"/>
                  </a:lnTo>
                  <a:lnTo>
                    <a:pt x="60" y="15"/>
                  </a:lnTo>
                  <a:lnTo>
                    <a:pt x="54" y="8"/>
                  </a:lnTo>
                  <a:lnTo>
                    <a:pt x="41" y="8"/>
                  </a:lnTo>
                  <a:lnTo>
                    <a:pt x="36" y="0"/>
                  </a:lnTo>
                  <a:lnTo>
                    <a:pt x="22" y="10"/>
                  </a:lnTo>
                  <a:lnTo>
                    <a:pt x="13" y="6"/>
                  </a:lnTo>
                  <a:lnTo>
                    <a:pt x="9" y="10"/>
                  </a:lnTo>
                  <a:lnTo>
                    <a:pt x="6" y="21"/>
                  </a:lnTo>
                  <a:lnTo>
                    <a:pt x="13" y="40"/>
                  </a:lnTo>
                  <a:lnTo>
                    <a:pt x="4" y="45"/>
                  </a:lnTo>
                  <a:lnTo>
                    <a:pt x="6" y="55"/>
                  </a:lnTo>
                  <a:lnTo>
                    <a:pt x="0" y="58"/>
                  </a:lnTo>
                  <a:lnTo>
                    <a:pt x="2" y="79"/>
                  </a:lnTo>
                  <a:lnTo>
                    <a:pt x="17" y="94"/>
                  </a:lnTo>
                  <a:lnTo>
                    <a:pt x="15" y="118"/>
                  </a:lnTo>
                  <a:lnTo>
                    <a:pt x="41" y="105"/>
                  </a:lnTo>
                  <a:lnTo>
                    <a:pt x="67" y="102"/>
                  </a:lnTo>
                  <a:lnTo>
                    <a:pt x="86" y="105"/>
                  </a:lnTo>
                  <a:lnTo>
                    <a:pt x="94" y="103"/>
                  </a:lnTo>
                  <a:lnTo>
                    <a:pt x="94" y="103"/>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84" name="Freeform 604"/>
            <p:cNvSpPr>
              <a:spLocks/>
            </p:cNvSpPr>
            <p:nvPr/>
          </p:nvSpPr>
          <p:spPr bwMode="auto">
            <a:xfrm>
              <a:off x="3814763" y="3581400"/>
              <a:ext cx="117475" cy="134938"/>
            </a:xfrm>
            <a:custGeom>
              <a:avLst/>
              <a:gdLst/>
              <a:ahLst/>
              <a:cxnLst>
                <a:cxn ang="0">
                  <a:pos x="49" y="16"/>
                </a:cxn>
                <a:cxn ang="0">
                  <a:pos x="51" y="37"/>
                </a:cxn>
                <a:cxn ang="0">
                  <a:pos x="66" y="52"/>
                </a:cxn>
                <a:cxn ang="0">
                  <a:pos x="64" y="76"/>
                </a:cxn>
                <a:cxn ang="0">
                  <a:pos x="51" y="75"/>
                </a:cxn>
                <a:cxn ang="0">
                  <a:pos x="0" y="30"/>
                </a:cxn>
                <a:cxn ang="0">
                  <a:pos x="0" y="28"/>
                </a:cxn>
                <a:cxn ang="0">
                  <a:pos x="19" y="1"/>
                </a:cxn>
                <a:cxn ang="0">
                  <a:pos x="30" y="0"/>
                </a:cxn>
                <a:cxn ang="0">
                  <a:pos x="40" y="22"/>
                </a:cxn>
                <a:cxn ang="0">
                  <a:pos x="49" y="16"/>
                </a:cxn>
                <a:cxn ang="0">
                  <a:pos x="49" y="16"/>
                </a:cxn>
              </a:cxnLst>
              <a:rect l="0" t="0" r="r" b="b"/>
              <a:pathLst>
                <a:path w="66" h="76">
                  <a:moveTo>
                    <a:pt x="49" y="16"/>
                  </a:moveTo>
                  <a:lnTo>
                    <a:pt x="51" y="37"/>
                  </a:lnTo>
                  <a:lnTo>
                    <a:pt x="66" y="52"/>
                  </a:lnTo>
                  <a:lnTo>
                    <a:pt x="64" y="76"/>
                  </a:lnTo>
                  <a:lnTo>
                    <a:pt x="51" y="75"/>
                  </a:lnTo>
                  <a:lnTo>
                    <a:pt x="0" y="30"/>
                  </a:lnTo>
                  <a:lnTo>
                    <a:pt x="0" y="28"/>
                  </a:lnTo>
                  <a:lnTo>
                    <a:pt x="19" y="1"/>
                  </a:lnTo>
                  <a:lnTo>
                    <a:pt x="30" y="0"/>
                  </a:lnTo>
                  <a:lnTo>
                    <a:pt x="40" y="22"/>
                  </a:lnTo>
                  <a:lnTo>
                    <a:pt x="49" y="16"/>
                  </a:lnTo>
                  <a:lnTo>
                    <a:pt x="49" y="16"/>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85" name="Freeform 605"/>
            <p:cNvSpPr>
              <a:spLocks/>
            </p:cNvSpPr>
            <p:nvPr/>
          </p:nvSpPr>
          <p:spPr bwMode="auto">
            <a:xfrm>
              <a:off x="3649663" y="3313113"/>
              <a:ext cx="173037" cy="141287"/>
            </a:xfrm>
            <a:custGeom>
              <a:avLst/>
              <a:gdLst/>
              <a:ahLst/>
              <a:cxnLst>
                <a:cxn ang="0">
                  <a:pos x="86" y="35"/>
                </a:cxn>
                <a:cxn ang="0">
                  <a:pos x="97" y="79"/>
                </a:cxn>
                <a:cxn ang="0">
                  <a:pos x="60" y="73"/>
                </a:cxn>
                <a:cxn ang="0">
                  <a:pos x="11" y="79"/>
                </a:cxn>
                <a:cxn ang="0">
                  <a:pos x="9" y="80"/>
                </a:cxn>
                <a:cxn ang="0">
                  <a:pos x="9" y="65"/>
                </a:cxn>
                <a:cxn ang="0">
                  <a:pos x="11" y="67"/>
                </a:cxn>
                <a:cxn ang="0">
                  <a:pos x="35" y="60"/>
                </a:cxn>
                <a:cxn ang="0">
                  <a:pos x="56" y="62"/>
                </a:cxn>
                <a:cxn ang="0">
                  <a:pos x="58" y="58"/>
                </a:cxn>
                <a:cxn ang="0">
                  <a:pos x="35" y="50"/>
                </a:cxn>
                <a:cxn ang="0">
                  <a:pos x="11" y="56"/>
                </a:cxn>
                <a:cxn ang="0">
                  <a:pos x="11" y="56"/>
                </a:cxn>
                <a:cxn ang="0">
                  <a:pos x="11" y="50"/>
                </a:cxn>
                <a:cxn ang="0">
                  <a:pos x="0" y="37"/>
                </a:cxn>
                <a:cxn ang="0">
                  <a:pos x="18" y="15"/>
                </a:cxn>
                <a:cxn ang="0">
                  <a:pos x="30" y="4"/>
                </a:cxn>
                <a:cxn ang="0">
                  <a:pos x="46" y="0"/>
                </a:cxn>
                <a:cxn ang="0">
                  <a:pos x="67" y="13"/>
                </a:cxn>
                <a:cxn ang="0">
                  <a:pos x="86" y="35"/>
                </a:cxn>
                <a:cxn ang="0">
                  <a:pos x="86" y="35"/>
                </a:cxn>
              </a:cxnLst>
              <a:rect l="0" t="0" r="r" b="b"/>
              <a:pathLst>
                <a:path w="97" h="80">
                  <a:moveTo>
                    <a:pt x="86" y="35"/>
                  </a:moveTo>
                  <a:lnTo>
                    <a:pt x="97" y="79"/>
                  </a:lnTo>
                  <a:lnTo>
                    <a:pt x="60" y="73"/>
                  </a:lnTo>
                  <a:lnTo>
                    <a:pt x="11" y="79"/>
                  </a:lnTo>
                  <a:lnTo>
                    <a:pt x="9" y="80"/>
                  </a:lnTo>
                  <a:lnTo>
                    <a:pt x="9" y="65"/>
                  </a:lnTo>
                  <a:lnTo>
                    <a:pt x="11" y="67"/>
                  </a:lnTo>
                  <a:lnTo>
                    <a:pt x="35" y="60"/>
                  </a:lnTo>
                  <a:lnTo>
                    <a:pt x="56" y="62"/>
                  </a:lnTo>
                  <a:lnTo>
                    <a:pt x="58" y="58"/>
                  </a:lnTo>
                  <a:lnTo>
                    <a:pt x="35" y="50"/>
                  </a:lnTo>
                  <a:lnTo>
                    <a:pt x="11" y="56"/>
                  </a:lnTo>
                  <a:lnTo>
                    <a:pt x="11" y="56"/>
                  </a:lnTo>
                  <a:lnTo>
                    <a:pt x="11" y="50"/>
                  </a:lnTo>
                  <a:lnTo>
                    <a:pt x="0" y="37"/>
                  </a:lnTo>
                  <a:lnTo>
                    <a:pt x="18" y="15"/>
                  </a:lnTo>
                  <a:lnTo>
                    <a:pt x="30" y="4"/>
                  </a:lnTo>
                  <a:lnTo>
                    <a:pt x="46" y="0"/>
                  </a:lnTo>
                  <a:lnTo>
                    <a:pt x="67" y="13"/>
                  </a:lnTo>
                  <a:lnTo>
                    <a:pt x="86" y="35"/>
                  </a:lnTo>
                  <a:lnTo>
                    <a:pt x="86" y="35"/>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86" name="Freeform 606"/>
            <p:cNvSpPr>
              <a:spLocks/>
            </p:cNvSpPr>
            <p:nvPr/>
          </p:nvSpPr>
          <p:spPr bwMode="auto">
            <a:xfrm>
              <a:off x="3670300" y="2967038"/>
              <a:ext cx="346075" cy="407987"/>
            </a:xfrm>
            <a:custGeom>
              <a:avLst/>
              <a:gdLst/>
              <a:ahLst/>
              <a:cxnLst>
                <a:cxn ang="0">
                  <a:pos x="75" y="230"/>
                </a:cxn>
                <a:cxn ang="0">
                  <a:pos x="56" y="208"/>
                </a:cxn>
                <a:cxn ang="0">
                  <a:pos x="35" y="195"/>
                </a:cxn>
                <a:cxn ang="0">
                  <a:pos x="19" y="199"/>
                </a:cxn>
                <a:cxn ang="0">
                  <a:pos x="7" y="210"/>
                </a:cxn>
                <a:cxn ang="0">
                  <a:pos x="13" y="170"/>
                </a:cxn>
                <a:cxn ang="0">
                  <a:pos x="7" y="144"/>
                </a:cxn>
                <a:cxn ang="0">
                  <a:pos x="13" y="129"/>
                </a:cxn>
                <a:cxn ang="0">
                  <a:pos x="0" y="114"/>
                </a:cxn>
                <a:cxn ang="0">
                  <a:pos x="11" y="109"/>
                </a:cxn>
                <a:cxn ang="0">
                  <a:pos x="67" y="107"/>
                </a:cxn>
                <a:cxn ang="0">
                  <a:pos x="65" y="79"/>
                </a:cxn>
                <a:cxn ang="0">
                  <a:pos x="84" y="66"/>
                </a:cxn>
                <a:cxn ang="0">
                  <a:pos x="88" y="22"/>
                </a:cxn>
                <a:cxn ang="0">
                  <a:pos x="138" y="22"/>
                </a:cxn>
                <a:cxn ang="0">
                  <a:pos x="140" y="0"/>
                </a:cxn>
                <a:cxn ang="0">
                  <a:pos x="196" y="41"/>
                </a:cxn>
                <a:cxn ang="0">
                  <a:pos x="196" y="41"/>
                </a:cxn>
                <a:cxn ang="0">
                  <a:pos x="168" y="41"/>
                </a:cxn>
                <a:cxn ang="0">
                  <a:pos x="182" y="215"/>
                </a:cxn>
                <a:cxn ang="0">
                  <a:pos x="110" y="215"/>
                </a:cxn>
                <a:cxn ang="0">
                  <a:pos x="97" y="223"/>
                </a:cxn>
                <a:cxn ang="0">
                  <a:pos x="88" y="210"/>
                </a:cxn>
                <a:cxn ang="0">
                  <a:pos x="75" y="230"/>
                </a:cxn>
                <a:cxn ang="0">
                  <a:pos x="75" y="230"/>
                </a:cxn>
              </a:cxnLst>
              <a:rect l="0" t="0" r="r" b="b"/>
              <a:pathLst>
                <a:path w="196" h="230">
                  <a:moveTo>
                    <a:pt x="75" y="230"/>
                  </a:moveTo>
                  <a:lnTo>
                    <a:pt x="56" y="208"/>
                  </a:lnTo>
                  <a:lnTo>
                    <a:pt x="35" y="195"/>
                  </a:lnTo>
                  <a:lnTo>
                    <a:pt x="19" y="199"/>
                  </a:lnTo>
                  <a:lnTo>
                    <a:pt x="7" y="210"/>
                  </a:lnTo>
                  <a:lnTo>
                    <a:pt x="13" y="170"/>
                  </a:lnTo>
                  <a:lnTo>
                    <a:pt x="7" y="144"/>
                  </a:lnTo>
                  <a:lnTo>
                    <a:pt x="13" y="129"/>
                  </a:lnTo>
                  <a:lnTo>
                    <a:pt x="0" y="114"/>
                  </a:lnTo>
                  <a:lnTo>
                    <a:pt x="11" y="109"/>
                  </a:lnTo>
                  <a:lnTo>
                    <a:pt x="67" y="107"/>
                  </a:lnTo>
                  <a:lnTo>
                    <a:pt x="65" y="79"/>
                  </a:lnTo>
                  <a:lnTo>
                    <a:pt x="84" y="66"/>
                  </a:lnTo>
                  <a:lnTo>
                    <a:pt x="88" y="22"/>
                  </a:lnTo>
                  <a:lnTo>
                    <a:pt x="138" y="22"/>
                  </a:lnTo>
                  <a:lnTo>
                    <a:pt x="140" y="0"/>
                  </a:lnTo>
                  <a:lnTo>
                    <a:pt x="196" y="41"/>
                  </a:lnTo>
                  <a:lnTo>
                    <a:pt x="196" y="41"/>
                  </a:lnTo>
                  <a:lnTo>
                    <a:pt x="168" y="41"/>
                  </a:lnTo>
                  <a:lnTo>
                    <a:pt x="182" y="215"/>
                  </a:lnTo>
                  <a:lnTo>
                    <a:pt x="110" y="215"/>
                  </a:lnTo>
                  <a:lnTo>
                    <a:pt x="97" y="223"/>
                  </a:lnTo>
                  <a:lnTo>
                    <a:pt x="88" y="210"/>
                  </a:lnTo>
                  <a:lnTo>
                    <a:pt x="75" y="230"/>
                  </a:lnTo>
                  <a:lnTo>
                    <a:pt x="75" y="230"/>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87" name="Freeform 607"/>
            <p:cNvSpPr>
              <a:spLocks/>
            </p:cNvSpPr>
            <p:nvPr/>
          </p:nvSpPr>
          <p:spPr bwMode="auto">
            <a:xfrm>
              <a:off x="3670300" y="2952750"/>
              <a:ext cx="247650" cy="215900"/>
            </a:xfrm>
            <a:custGeom>
              <a:avLst/>
              <a:gdLst/>
              <a:ahLst/>
              <a:cxnLst>
                <a:cxn ang="0">
                  <a:pos x="140" y="0"/>
                </a:cxn>
                <a:cxn ang="0">
                  <a:pos x="140" y="8"/>
                </a:cxn>
                <a:cxn ang="0">
                  <a:pos x="140" y="8"/>
                </a:cxn>
                <a:cxn ang="0">
                  <a:pos x="138" y="30"/>
                </a:cxn>
                <a:cxn ang="0">
                  <a:pos x="88" y="30"/>
                </a:cxn>
                <a:cxn ang="0">
                  <a:pos x="84" y="74"/>
                </a:cxn>
                <a:cxn ang="0">
                  <a:pos x="65" y="87"/>
                </a:cxn>
                <a:cxn ang="0">
                  <a:pos x="67" y="115"/>
                </a:cxn>
                <a:cxn ang="0">
                  <a:pos x="11" y="117"/>
                </a:cxn>
                <a:cxn ang="0">
                  <a:pos x="0" y="122"/>
                </a:cxn>
                <a:cxn ang="0">
                  <a:pos x="4" y="104"/>
                </a:cxn>
                <a:cxn ang="0">
                  <a:pos x="35" y="57"/>
                </a:cxn>
                <a:cxn ang="0">
                  <a:pos x="47" y="29"/>
                </a:cxn>
                <a:cxn ang="0">
                  <a:pos x="58" y="19"/>
                </a:cxn>
                <a:cxn ang="0">
                  <a:pos x="71" y="0"/>
                </a:cxn>
                <a:cxn ang="0">
                  <a:pos x="140" y="0"/>
                </a:cxn>
                <a:cxn ang="0">
                  <a:pos x="140" y="0"/>
                </a:cxn>
              </a:cxnLst>
              <a:rect l="0" t="0" r="r" b="b"/>
              <a:pathLst>
                <a:path w="140" h="122">
                  <a:moveTo>
                    <a:pt x="140" y="0"/>
                  </a:moveTo>
                  <a:lnTo>
                    <a:pt x="140" y="8"/>
                  </a:lnTo>
                  <a:lnTo>
                    <a:pt x="140" y="8"/>
                  </a:lnTo>
                  <a:lnTo>
                    <a:pt x="138" y="30"/>
                  </a:lnTo>
                  <a:lnTo>
                    <a:pt x="88" y="30"/>
                  </a:lnTo>
                  <a:lnTo>
                    <a:pt x="84" y="74"/>
                  </a:lnTo>
                  <a:lnTo>
                    <a:pt x="65" y="87"/>
                  </a:lnTo>
                  <a:lnTo>
                    <a:pt x="67" y="115"/>
                  </a:lnTo>
                  <a:lnTo>
                    <a:pt x="11" y="117"/>
                  </a:lnTo>
                  <a:lnTo>
                    <a:pt x="0" y="122"/>
                  </a:lnTo>
                  <a:lnTo>
                    <a:pt x="4" y="104"/>
                  </a:lnTo>
                  <a:lnTo>
                    <a:pt x="35" y="57"/>
                  </a:lnTo>
                  <a:lnTo>
                    <a:pt x="47" y="29"/>
                  </a:lnTo>
                  <a:lnTo>
                    <a:pt x="58" y="19"/>
                  </a:lnTo>
                  <a:lnTo>
                    <a:pt x="71" y="0"/>
                  </a:lnTo>
                  <a:lnTo>
                    <a:pt x="140" y="0"/>
                  </a:lnTo>
                  <a:lnTo>
                    <a:pt x="140" y="0"/>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88" name="Freeform 608"/>
            <p:cNvSpPr>
              <a:spLocks/>
            </p:cNvSpPr>
            <p:nvPr/>
          </p:nvSpPr>
          <p:spPr bwMode="auto">
            <a:xfrm>
              <a:off x="4365625" y="2641600"/>
              <a:ext cx="98425" cy="227013"/>
            </a:xfrm>
            <a:custGeom>
              <a:avLst/>
              <a:gdLst/>
              <a:ahLst/>
              <a:cxnLst>
                <a:cxn ang="0">
                  <a:pos x="54" y="75"/>
                </a:cxn>
                <a:cxn ang="0">
                  <a:pos x="56" y="90"/>
                </a:cxn>
                <a:cxn ang="0">
                  <a:pos x="40" y="107"/>
                </a:cxn>
                <a:cxn ang="0">
                  <a:pos x="40" y="124"/>
                </a:cxn>
                <a:cxn ang="0">
                  <a:pos x="28" y="128"/>
                </a:cxn>
                <a:cxn ang="0">
                  <a:pos x="25" y="100"/>
                </a:cxn>
                <a:cxn ang="0">
                  <a:pos x="10" y="88"/>
                </a:cxn>
                <a:cxn ang="0">
                  <a:pos x="0" y="66"/>
                </a:cxn>
                <a:cxn ang="0">
                  <a:pos x="13" y="45"/>
                </a:cxn>
                <a:cxn ang="0">
                  <a:pos x="13" y="14"/>
                </a:cxn>
                <a:cxn ang="0">
                  <a:pos x="21" y="6"/>
                </a:cxn>
                <a:cxn ang="0">
                  <a:pos x="32" y="0"/>
                </a:cxn>
                <a:cxn ang="0">
                  <a:pos x="41" y="2"/>
                </a:cxn>
                <a:cxn ang="0">
                  <a:pos x="45" y="12"/>
                </a:cxn>
                <a:cxn ang="0">
                  <a:pos x="54" y="6"/>
                </a:cxn>
                <a:cxn ang="0">
                  <a:pos x="45" y="17"/>
                </a:cxn>
                <a:cxn ang="0">
                  <a:pos x="54" y="38"/>
                </a:cxn>
                <a:cxn ang="0">
                  <a:pos x="40" y="57"/>
                </a:cxn>
                <a:cxn ang="0">
                  <a:pos x="41" y="64"/>
                </a:cxn>
                <a:cxn ang="0">
                  <a:pos x="53" y="66"/>
                </a:cxn>
                <a:cxn ang="0">
                  <a:pos x="54" y="75"/>
                </a:cxn>
                <a:cxn ang="0">
                  <a:pos x="54" y="75"/>
                </a:cxn>
                <a:cxn ang="0">
                  <a:pos x="54" y="75"/>
                </a:cxn>
              </a:cxnLst>
              <a:rect l="0" t="0" r="r" b="b"/>
              <a:pathLst>
                <a:path w="56" h="128">
                  <a:moveTo>
                    <a:pt x="54" y="75"/>
                  </a:moveTo>
                  <a:lnTo>
                    <a:pt x="56" y="90"/>
                  </a:lnTo>
                  <a:lnTo>
                    <a:pt x="40" y="107"/>
                  </a:lnTo>
                  <a:lnTo>
                    <a:pt x="40" y="124"/>
                  </a:lnTo>
                  <a:lnTo>
                    <a:pt x="28" y="128"/>
                  </a:lnTo>
                  <a:lnTo>
                    <a:pt x="25" y="100"/>
                  </a:lnTo>
                  <a:lnTo>
                    <a:pt x="10" y="88"/>
                  </a:lnTo>
                  <a:lnTo>
                    <a:pt x="0" y="66"/>
                  </a:lnTo>
                  <a:lnTo>
                    <a:pt x="13" y="45"/>
                  </a:lnTo>
                  <a:lnTo>
                    <a:pt x="13" y="14"/>
                  </a:lnTo>
                  <a:lnTo>
                    <a:pt x="21" y="6"/>
                  </a:lnTo>
                  <a:lnTo>
                    <a:pt x="32" y="0"/>
                  </a:lnTo>
                  <a:lnTo>
                    <a:pt x="41" y="2"/>
                  </a:lnTo>
                  <a:lnTo>
                    <a:pt x="45" y="12"/>
                  </a:lnTo>
                  <a:lnTo>
                    <a:pt x="54" y="6"/>
                  </a:lnTo>
                  <a:lnTo>
                    <a:pt x="45" y="17"/>
                  </a:lnTo>
                  <a:lnTo>
                    <a:pt x="54" y="38"/>
                  </a:lnTo>
                  <a:lnTo>
                    <a:pt x="40" y="57"/>
                  </a:lnTo>
                  <a:lnTo>
                    <a:pt x="41" y="64"/>
                  </a:lnTo>
                  <a:lnTo>
                    <a:pt x="53" y="66"/>
                  </a:lnTo>
                  <a:lnTo>
                    <a:pt x="54" y="75"/>
                  </a:lnTo>
                  <a:lnTo>
                    <a:pt x="54" y="75"/>
                  </a:lnTo>
                  <a:lnTo>
                    <a:pt x="54" y="75"/>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89" name="Freeform 609"/>
            <p:cNvSpPr>
              <a:spLocks/>
            </p:cNvSpPr>
            <p:nvPr/>
          </p:nvSpPr>
          <p:spPr bwMode="auto">
            <a:xfrm>
              <a:off x="3935413" y="2433638"/>
              <a:ext cx="320675" cy="249237"/>
            </a:xfrm>
            <a:custGeom>
              <a:avLst/>
              <a:gdLst/>
              <a:ahLst/>
              <a:cxnLst>
                <a:cxn ang="0">
                  <a:pos x="129" y="17"/>
                </a:cxn>
                <a:cxn ang="0">
                  <a:pos x="179" y="21"/>
                </a:cxn>
                <a:cxn ang="0">
                  <a:pos x="181" y="32"/>
                </a:cxn>
                <a:cxn ang="0">
                  <a:pos x="148" y="49"/>
                </a:cxn>
                <a:cxn ang="0">
                  <a:pos x="127" y="77"/>
                </a:cxn>
                <a:cxn ang="0">
                  <a:pos x="135" y="92"/>
                </a:cxn>
                <a:cxn ang="0">
                  <a:pos x="97" y="128"/>
                </a:cxn>
                <a:cxn ang="0">
                  <a:pos x="60" y="130"/>
                </a:cxn>
                <a:cxn ang="0">
                  <a:pos x="45" y="141"/>
                </a:cxn>
                <a:cxn ang="0">
                  <a:pos x="24" y="118"/>
                </a:cxn>
                <a:cxn ang="0">
                  <a:pos x="30" y="100"/>
                </a:cxn>
                <a:cxn ang="0">
                  <a:pos x="24" y="75"/>
                </a:cxn>
                <a:cxn ang="0">
                  <a:pos x="32" y="68"/>
                </a:cxn>
                <a:cxn ang="0">
                  <a:pos x="33" y="53"/>
                </a:cxn>
                <a:cxn ang="0">
                  <a:pos x="43" y="42"/>
                </a:cxn>
                <a:cxn ang="0">
                  <a:pos x="41" y="34"/>
                </a:cxn>
                <a:cxn ang="0">
                  <a:pos x="7" y="32"/>
                </a:cxn>
                <a:cxn ang="0">
                  <a:pos x="0" y="13"/>
                </a:cxn>
                <a:cxn ang="0">
                  <a:pos x="3" y="8"/>
                </a:cxn>
                <a:cxn ang="0">
                  <a:pos x="18" y="0"/>
                </a:cxn>
                <a:cxn ang="0">
                  <a:pos x="71" y="8"/>
                </a:cxn>
                <a:cxn ang="0">
                  <a:pos x="103" y="8"/>
                </a:cxn>
                <a:cxn ang="0">
                  <a:pos x="110" y="6"/>
                </a:cxn>
                <a:cxn ang="0">
                  <a:pos x="129" y="17"/>
                </a:cxn>
                <a:cxn ang="0">
                  <a:pos x="129" y="17"/>
                </a:cxn>
              </a:cxnLst>
              <a:rect l="0" t="0" r="r" b="b"/>
              <a:pathLst>
                <a:path w="181" h="141">
                  <a:moveTo>
                    <a:pt x="129" y="17"/>
                  </a:moveTo>
                  <a:lnTo>
                    <a:pt x="179" y="21"/>
                  </a:lnTo>
                  <a:lnTo>
                    <a:pt x="181" y="32"/>
                  </a:lnTo>
                  <a:lnTo>
                    <a:pt x="148" y="49"/>
                  </a:lnTo>
                  <a:lnTo>
                    <a:pt x="127" y="77"/>
                  </a:lnTo>
                  <a:lnTo>
                    <a:pt x="135" y="92"/>
                  </a:lnTo>
                  <a:lnTo>
                    <a:pt x="97" y="128"/>
                  </a:lnTo>
                  <a:lnTo>
                    <a:pt x="60" y="130"/>
                  </a:lnTo>
                  <a:lnTo>
                    <a:pt x="45" y="141"/>
                  </a:lnTo>
                  <a:lnTo>
                    <a:pt x="24" y="118"/>
                  </a:lnTo>
                  <a:lnTo>
                    <a:pt x="30" y="100"/>
                  </a:lnTo>
                  <a:lnTo>
                    <a:pt x="24" y="75"/>
                  </a:lnTo>
                  <a:lnTo>
                    <a:pt x="32" y="68"/>
                  </a:lnTo>
                  <a:lnTo>
                    <a:pt x="33" y="53"/>
                  </a:lnTo>
                  <a:lnTo>
                    <a:pt x="43" y="42"/>
                  </a:lnTo>
                  <a:lnTo>
                    <a:pt x="41" y="34"/>
                  </a:lnTo>
                  <a:lnTo>
                    <a:pt x="7" y="32"/>
                  </a:lnTo>
                  <a:lnTo>
                    <a:pt x="0" y="13"/>
                  </a:lnTo>
                  <a:lnTo>
                    <a:pt x="3" y="8"/>
                  </a:lnTo>
                  <a:lnTo>
                    <a:pt x="18" y="0"/>
                  </a:lnTo>
                  <a:lnTo>
                    <a:pt x="71" y="8"/>
                  </a:lnTo>
                  <a:lnTo>
                    <a:pt x="103" y="8"/>
                  </a:lnTo>
                  <a:lnTo>
                    <a:pt x="110" y="6"/>
                  </a:lnTo>
                  <a:lnTo>
                    <a:pt x="129" y="17"/>
                  </a:lnTo>
                  <a:lnTo>
                    <a:pt x="129" y="17"/>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90" name="Freeform 610"/>
            <p:cNvSpPr>
              <a:spLocks/>
            </p:cNvSpPr>
            <p:nvPr/>
          </p:nvSpPr>
          <p:spPr bwMode="auto">
            <a:xfrm>
              <a:off x="3917950" y="2489200"/>
              <a:ext cx="93663" cy="160338"/>
            </a:xfrm>
            <a:custGeom>
              <a:avLst/>
              <a:gdLst/>
              <a:ahLst/>
              <a:cxnLst>
                <a:cxn ang="0">
                  <a:pos x="40" y="68"/>
                </a:cxn>
                <a:cxn ang="0">
                  <a:pos x="34" y="43"/>
                </a:cxn>
                <a:cxn ang="0">
                  <a:pos x="42" y="36"/>
                </a:cxn>
                <a:cxn ang="0">
                  <a:pos x="43" y="21"/>
                </a:cxn>
                <a:cxn ang="0">
                  <a:pos x="53" y="10"/>
                </a:cxn>
                <a:cxn ang="0">
                  <a:pos x="51" y="2"/>
                </a:cxn>
                <a:cxn ang="0">
                  <a:pos x="17" y="0"/>
                </a:cxn>
                <a:cxn ang="0">
                  <a:pos x="15" y="15"/>
                </a:cxn>
                <a:cxn ang="0">
                  <a:pos x="0" y="58"/>
                </a:cxn>
                <a:cxn ang="0">
                  <a:pos x="10" y="64"/>
                </a:cxn>
                <a:cxn ang="0">
                  <a:pos x="4" y="90"/>
                </a:cxn>
                <a:cxn ang="0">
                  <a:pos x="34" y="86"/>
                </a:cxn>
                <a:cxn ang="0">
                  <a:pos x="40" y="68"/>
                </a:cxn>
                <a:cxn ang="0">
                  <a:pos x="40" y="68"/>
                </a:cxn>
              </a:cxnLst>
              <a:rect l="0" t="0" r="r" b="b"/>
              <a:pathLst>
                <a:path w="53" h="90">
                  <a:moveTo>
                    <a:pt x="40" y="68"/>
                  </a:moveTo>
                  <a:lnTo>
                    <a:pt x="34" y="43"/>
                  </a:lnTo>
                  <a:lnTo>
                    <a:pt x="42" y="36"/>
                  </a:lnTo>
                  <a:lnTo>
                    <a:pt x="43" y="21"/>
                  </a:lnTo>
                  <a:lnTo>
                    <a:pt x="53" y="10"/>
                  </a:lnTo>
                  <a:lnTo>
                    <a:pt x="51" y="2"/>
                  </a:lnTo>
                  <a:lnTo>
                    <a:pt x="17" y="0"/>
                  </a:lnTo>
                  <a:lnTo>
                    <a:pt x="15" y="15"/>
                  </a:lnTo>
                  <a:lnTo>
                    <a:pt x="0" y="58"/>
                  </a:lnTo>
                  <a:lnTo>
                    <a:pt x="10" y="64"/>
                  </a:lnTo>
                  <a:lnTo>
                    <a:pt x="4" y="90"/>
                  </a:lnTo>
                  <a:lnTo>
                    <a:pt x="34" y="86"/>
                  </a:lnTo>
                  <a:lnTo>
                    <a:pt x="40" y="68"/>
                  </a:lnTo>
                  <a:lnTo>
                    <a:pt x="40" y="68"/>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91" name="Freeform 611"/>
            <p:cNvSpPr>
              <a:spLocks/>
            </p:cNvSpPr>
            <p:nvPr/>
          </p:nvSpPr>
          <p:spPr bwMode="auto">
            <a:xfrm>
              <a:off x="4064000" y="2193925"/>
              <a:ext cx="320675" cy="276225"/>
            </a:xfrm>
            <a:custGeom>
              <a:avLst/>
              <a:gdLst/>
              <a:ahLst/>
              <a:cxnLst>
                <a:cxn ang="0">
                  <a:pos x="174" y="64"/>
                </a:cxn>
                <a:cxn ang="0">
                  <a:pos x="181" y="42"/>
                </a:cxn>
                <a:cxn ang="0">
                  <a:pos x="157" y="30"/>
                </a:cxn>
                <a:cxn ang="0">
                  <a:pos x="150" y="29"/>
                </a:cxn>
                <a:cxn ang="0">
                  <a:pos x="140" y="27"/>
                </a:cxn>
                <a:cxn ang="0">
                  <a:pos x="138" y="19"/>
                </a:cxn>
                <a:cxn ang="0">
                  <a:pos x="129" y="21"/>
                </a:cxn>
                <a:cxn ang="0">
                  <a:pos x="110" y="2"/>
                </a:cxn>
                <a:cxn ang="0">
                  <a:pos x="108" y="0"/>
                </a:cxn>
                <a:cxn ang="0">
                  <a:pos x="95" y="8"/>
                </a:cxn>
                <a:cxn ang="0">
                  <a:pos x="90" y="21"/>
                </a:cxn>
                <a:cxn ang="0">
                  <a:pos x="71" y="27"/>
                </a:cxn>
                <a:cxn ang="0">
                  <a:pos x="69" y="36"/>
                </a:cxn>
                <a:cxn ang="0">
                  <a:pos x="52" y="36"/>
                </a:cxn>
                <a:cxn ang="0">
                  <a:pos x="50" y="27"/>
                </a:cxn>
                <a:cxn ang="0">
                  <a:pos x="41" y="27"/>
                </a:cxn>
                <a:cxn ang="0">
                  <a:pos x="47" y="47"/>
                </a:cxn>
                <a:cxn ang="0">
                  <a:pos x="30" y="49"/>
                </a:cxn>
                <a:cxn ang="0">
                  <a:pos x="24" y="44"/>
                </a:cxn>
                <a:cxn ang="0">
                  <a:pos x="0" y="49"/>
                </a:cxn>
                <a:cxn ang="0">
                  <a:pos x="0" y="59"/>
                </a:cxn>
                <a:cxn ang="0">
                  <a:pos x="30" y="66"/>
                </a:cxn>
                <a:cxn ang="0">
                  <a:pos x="47" y="89"/>
                </a:cxn>
                <a:cxn ang="0">
                  <a:pos x="50" y="96"/>
                </a:cxn>
                <a:cxn ang="0">
                  <a:pos x="41" y="135"/>
                </a:cxn>
                <a:cxn ang="0">
                  <a:pos x="37" y="141"/>
                </a:cxn>
                <a:cxn ang="0">
                  <a:pos x="56" y="152"/>
                </a:cxn>
                <a:cxn ang="0">
                  <a:pos x="106" y="156"/>
                </a:cxn>
                <a:cxn ang="0">
                  <a:pos x="106" y="148"/>
                </a:cxn>
                <a:cxn ang="0">
                  <a:pos x="121" y="139"/>
                </a:cxn>
                <a:cxn ang="0">
                  <a:pos x="157" y="147"/>
                </a:cxn>
                <a:cxn ang="0">
                  <a:pos x="174" y="133"/>
                </a:cxn>
                <a:cxn ang="0">
                  <a:pos x="163" y="115"/>
                </a:cxn>
                <a:cxn ang="0">
                  <a:pos x="166" y="96"/>
                </a:cxn>
                <a:cxn ang="0">
                  <a:pos x="163" y="87"/>
                </a:cxn>
                <a:cxn ang="0">
                  <a:pos x="153" y="90"/>
                </a:cxn>
                <a:cxn ang="0">
                  <a:pos x="151" y="85"/>
                </a:cxn>
                <a:cxn ang="0">
                  <a:pos x="166" y="66"/>
                </a:cxn>
                <a:cxn ang="0">
                  <a:pos x="174" y="64"/>
                </a:cxn>
                <a:cxn ang="0">
                  <a:pos x="174" y="64"/>
                </a:cxn>
                <a:cxn ang="0">
                  <a:pos x="174" y="64"/>
                </a:cxn>
              </a:cxnLst>
              <a:rect l="0" t="0" r="r" b="b"/>
              <a:pathLst>
                <a:path w="181" h="156">
                  <a:moveTo>
                    <a:pt x="174" y="64"/>
                  </a:moveTo>
                  <a:lnTo>
                    <a:pt x="181" y="42"/>
                  </a:lnTo>
                  <a:lnTo>
                    <a:pt x="157" y="30"/>
                  </a:lnTo>
                  <a:lnTo>
                    <a:pt x="150" y="29"/>
                  </a:lnTo>
                  <a:lnTo>
                    <a:pt x="140" y="27"/>
                  </a:lnTo>
                  <a:lnTo>
                    <a:pt x="138" y="19"/>
                  </a:lnTo>
                  <a:lnTo>
                    <a:pt x="129" y="21"/>
                  </a:lnTo>
                  <a:lnTo>
                    <a:pt x="110" y="2"/>
                  </a:lnTo>
                  <a:lnTo>
                    <a:pt x="108" y="0"/>
                  </a:lnTo>
                  <a:lnTo>
                    <a:pt x="95" y="8"/>
                  </a:lnTo>
                  <a:lnTo>
                    <a:pt x="90" y="21"/>
                  </a:lnTo>
                  <a:lnTo>
                    <a:pt x="71" y="27"/>
                  </a:lnTo>
                  <a:lnTo>
                    <a:pt x="69" y="36"/>
                  </a:lnTo>
                  <a:lnTo>
                    <a:pt x="52" y="36"/>
                  </a:lnTo>
                  <a:lnTo>
                    <a:pt x="50" y="27"/>
                  </a:lnTo>
                  <a:lnTo>
                    <a:pt x="41" y="27"/>
                  </a:lnTo>
                  <a:lnTo>
                    <a:pt x="47" y="47"/>
                  </a:lnTo>
                  <a:lnTo>
                    <a:pt x="30" y="49"/>
                  </a:lnTo>
                  <a:lnTo>
                    <a:pt x="24" y="44"/>
                  </a:lnTo>
                  <a:lnTo>
                    <a:pt x="0" y="49"/>
                  </a:lnTo>
                  <a:lnTo>
                    <a:pt x="0" y="59"/>
                  </a:lnTo>
                  <a:lnTo>
                    <a:pt x="30" y="66"/>
                  </a:lnTo>
                  <a:lnTo>
                    <a:pt x="47" y="89"/>
                  </a:lnTo>
                  <a:lnTo>
                    <a:pt x="50" y="96"/>
                  </a:lnTo>
                  <a:lnTo>
                    <a:pt x="41" y="135"/>
                  </a:lnTo>
                  <a:lnTo>
                    <a:pt x="37" y="141"/>
                  </a:lnTo>
                  <a:lnTo>
                    <a:pt x="56" y="152"/>
                  </a:lnTo>
                  <a:lnTo>
                    <a:pt x="106" y="156"/>
                  </a:lnTo>
                  <a:lnTo>
                    <a:pt x="106" y="148"/>
                  </a:lnTo>
                  <a:lnTo>
                    <a:pt x="121" y="139"/>
                  </a:lnTo>
                  <a:lnTo>
                    <a:pt x="157" y="147"/>
                  </a:lnTo>
                  <a:lnTo>
                    <a:pt x="174" y="133"/>
                  </a:lnTo>
                  <a:lnTo>
                    <a:pt x="163" y="115"/>
                  </a:lnTo>
                  <a:lnTo>
                    <a:pt x="166" y="96"/>
                  </a:lnTo>
                  <a:lnTo>
                    <a:pt x="163" y="87"/>
                  </a:lnTo>
                  <a:lnTo>
                    <a:pt x="153" y="90"/>
                  </a:lnTo>
                  <a:lnTo>
                    <a:pt x="151" y="85"/>
                  </a:lnTo>
                  <a:lnTo>
                    <a:pt x="166" y="66"/>
                  </a:lnTo>
                  <a:lnTo>
                    <a:pt x="174" y="64"/>
                  </a:lnTo>
                  <a:lnTo>
                    <a:pt x="174" y="64"/>
                  </a:lnTo>
                  <a:lnTo>
                    <a:pt x="174" y="64"/>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92" name="Freeform 612"/>
            <p:cNvSpPr>
              <a:spLocks/>
            </p:cNvSpPr>
            <p:nvPr/>
          </p:nvSpPr>
          <p:spPr bwMode="auto">
            <a:xfrm>
              <a:off x="4352925" y="2325688"/>
              <a:ext cx="304800" cy="293687"/>
            </a:xfrm>
            <a:custGeom>
              <a:avLst/>
              <a:gdLst/>
              <a:ahLst/>
              <a:cxnLst>
                <a:cxn ang="0">
                  <a:pos x="0" y="41"/>
                </a:cxn>
                <a:cxn ang="0">
                  <a:pos x="3" y="22"/>
                </a:cxn>
                <a:cxn ang="0">
                  <a:pos x="3" y="22"/>
                </a:cxn>
                <a:cxn ang="0">
                  <a:pos x="24" y="13"/>
                </a:cxn>
                <a:cxn ang="0">
                  <a:pos x="32" y="20"/>
                </a:cxn>
                <a:cxn ang="0">
                  <a:pos x="37" y="13"/>
                </a:cxn>
                <a:cxn ang="0">
                  <a:pos x="48" y="15"/>
                </a:cxn>
                <a:cxn ang="0">
                  <a:pos x="52" y="5"/>
                </a:cxn>
                <a:cxn ang="0">
                  <a:pos x="54" y="5"/>
                </a:cxn>
                <a:cxn ang="0">
                  <a:pos x="76" y="0"/>
                </a:cxn>
                <a:cxn ang="0">
                  <a:pos x="78" y="5"/>
                </a:cxn>
                <a:cxn ang="0">
                  <a:pos x="99" y="11"/>
                </a:cxn>
                <a:cxn ang="0">
                  <a:pos x="97" y="16"/>
                </a:cxn>
                <a:cxn ang="0">
                  <a:pos x="103" y="26"/>
                </a:cxn>
                <a:cxn ang="0">
                  <a:pos x="99" y="28"/>
                </a:cxn>
                <a:cxn ang="0">
                  <a:pos x="99" y="30"/>
                </a:cxn>
                <a:cxn ang="0">
                  <a:pos x="91" y="24"/>
                </a:cxn>
                <a:cxn ang="0">
                  <a:pos x="78" y="30"/>
                </a:cxn>
                <a:cxn ang="0">
                  <a:pos x="80" y="52"/>
                </a:cxn>
                <a:cxn ang="0">
                  <a:pos x="99" y="67"/>
                </a:cxn>
                <a:cxn ang="0">
                  <a:pos x="108" y="86"/>
                </a:cxn>
                <a:cxn ang="0">
                  <a:pos x="125" y="95"/>
                </a:cxn>
                <a:cxn ang="0">
                  <a:pos x="136" y="95"/>
                </a:cxn>
                <a:cxn ang="0">
                  <a:pos x="133" y="103"/>
                </a:cxn>
                <a:cxn ang="0">
                  <a:pos x="172" y="127"/>
                </a:cxn>
                <a:cxn ang="0">
                  <a:pos x="170" y="133"/>
                </a:cxn>
                <a:cxn ang="0">
                  <a:pos x="150" y="119"/>
                </a:cxn>
                <a:cxn ang="0">
                  <a:pos x="144" y="136"/>
                </a:cxn>
                <a:cxn ang="0">
                  <a:pos x="151" y="140"/>
                </a:cxn>
                <a:cxn ang="0">
                  <a:pos x="151" y="148"/>
                </a:cxn>
                <a:cxn ang="0">
                  <a:pos x="144" y="151"/>
                </a:cxn>
                <a:cxn ang="0">
                  <a:pos x="136" y="166"/>
                </a:cxn>
                <a:cxn ang="0">
                  <a:pos x="133" y="166"/>
                </a:cxn>
                <a:cxn ang="0">
                  <a:pos x="138" y="151"/>
                </a:cxn>
                <a:cxn ang="0">
                  <a:pos x="131" y="129"/>
                </a:cxn>
                <a:cxn ang="0">
                  <a:pos x="99" y="106"/>
                </a:cxn>
                <a:cxn ang="0">
                  <a:pos x="82" y="103"/>
                </a:cxn>
                <a:cxn ang="0">
                  <a:pos x="69" y="86"/>
                </a:cxn>
                <a:cxn ang="0">
                  <a:pos x="61" y="86"/>
                </a:cxn>
                <a:cxn ang="0">
                  <a:pos x="48" y="56"/>
                </a:cxn>
                <a:cxn ang="0">
                  <a:pos x="28" y="50"/>
                </a:cxn>
                <a:cxn ang="0">
                  <a:pos x="11" y="59"/>
                </a:cxn>
                <a:cxn ang="0">
                  <a:pos x="0" y="41"/>
                </a:cxn>
                <a:cxn ang="0">
                  <a:pos x="0" y="41"/>
                </a:cxn>
              </a:cxnLst>
              <a:rect l="0" t="0" r="r" b="b"/>
              <a:pathLst>
                <a:path w="172" h="166">
                  <a:moveTo>
                    <a:pt x="0" y="41"/>
                  </a:moveTo>
                  <a:lnTo>
                    <a:pt x="3" y="22"/>
                  </a:lnTo>
                  <a:lnTo>
                    <a:pt x="3" y="22"/>
                  </a:lnTo>
                  <a:lnTo>
                    <a:pt x="24" y="13"/>
                  </a:lnTo>
                  <a:lnTo>
                    <a:pt x="32" y="20"/>
                  </a:lnTo>
                  <a:lnTo>
                    <a:pt x="37" y="13"/>
                  </a:lnTo>
                  <a:lnTo>
                    <a:pt x="48" y="15"/>
                  </a:lnTo>
                  <a:lnTo>
                    <a:pt x="52" y="5"/>
                  </a:lnTo>
                  <a:lnTo>
                    <a:pt x="54" y="5"/>
                  </a:lnTo>
                  <a:lnTo>
                    <a:pt x="76" y="0"/>
                  </a:lnTo>
                  <a:lnTo>
                    <a:pt x="78" y="5"/>
                  </a:lnTo>
                  <a:lnTo>
                    <a:pt x="99" y="11"/>
                  </a:lnTo>
                  <a:lnTo>
                    <a:pt x="97" y="16"/>
                  </a:lnTo>
                  <a:lnTo>
                    <a:pt x="103" y="26"/>
                  </a:lnTo>
                  <a:lnTo>
                    <a:pt x="99" y="28"/>
                  </a:lnTo>
                  <a:lnTo>
                    <a:pt x="99" y="30"/>
                  </a:lnTo>
                  <a:lnTo>
                    <a:pt x="91" y="24"/>
                  </a:lnTo>
                  <a:lnTo>
                    <a:pt x="78" y="30"/>
                  </a:lnTo>
                  <a:lnTo>
                    <a:pt x="80" y="52"/>
                  </a:lnTo>
                  <a:lnTo>
                    <a:pt x="99" y="67"/>
                  </a:lnTo>
                  <a:lnTo>
                    <a:pt x="108" y="86"/>
                  </a:lnTo>
                  <a:lnTo>
                    <a:pt x="125" y="95"/>
                  </a:lnTo>
                  <a:lnTo>
                    <a:pt x="136" y="95"/>
                  </a:lnTo>
                  <a:lnTo>
                    <a:pt x="133" y="103"/>
                  </a:lnTo>
                  <a:lnTo>
                    <a:pt x="172" y="127"/>
                  </a:lnTo>
                  <a:lnTo>
                    <a:pt x="170" y="133"/>
                  </a:lnTo>
                  <a:lnTo>
                    <a:pt x="150" y="119"/>
                  </a:lnTo>
                  <a:lnTo>
                    <a:pt x="144" y="136"/>
                  </a:lnTo>
                  <a:lnTo>
                    <a:pt x="151" y="140"/>
                  </a:lnTo>
                  <a:lnTo>
                    <a:pt x="151" y="148"/>
                  </a:lnTo>
                  <a:lnTo>
                    <a:pt x="144" y="151"/>
                  </a:lnTo>
                  <a:lnTo>
                    <a:pt x="136" y="166"/>
                  </a:lnTo>
                  <a:lnTo>
                    <a:pt x="133" y="166"/>
                  </a:lnTo>
                  <a:lnTo>
                    <a:pt x="138" y="151"/>
                  </a:lnTo>
                  <a:lnTo>
                    <a:pt x="131" y="129"/>
                  </a:lnTo>
                  <a:lnTo>
                    <a:pt x="99" y="106"/>
                  </a:lnTo>
                  <a:lnTo>
                    <a:pt x="82" y="103"/>
                  </a:lnTo>
                  <a:lnTo>
                    <a:pt x="69" y="86"/>
                  </a:lnTo>
                  <a:lnTo>
                    <a:pt x="61" y="86"/>
                  </a:lnTo>
                  <a:lnTo>
                    <a:pt x="48" y="56"/>
                  </a:lnTo>
                  <a:lnTo>
                    <a:pt x="28" y="50"/>
                  </a:lnTo>
                  <a:lnTo>
                    <a:pt x="11" y="59"/>
                  </a:lnTo>
                  <a:lnTo>
                    <a:pt x="0" y="41"/>
                  </a:lnTo>
                  <a:lnTo>
                    <a:pt x="0" y="41"/>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93" name="Freeform 613"/>
            <p:cNvSpPr>
              <a:spLocks/>
            </p:cNvSpPr>
            <p:nvPr/>
          </p:nvSpPr>
          <p:spPr bwMode="auto">
            <a:xfrm>
              <a:off x="4756150" y="2420938"/>
              <a:ext cx="166688" cy="92075"/>
            </a:xfrm>
            <a:custGeom>
              <a:avLst/>
              <a:gdLst/>
              <a:ahLst/>
              <a:cxnLst>
                <a:cxn ang="0">
                  <a:pos x="68" y="0"/>
                </a:cxn>
                <a:cxn ang="0">
                  <a:pos x="45" y="7"/>
                </a:cxn>
                <a:cxn ang="0">
                  <a:pos x="23" y="5"/>
                </a:cxn>
                <a:cxn ang="0">
                  <a:pos x="6" y="0"/>
                </a:cxn>
                <a:cxn ang="0">
                  <a:pos x="0" y="5"/>
                </a:cxn>
                <a:cxn ang="0">
                  <a:pos x="4" y="20"/>
                </a:cxn>
                <a:cxn ang="0">
                  <a:pos x="2" y="34"/>
                </a:cxn>
                <a:cxn ang="0">
                  <a:pos x="11" y="50"/>
                </a:cxn>
                <a:cxn ang="0">
                  <a:pos x="34" y="45"/>
                </a:cxn>
                <a:cxn ang="0">
                  <a:pos x="49" y="52"/>
                </a:cxn>
                <a:cxn ang="0">
                  <a:pos x="62" y="41"/>
                </a:cxn>
                <a:cxn ang="0">
                  <a:pos x="86" y="41"/>
                </a:cxn>
                <a:cxn ang="0">
                  <a:pos x="77" y="30"/>
                </a:cxn>
                <a:cxn ang="0">
                  <a:pos x="83" y="15"/>
                </a:cxn>
                <a:cxn ang="0">
                  <a:pos x="92" y="13"/>
                </a:cxn>
                <a:cxn ang="0">
                  <a:pos x="94" y="7"/>
                </a:cxn>
                <a:cxn ang="0">
                  <a:pos x="68" y="0"/>
                </a:cxn>
                <a:cxn ang="0">
                  <a:pos x="68" y="0"/>
                </a:cxn>
              </a:cxnLst>
              <a:rect l="0" t="0" r="r" b="b"/>
              <a:pathLst>
                <a:path w="94" h="52">
                  <a:moveTo>
                    <a:pt x="68" y="0"/>
                  </a:moveTo>
                  <a:lnTo>
                    <a:pt x="45" y="7"/>
                  </a:lnTo>
                  <a:lnTo>
                    <a:pt x="23" y="5"/>
                  </a:lnTo>
                  <a:lnTo>
                    <a:pt x="6" y="0"/>
                  </a:lnTo>
                  <a:lnTo>
                    <a:pt x="0" y="5"/>
                  </a:lnTo>
                  <a:lnTo>
                    <a:pt x="4" y="20"/>
                  </a:lnTo>
                  <a:lnTo>
                    <a:pt x="2" y="34"/>
                  </a:lnTo>
                  <a:lnTo>
                    <a:pt x="11" y="50"/>
                  </a:lnTo>
                  <a:lnTo>
                    <a:pt x="34" y="45"/>
                  </a:lnTo>
                  <a:lnTo>
                    <a:pt x="49" y="52"/>
                  </a:lnTo>
                  <a:lnTo>
                    <a:pt x="62" y="41"/>
                  </a:lnTo>
                  <a:lnTo>
                    <a:pt x="86" y="41"/>
                  </a:lnTo>
                  <a:lnTo>
                    <a:pt x="77" y="30"/>
                  </a:lnTo>
                  <a:lnTo>
                    <a:pt x="83" y="15"/>
                  </a:lnTo>
                  <a:lnTo>
                    <a:pt x="92" y="13"/>
                  </a:lnTo>
                  <a:lnTo>
                    <a:pt x="94" y="7"/>
                  </a:lnTo>
                  <a:lnTo>
                    <a:pt x="68" y="0"/>
                  </a:lnTo>
                  <a:lnTo>
                    <a:pt x="68"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94" name="Freeform 614"/>
            <p:cNvSpPr>
              <a:spLocks/>
            </p:cNvSpPr>
            <p:nvPr/>
          </p:nvSpPr>
          <p:spPr bwMode="auto">
            <a:xfrm>
              <a:off x="4703763" y="2492375"/>
              <a:ext cx="161925" cy="139700"/>
            </a:xfrm>
            <a:custGeom>
              <a:avLst/>
              <a:gdLst/>
              <a:ahLst/>
              <a:cxnLst>
                <a:cxn ang="0">
                  <a:pos x="92" y="0"/>
                </a:cxn>
                <a:cxn ang="0">
                  <a:pos x="79" y="11"/>
                </a:cxn>
                <a:cxn ang="0">
                  <a:pos x="64" y="4"/>
                </a:cxn>
                <a:cxn ang="0">
                  <a:pos x="41" y="9"/>
                </a:cxn>
                <a:cxn ang="0">
                  <a:pos x="13" y="19"/>
                </a:cxn>
                <a:cxn ang="0">
                  <a:pos x="13" y="19"/>
                </a:cxn>
                <a:cxn ang="0">
                  <a:pos x="13" y="24"/>
                </a:cxn>
                <a:cxn ang="0">
                  <a:pos x="0" y="39"/>
                </a:cxn>
                <a:cxn ang="0">
                  <a:pos x="0" y="41"/>
                </a:cxn>
                <a:cxn ang="0">
                  <a:pos x="15" y="66"/>
                </a:cxn>
                <a:cxn ang="0">
                  <a:pos x="38" y="66"/>
                </a:cxn>
                <a:cxn ang="0">
                  <a:pos x="60" y="79"/>
                </a:cxn>
                <a:cxn ang="0">
                  <a:pos x="60" y="68"/>
                </a:cxn>
                <a:cxn ang="0">
                  <a:pos x="70" y="71"/>
                </a:cxn>
                <a:cxn ang="0">
                  <a:pos x="49" y="54"/>
                </a:cxn>
                <a:cxn ang="0">
                  <a:pos x="36" y="34"/>
                </a:cxn>
                <a:cxn ang="0">
                  <a:pos x="36" y="23"/>
                </a:cxn>
                <a:cxn ang="0">
                  <a:pos x="53" y="32"/>
                </a:cxn>
                <a:cxn ang="0">
                  <a:pos x="51" y="23"/>
                </a:cxn>
                <a:cxn ang="0">
                  <a:pos x="60" y="17"/>
                </a:cxn>
                <a:cxn ang="0">
                  <a:pos x="83" y="19"/>
                </a:cxn>
                <a:cxn ang="0">
                  <a:pos x="88" y="24"/>
                </a:cxn>
                <a:cxn ang="0">
                  <a:pos x="92" y="0"/>
                </a:cxn>
                <a:cxn ang="0">
                  <a:pos x="92" y="0"/>
                </a:cxn>
              </a:cxnLst>
              <a:rect l="0" t="0" r="r" b="b"/>
              <a:pathLst>
                <a:path w="92" h="79">
                  <a:moveTo>
                    <a:pt x="92" y="0"/>
                  </a:moveTo>
                  <a:lnTo>
                    <a:pt x="79" y="11"/>
                  </a:lnTo>
                  <a:lnTo>
                    <a:pt x="64" y="4"/>
                  </a:lnTo>
                  <a:lnTo>
                    <a:pt x="41" y="9"/>
                  </a:lnTo>
                  <a:lnTo>
                    <a:pt x="13" y="19"/>
                  </a:lnTo>
                  <a:lnTo>
                    <a:pt x="13" y="19"/>
                  </a:lnTo>
                  <a:lnTo>
                    <a:pt x="13" y="24"/>
                  </a:lnTo>
                  <a:lnTo>
                    <a:pt x="0" y="39"/>
                  </a:lnTo>
                  <a:lnTo>
                    <a:pt x="0" y="41"/>
                  </a:lnTo>
                  <a:lnTo>
                    <a:pt x="15" y="66"/>
                  </a:lnTo>
                  <a:lnTo>
                    <a:pt x="38" y="66"/>
                  </a:lnTo>
                  <a:lnTo>
                    <a:pt x="60" y="79"/>
                  </a:lnTo>
                  <a:lnTo>
                    <a:pt x="60" y="68"/>
                  </a:lnTo>
                  <a:lnTo>
                    <a:pt x="70" y="71"/>
                  </a:lnTo>
                  <a:lnTo>
                    <a:pt x="49" y="54"/>
                  </a:lnTo>
                  <a:lnTo>
                    <a:pt x="36" y="34"/>
                  </a:lnTo>
                  <a:lnTo>
                    <a:pt x="36" y="23"/>
                  </a:lnTo>
                  <a:lnTo>
                    <a:pt x="53" y="32"/>
                  </a:lnTo>
                  <a:lnTo>
                    <a:pt x="51" y="23"/>
                  </a:lnTo>
                  <a:lnTo>
                    <a:pt x="60" y="17"/>
                  </a:lnTo>
                  <a:lnTo>
                    <a:pt x="83" y="19"/>
                  </a:lnTo>
                  <a:lnTo>
                    <a:pt x="88" y="24"/>
                  </a:lnTo>
                  <a:lnTo>
                    <a:pt x="92" y="0"/>
                  </a:lnTo>
                  <a:lnTo>
                    <a:pt x="92"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95" name="Freeform 615"/>
            <p:cNvSpPr>
              <a:spLocks/>
            </p:cNvSpPr>
            <p:nvPr/>
          </p:nvSpPr>
          <p:spPr bwMode="auto">
            <a:xfrm>
              <a:off x="4695825" y="2287588"/>
              <a:ext cx="246063" cy="146050"/>
            </a:xfrm>
            <a:custGeom>
              <a:avLst/>
              <a:gdLst/>
              <a:ahLst/>
              <a:cxnLst>
                <a:cxn ang="0">
                  <a:pos x="120" y="47"/>
                </a:cxn>
                <a:cxn ang="0">
                  <a:pos x="122" y="52"/>
                </a:cxn>
                <a:cxn ang="0">
                  <a:pos x="139" y="52"/>
                </a:cxn>
                <a:cxn ang="0">
                  <a:pos x="137" y="62"/>
                </a:cxn>
                <a:cxn ang="0">
                  <a:pos x="126" y="71"/>
                </a:cxn>
                <a:cxn ang="0">
                  <a:pos x="128" y="82"/>
                </a:cxn>
                <a:cxn ang="0">
                  <a:pos x="102" y="75"/>
                </a:cxn>
                <a:cxn ang="0">
                  <a:pos x="79" y="82"/>
                </a:cxn>
                <a:cxn ang="0">
                  <a:pos x="57" y="80"/>
                </a:cxn>
                <a:cxn ang="0">
                  <a:pos x="40" y="75"/>
                </a:cxn>
                <a:cxn ang="0">
                  <a:pos x="34" y="64"/>
                </a:cxn>
                <a:cxn ang="0">
                  <a:pos x="19" y="62"/>
                </a:cxn>
                <a:cxn ang="0">
                  <a:pos x="0" y="37"/>
                </a:cxn>
                <a:cxn ang="0">
                  <a:pos x="0" y="37"/>
                </a:cxn>
                <a:cxn ang="0">
                  <a:pos x="14" y="34"/>
                </a:cxn>
                <a:cxn ang="0">
                  <a:pos x="27" y="9"/>
                </a:cxn>
                <a:cxn ang="0">
                  <a:pos x="36" y="6"/>
                </a:cxn>
                <a:cxn ang="0">
                  <a:pos x="66" y="7"/>
                </a:cxn>
                <a:cxn ang="0">
                  <a:pos x="89" y="0"/>
                </a:cxn>
                <a:cxn ang="0">
                  <a:pos x="96" y="2"/>
                </a:cxn>
                <a:cxn ang="0">
                  <a:pos x="113" y="26"/>
                </a:cxn>
                <a:cxn ang="0">
                  <a:pos x="120" y="47"/>
                </a:cxn>
                <a:cxn ang="0">
                  <a:pos x="120" y="47"/>
                </a:cxn>
              </a:cxnLst>
              <a:rect l="0" t="0" r="r" b="b"/>
              <a:pathLst>
                <a:path w="139" h="82">
                  <a:moveTo>
                    <a:pt x="120" y="47"/>
                  </a:moveTo>
                  <a:lnTo>
                    <a:pt x="122" y="52"/>
                  </a:lnTo>
                  <a:lnTo>
                    <a:pt x="139" y="52"/>
                  </a:lnTo>
                  <a:lnTo>
                    <a:pt x="137" y="62"/>
                  </a:lnTo>
                  <a:lnTo>
                    <a:pt x="126" y="71"/>
                  </a:lnTo>
                  <a:lnTo>
                    <a:pt x="128" y="82"/>
                  </a:lnTo>
                  <a:lnTo>
                    <a:pt x="102" y="75"/>
                  </a:lnTo>
                  <a:lnTo>
                    <a:pt x="79" y="82"/>
                  </a:lnTo>
                  <a:lnTo>
                    <a:pt x="57" y="80"/>
                  </a:lnTo>
                  <a:lnTo>
                    <a:pt x="40" y="75"/>
                  </a:lnTo>
                  <a:lnTo>
                    <a:pt x="34" y="64"/>
                  </a:lnTo>
                  <a:lnTo>
                    <a:pt x="19" y="62"/>
                  </a:lnTo>
                  <a:lnTo>
                    <a:pt x="0" y="37"/>
                  </a:lnTo>
                  <a:lnTo>
                    <a:pt x="0" y="37"/>
                  </a:lnTo>
                  <a:lnTo>
                    <a:pt x="14" y="34"/>
                  </a:lnTo>
                  <a:lnTo>
                    <a:pt x="27" y="9"/>
                  </a:lnTo>
                  <a:lnTo>
                    <a:pt x="36" y="6"/>
                  </a:lnTo>
                  <a:lnTo>
                    <a:pt x="66" y="7"/>
                  </a:lnTo>
                  <a:lnTo>
                    <a:pt x="89" y="0"/>
                  </a:lnTo>
                  <a:lnTo>
                    <a:pt x="96" y="2"/>
                  </a:lnTo>
                  <a:lnTo>
                    <a:pt x="113" y="26"/>
                  </a:lnTo>
                  <a:lnTo>
                    <a:pt x="120" y="47"/>
                  </a:lnTo>
                  <a:lnTo>
                    <a:pt x="120" y="47"/>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96" name="Freeform 616"/>
            <p:cNvSpPr>
              <a:spLocks/>
            </p:cNvSpPr>
            <p:nvPr/>
          </p:nvSpPr>
          <p:spPr bwMode="auto">
            <a:xfrm>
              <a:off x="4524375" y="2330450"/>
              <a:ext cx="73025" cy="47625"/>
            </a:xfrm>
            <a:custGeom>
              <a:avLst/>
              <a:gdLst/>
              <a:ahLst/>
              <a:cxnLst>
                <a:cxn ang="0">
                  <a:pos x="2" y="27"/>
                </a:cxn>
                <a:cxn ang="0">
                  <a:pos x="2" y="25"/>
                </a:cxn>
                <a:cxn ang="0">
                  <a:pos x="6" y="23"/>
                </a:cxn>
                <a:cxn ang="0">
                  <a:pos x="0" y="13"/>
                </a:cxn>
                <a:cxn ang="0">
                  <a:pos x="2" y="8"/>
                </a:cxn>
                <a:cxn ang="0">
                  <a:pos x="38" y="0"/>
                </a:cxn>
                <a:cxn ang="0">
                  <a:pos x="41" y="4"/>
                </a:cxn>
                <a:cxn ang="0">
                  <a:pos x="41" y="4"/>
                </a:cxn>
                <a:cxn ang="0">
                  <a:pos x="28" y="13"/>
                </a:cxn>
                <a:cxn ang="0">
                  <a:pos x="26" y="23"/>
                </a:cxn>
                <a:cxn ang="0">
                  <a:pos x="17" y="21"/>
                </a:cxn>
                <a:cxn ang="0">
                  <a:pos x="8" y="27"/>
                </a:cxn>
                <a:cxn ang="0">
                  <a:pos x="2" y="27"/>
                </a:cxn>
                <a:cxn ang="0">
                  <a:pos x="2" y="27"/>
                </a:cxn>
              </a:cxnLst>
              <a:rect l="0" t="0" r="r" b="b"/>
              <a:pathLst>
                <a:path w="41" h="27">
                  <a:moveTo>
                    <a:pt x="2" y="27"/>
                  </a:moveTo>
                  <a:lnTo>
                    <a:pt x="2" y="25"/>
                  </a:lnTo>
                  <a:lnTo>
                    <a:pt x="6" y="23"/>
                  </a:lnTo>
                  <a:lnTo>
                    <a:pt x="0" y="13"/>
                  </a:lnTo>
                  <a:lnTo>
                    <a:pt x="2" y="8"/>
                  </a:lnTo>
                  <a:lnTo>
                    <a:pt x="38" y="0"/>
                  </a:lnTo>
                  <a:lnTo>
                    <a:pt x="41" y="4"/>
                  </a:lnTo>
                  <a:lnTo>
                    <a:pt x="41" y="4"/>
                  </a:lnTo>
                  <a:lnTo>
                    <a:pt x="28" y="13"/>
                  </a:lnTo>
                  <a:lnTo>
                    <a:pt x="26" y="23"/>
                  </a:lnTo>
                  <a:lnTo>
                    <a:pt x="17" y="21"/>
                  </a:lnTo>
                  <a:lnTo>
                    <a:pt x="8" y="27"/>
                  </a:lnTo>
                  <a:lnTo>
                    <a:pt x="2" y="27"/>
                  </a:lnTo>
                  <a:lnTo>
                    <a:pt x="2" y="27"/>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97" name="Freeform 617"/>
            <p:cNvSpPr>
              <a:spLocks/>
            </p:cNvSpPr>
            <p:nvPr/>
          </p:nvSpPr>
          <p:spPr bwMode="auto">
            <a:xfrm>
              <a:off x="4527550" y="2336800"/>
              <a:ext cx="149225" cy="133350"/>
            </a:xfrm>
            <a:custGeom>
              <a:avLst/>
              <a:gdLst/>
              <a:ahLst/>
              <a:cxnLst>
                <a:cxn ang="0">
                  <a:pos x="75" y="15"/>
                </a:cxn>
                <a:cxn ang="0">
                  <a:pos x="62" y="17"/>
                </a:cxn>
                <a:cxn ang="0">
                  <a:pos x="39" y="0"/>
                </a:cxn>
                <a:cxn ang="0">
                  <a:pos x="39" y="0"/>
                </a:cxn>
                <a:cxn ang="0">
                  <a:pos x="26" y="9"/>
                </a:cxn>
                <a:cxn ang="0">
                  <a:pos x="24" y="19"/>
                </a:cxn>
                <a:cxn ang="0">
                  <a:pos x="15" y="17"/>
                </a:cxn>
                <a:cxn ang="0">
                  <a:pos x="6" y="23"/>
                </a:cxn>
                <a:cxn ang="0">
                  <a:pos x="0" y="23"/>
                </a:cxn>
                <a:cxn ang="0">
                  <a:pos x="2" y="34"/>
                </a:cxn>
                <a:cxn ang="0">
                  <a:pos x="7" y="24"/>
                </a:cxn>
                <a:cxn ang="0">
                  <a:pos x="17" y="32"/>
                </a:cxn>
                <a:cxn ang="0">
                  <a:pos x="24" y="49"/>
                </a:cxn>
                <a:cxn ang="0">
                  <a:pos x="66" y="75"/>
                </a:cxn>
                <a:cxn ang="0">
                  <a:pos x="69" y="71"/>
                </a:cxn>
                <a:cxn ang="0">
                  <a:pos x="41" y="45"/>
                </a:cxn>
                <a:cxn ang="0">
                  <a:pos x="36" y="34"/>
                </a:cxn>
                <a:cxn ang="0">
                  <a:pos x="37" y="26"/>
                </a:cxn>
                <a:cxn ang="0">
                  <a:pos x="69" y="30"/>
                </a:cxn>
                <a:cxn ang="0">
                  <a:pos x="81" y="32"/>
                </a:cxn>
                <a:cxn ang="0">
                  <a:pos x="84" y="28"/>
                </a:cxn>
                <a:cxn ang="0">
                  <a:pos x="79" y="24"/>
                </a:cxn>
                <a:cxn ang="0">
                  <a:pos x="75" y="15"/>
                </a:cxn>
                <a:cxn ang="0">
                  <a:pos x="75" y="15"/>
                </a:cxn>
              </a:cxnLst>
              <a:rect l="0" t="0" r="r" b="b"/>
              <a:pathLst>
                <a:path w="84" h="75">
                  <a:moveTo>
                    <a:pt x="75" y="15"/>
                  </a:moveTo>
                  <a:lnTo>
                    <a:pt x="62" y="17"/>
                  </a:lnTo>
                  <a:lnTo>
                    <a:pt x="39" y="0"/>
                  </a:lnTo>
                  <a:lnTo>
                    <a:pt x="39" y="0"/>
                  </a:lnTo>
                  <a:lnTo>
                    <a:pt x="26" y="9"/>
                  </a:lnTo>
                  <a:lnTo>
                    <a:pt x="24" y="19"/>
                  </a:lnTo>
                  <a:lnTo>
                    <a:pt x="15" y="17"/>
                  </a:lnTo>
                  <a:lnTo>
                    <a:pt x="6" y="23"/>
                  </a:lnTo>
                  <a:lnTo>
                    <a:pt x="0" y="23"/>
                  </a:lnTo>
                  <a:lnTo>
                    <a:pt x="2" y="34"/>
                  </a:lnTo>
                  <a:lnTo>
                    <a:pt x="7" y="24"/>
                  </a:lnTo>
                  <a:lnTo>
                    <a:pt x="17" y="32"/>
                  </a:lnTo>
                  <a:lnTo>
                    <a:pt x="24" y="49"/>
                  </a:lnTo>
                  <a:lnTo>
                    <a:pt x="66" y="75"/>
                  </a:lnTo>
                  <a:lnTo>
                    <a:pt x="69" y="71"/>
                  </a:lnTo>
                  <a:lnTo>
                    <a:pt x="41" y="45"/>
                  </a:lnTo>
                  <a:lnTo>
                    <a:pt x="36" y="34"/>
                  </a:lnTo>
                  <a:lnTo>
                    <a:pt x="37" y="26"/>
                  </a:lnTo>
                  <a:lnTo>
                    <a:pt x="69" y="30"/>
                  </a:lnTo>
                  <a:lnTo>
                    <a:pt x="81" y="32"/>
                  </a:lnTo>
                  <a:lnTo>
                    <a:pt x="84" y="28"/>
                  </a:lnTo>
                  <a:lnTo>
                    <a:pt x="79" y="24"/>
                  </a:lnTo>
                  <a:lnTo>
                    <a:pt x="75" y="15"/>
                  </a:lnTo>
                  <a:lnTo>
                    <a:pt x="75" y="15"/>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98" name="Freeform 618"/>
            <p:cNvSpPr>
              <a:spLocks/>
            </p:cNvSpPr>
            <p:nvPr/>
          </p:nvSpPr>
          <p:spPr bwMode="auto">
            <a:xfrm>
              <a:off x="4592638" y="2382838"/>
              <a:ext cx="92075" cy="79375"/>
            </a:xfrm>
            <a:custGeom>
              <a:avLst/>
              <a:gdLst/>
              <a:ahLst/>
              <a:cxnLst>
                <a:cxn ang="0">
                  <a:pos x="45" y="6"/>
                </a:cxn>
                <a:cxn ang="0">
                  <a:pos x="48" y="10"/>
                </a:cxn>
                <a:cxn ang="0">
                  <a:pos x="46" y="19"/>
                </a:cxn>
                <a:cxn ang="0">
                  <a:pos x="52" y="21"/>
                </a:cxn>
                <a:cxn ang="0">
                  <a:pos x="48" y="30"/>
                </a:cxn>
                <a:cxn ang="0">
                  <a:pos x="37" y="30"/>
                </a:cxn>
                <a:cxn ang="0">
                  <a:pos x="33" y="45"/>
                </a:cxn>
                <a:cxn ang="0">
                  <a:pos x="5" y="19"/>
                </a:cxn>
                <a:cxn ang="0">
                  <a:pos x="0" y="8"/>
                </a:cxn>
                <a:cxn ang="0">
                  <a:pos x="1" y="0"/>
                </a:cxn>
                <a:cxn ang="0">
                  <a:pos x="33" y="4"/>
                </a:cxn>
                <a:cxn ang="0">
                  <a:pos x="45" y="6"/>
                </a:cxn>
                <a:cxn ang="0">
                  <a:pos x="45" y="6"/>
                </a:cxn>
              </a:cxnLst>
              <a:rect l="0" t="0" r="r" b="b"/>
              <a:pathLst>
                <a:path w="52" h="45">
                  <a:moveTo>
                    <a:pt x="45" y="6"/>
                  </a:moveTo>
                  <a:lnTo>
                    <a:pt x="48" y="10"/>
                  </a:lnTo>
                  <a:lnTo>
                    <a:pt x="46" y="19"/>
                  </a:lnTo>
                  <a:lnTo>
                    <a:pt x="52" y="21"/>
                  </a:lnTo>
                  <a:lnTo>
                    <a:pt x="48" y="30"/>
                  </a:lnTo>
                  <a:lnTo>
                    <a:pt x="37" y="30"/>
                  </a:lnTo>
                  <a:lnTo>
                    <a:pt x="33" y="45"/>
                  </a:lnTo>
                  <a:lnTo>
                    <a:pt x="5" y="19"/>
                  </a:lnTo>
                  <a:lnTo>
                    <a:pt x="0" y="8"/>
                  </a:lnTo>
                  <a:lnTo>
                    <a:pt x="1" y="0"/>
                  </a:lnTo>
                  <a:lnTo>
                    <a:pt x="33" y="4"/>
                  </a:lnTo>
                  <a:lnTo>
                    <a:pt x="45" y="6"/>
                  </a:lnTo>
                  <a:lnTo>
                    <a:pt x="45" y="6"/>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599" name="Freeform 619"/>
            <p:cNvSpPr>
              <a:spLocks/>
            </p:cNvSpPr>
            <p:nvPr/>
          </p:nvSpPr>
          <p:spPr bwMode="auto">
            <a:xfrm>
              <a:off x="4645025" y="2436813"/>
              <a:ext cx="50800" cy="55562"/>
            </a:xfrm>
            <a:custGeom>
              <a:avLst/>
              <a:gdLst/>
              <a:ahLst/>
              <a:cxnLst>
                <a:cxn ang="0">
                  <a:pos x="0" y="19"/>
                </a:cxn>
                <a:cxn ang="0">
                  <a:pos x="20" y="32"/>
                </a:cxn>
                <a:cxn ang="0">
                  <a:pos x="20" y="32"/>
                </a:cxn>
                <a:cxn ang="0">
                  <a:pos x="24" y="17"/>
                </a:cxn>
                <a:cxn ang="0">
                  <a:pos x="29" y="11"/>
                </a:cxn>
                <a:cxn ang="0">
                  <a:pos x="18" y="0"/>
                </a:cxn>
                <a:cxn ang="0">
                  <a:pos x="7" y="0"/>
                </a:cxn>
                <a:cxn ang="0">
                  <a:pos x="3" y="15"/>
                </a:cxn>
                <a:cxn ang="0">
                  <a:pos x="0" y="19"/>
                </a:cxn>
                <a:cxn ang="0">
                  <a:pos x="0" y="19"/>
                </a:cxn>
              </a:cxnLst>
              <a:rect l="0" t="0" r="r" b="b"/>
              <a:pathLst>
                <a:path w="29" h="32">
                  <a:moveTo>
                    <a:pt x="0" y="19"/>
                  </a:moveTo>
                  <a:lnTo>
                    <a:pt x="20" y="32"/>
                  </a:lnTo>
                  <a:lnTo>
                    <a:pt x="20" y="32"/>
                  </a:lnTo>
                  <a:lnTo>
                    <a:pt x="24" y="17"/>
                  </a:lnTo>
                  <a:lnTo>
                    <a:pt x="29" y="11"/>
                  </a:lnTo>
                  <a:lnTo>
                    <a:pt x="18" y="0"/>
                  </a:lnTo>
                  <a:lnTo>
                    <a:pt x="7" y="0"/>
                  </a:lnTo>
                  <a:lnTo>
                    <a:pt x="3" y="15"/>
                  </a:lnTo>
                  <a:lnTo>
                    <a:pt x="0" y="19"/>
                  </a:lnTo>
                  <a:lnTo>
                    <a:pt x="0" y="19"/>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00" name="Freeform 620"/>
            <p:cNvSpPr>
              <a:spLocks/>
            </p:cNvSpPr>
            <p:nvPr/>
          </p:nvSpPr>
          <p:spPr bwMode="auto">
            <a:xfrm>
              <a:off x="4660900" y="2352675"/>
              <a:ext cx="106363" cy="147638"/>
            </a:xfrm>
            <a:custGeom>
              <a:avLst/>
              <a:gdLst/>
              <a:ahLst/>
              <a:cxnLst>
                <a:cxn ang="0">
                  <a:pos x="30" y="83"/>
                </a:cxn>
                <a:cxn ang="0">
                  <a:pos x="22" y="68"/>
                </a:cxn>
                <a:cxn ang="0">
                  <a:pos x="15" y="64"/>
                </a:cxn>
                <a:cxn ang="0">
                  <a:pos x="20" y="58"/>
                </a:cxn>
                <a:cxn ang="0">
                  <a:pos x="9" y="47"/>
                </a:cxn>
                <a:cxn ang="0">
                  <a:pos x="13" y="38"/>
                </a:cxn>
                <a:cxn ang="0">
                  <a:pos x="7" y="36"/>
                </a:cxn>
                <a:cxn ang="0">
                  <a:pos x="9" y="27"/>
                </a:cxn>
                <a:cxn ang="0">
                  <a:pos x="6" y="23"/>
                </a:cxn>
                <a:cxn ang="0">
                  <a:pos x="9" y="19"/>
                </a:cxn>
                <a:cxn ang="0">
                  <a:pos x="4" y="15"/>
                </a:cxn>
                <a:cxn ang="0">
                  <a:pos x="0" y="6"/>
                </a:cxn>
                <a:cxn ang="0">
                  <a:pos x="20" y="0"/>
                </a:cxn>
                <a:cxn ang="0">
                  <a:pos x="39" y="25"/>
                </a:cxn>
                <a:cxn ang="0">
                  <a:pos x="54" y="27"/>
                </a:cxn>
                <a:cxn ang="0">
                  <a:pos x="60" y="38"/>
                </a:cxn>
                <a:cxn ang="0">
                  <a:pos x="54" y="43"/>
                </a:cxn>
                <a:cxn ang="0">
                  <a:pos x="58" y="58"/>
                </a:cxn>
                <a:cxn ang="0">
                  <a:pos x="56" y="72"/>
                </a:cxn>
                <a:cxn ang="0">
                  <a:pos x="41" y="72"/>
                </a:cxn>
                <a:cxn ang="0">
                  <a:pos x="30" y="83"/>
                </a:cxn>
                <a:cxn ang="0">
                  <a:pos x="30" y="83"/>
                </a:cxn>
              </a:cxnLst>
              <a:rect l="0" t="0" r="r" b="b"/>
              <a:pathLst>
                <a:path w="60" h="83">
                  <a:moveTo>
                    <a:pt x="30" y="83"/>
                  </a:moveTo>
                  <a:lnTo>
                    <a:pt x="22" y="68"/>
                  </a:lnTo>
                  <a:lnTo>
                    <a:pt x="15" y="64"/>
                  </a:lnTo>
                  <a:lnTo>
                    <a:pt x="20" y="58"/>
                  </a:lnTo>
                  <a:lnTo>
                    <a:pt x="9" y="47"/>
                  </a:lnTo>
                  <a:lnTo>
                    <a:pt x="13" y="38"/>
                  </a:lnTo>
                  <a:lnTo>
                    <a:pt x="7" y="36"/>
                  </a:lnTo>
                  <a:lnTo>
                    <a:pt x="9" y="27"/>
                  </a:lnTo>
                  <a:lnTo>
                    <a:pt x="6" y="23"/>
                  </a:lnTo>
                  <a:lnTo>
                    <a:pt x="9" y="19"/>
                  </a:lnTo>
                  <a:lnTo>
                    <a:pt x="4" y="15"/>
                  </a:lnTo>
                  <a:lnTo>
                    <a:pt x="0" y="6"/>
                  </a:lnTo>
                  <a:lnTo>
                    <a:pt x="20" y="0"/>
                  </a:lnTo>
                  <a:lnTo>
                    <a:pt x="39" y="25"/>
                  </a:lnTo>
                  <a:lnTo>
                    <a:pt x="54" y="27"/>
                  </a:lnTo>
                  <a:lnTo>
                    <a:pt x="60" y="38"/>
                  </a:lnTo>
                  <a:lnTo>
                    <a:pt x="54" y="43"/>
                  </a:lnTo>
                  <a:lnTo>
                    <a:pt x="58" y="58"/>
                  </a:lnTo>
                  <a:lnTo>
                    <a:pt x="56" y="72"/>
                  </a:lnTo>
                  <a:lnTo>
                    <a:pt x="41" y="72"/>
                  </a:lnTo>
                  <a:lnTo>
                    <a:pt x="30" y="83"/>
                  </a:lnTo>
                  <a:lnTo>
                    <a:pt x="30" y="83"/>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01" name="Freeform 621"/>
            <p:cNvSpPr>
              <a:spLocks/>
            </p:cNvSpPr>
            <p:nvPr/>
          </p:nvSpPr>
          <p:spPr bwMode="auto">
            <a:xfrm>
              <a:off x="4714875" y="2481263"/>
              <a:ext cx="61913" cy="46037"/>
            </a:xfrm>
            <a:custGeom>
              <a:avLst/>
              <a:gdLst/>
              <a:ahLst/>
              <a:cxnLst>
                <a:cxn ang="0">
                  <a:pos x="35" y="16"/>
                </a:cxn>
                <a:cxn ang="0">
                  <a:pos x="26" y="0"/>
                </a:cxn>
                <a:cxn ang="0">
                  <a:pos x="11" y="0"/>
                </a:cxn>
                <a:cxn ang="0">
                  <a:pos x="0" y="11"/>
                </a:cxn>
                <a:cxn ang="0">
                  <a:pos x="7" y="26"/>
                </a:cxn>
                <a:cxn ang="0">
                  <a:pos x="35" y="16"/>
                </a:cxn>
                <a:cxn ang="0">
                  <a:pos x="35" y="16"/>
                </a:cxn>
              </a:cxnLst>
              <a:rect l="0" t="0" r="r" b="b"/>
              <a:pathLst>
                <a:path w="35" h="26">
                  <a:moveTo>
                    <a:pt x="35" y="16"/>
                  </a:moveTo>
                  <a:lnTo>
                    <a:pt x="26" y="0"/>
                  </a:lnTo>
                  <a:lnTo>
                    <a:pt x="11" y="0"/>
                  </a:lnTo>
                  <a:lnTo>
                    <a:pt x="0" y="11"/>
                  </a:lnTo>
                  <a:lnTo>
                    <a:pt x="7" y="26"/>
                  </a:lnTo>
                  <a:lnTo>
                    <a:pt x="35" y="16"/>
                  </a:lnTo>
                  <a:lnTo>
                    <a:pt x="35" y="16"/>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02" name="Freeform 622"/>
            <p:cNvSpPr>
              <a:spLocks/>
            </p:cNvSpPr>
            <p:nvPr/>
          </p:nvSpPr>
          <p:spPr bwMode="auto">
            <a:xfrm>
              <a:off x="4521200" y="3395663"/>
              <a:ext cx="63500" cy="52387"/>
            </a:xfrm>
            <a:custGeom>
              <a:avLst/>
              <a:gdLst/>
              <a:ahLst/>
              <a:cxnLst>
                <a:cxn ang="0">
                  <a:pos x="0" y="2"/>
                </a:cxn>
                <a:cxn ang="0">
                  <a:pos x="17" y="30"/>
                </a:cxn>
                <a:cxn ang="0">
                  <a:pos x="32" y="24"/>
                </a:cxn>
                <a:cxn ang="0">
                  <a:pos x="36" y="15"/>
                </a:cxn>
                <a:cxn ang="0">
                  <a:pos x="17" y="13"/>
                </a:cxn>
                <a:cxn ang="0">
                  <a:pos x="13" y="0"/>
                </a:cxn>
                <a:cxn ang="0">
                  <a:pos x="0" y="2"/>
                </a:cxn>
                <a:cxn ang="0">
                  <a:pos x="0" y="2"/>
                </a:cxn>
              </a:cxnLst>
              <a:rect l="0" t="0" r="r" b="b"/>
              <a:pathLst>
                <a:path w="36" h="30">
                  <a:moveTo>
                    <a:pt x="0" y="2"/>
                  </a:moveTo>
                  <a:lnTo>
                    <a:pt x="17" y="30"/>
                  </a:lnTo>
                  <a:lnTo>
                    <a:pt x="32" y="24"/>
                  </a:lnTo>
                  <a:lnTo>
                    <a:pt x="36" y="15"/>
                  </a:lnTo>
                  <a:lnTo>
                    <a:pt x="17" y="13"/>
                  </a:lnTo>
                  <a:lnTo>
                    <a:pt x="13" y="0"/>
                  </a:lnTo>
                  <a:lnTo>
                    <a:pt x="0" y="2"/>
                  </a:lnTo>
                  <a:lnTo>
                    <a:pt x="0" y="2"/>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03" name="Freeform 623"/>
            <p:cNvSpPr>
              <a:spLocks/>
            </p:cNvSpPr>
            <p:nvPr/>
          </p:nvSpPr>
          <p:spPr bwMode="auto">
            <a:xfrm>
              <a:off x="5086350" y="4164013"/>
              <a:ext cx="87313" cy="246062"/>
            </a:xfrm>
            <a:custGeom>
              <a:avLst/>
              <a:gdLst/>
              <a:ahLst/>
              <a:cxnLst>
                <a:cxn ang="0">
                  <a:pos x="37" y="83"/>
                </a:cxn>
                <a:cxn ang="0">
                  <a:pos x="39" y="94"/>
                </a:cxn>
                <a:cxn ang="0">
                  <a:pos x="24" y="75"/>
                </a:cxn>
                <a:cxn ang="0">
                  <a:pos x="20" y="51"/>
                </a:cxn>
                <a:cxn ang="0">
                  <a:pos x="26" y="43"/>
                </a:cxn>
                <a:cxn ang="0">
                  <a:pos x="22" y="4"/>
                </a:cxn>
                <a:cxn ang="0">
                  <a:pos x="20" y="4"/>
                </a:cxn>
                <a:cxn ang="0">
                  <a:pos x="5" y="0"/>
                </a:cxn>
                <a:cxn ang="0">
                  <a:pos x="15" y="25"/>
                </a:cxn>
                <a:cxn ang="0">
                  <a:pos x="9" y="40"/>
                </a:cxn>
                <a:cxn ang="0">
                  <a:pos x="11" y="55"/>
                </a:cxn>
                <a:cxn ang="0">
                  <a:pos x="0" y="79"/>
                </a:cxn>
                <a:cxn ang="0">
                  <a:pos x="5" y="86"/>
                </a:cxn>
                <a:cxn ang="0">
                  <a:pos x="13" y="96"/>
                </a:cxn>
                <a:cxn ang="0">
                  <a:pos x="26" y="96"/>
                </a:cxn>
                <a:cxn ang="0">
                  <a:pos x="24" y="120"/>
                </a:cxn>
                <a:cxn ang="0">
                  <a:pos x="35" y="139"/>
                </a:cxn>
                <a:cxn ang="0">
                  <a:pos x="48" y="118"/>
                </a:cxn>
                <a:cxn ang="0">
                  <a:pos x="50" y="101"/>
                </a:cxn>
                <a:cxn ang="0">
                  <a:pos x="37" y="83"/>
                </a:cxn>
              </a:cxnLst>
              <a:rect l="0" t="0" r="r" b="b"/>
              <a:pathLst>
                <a:path w="50" h="139">
                  <a:moveTo>
                    <a:pt x="37" y="83"/>
                  </a:moveTo>
                  <a:lnTo>
                    <a:pt x="39" y="94"/>
                  </a:lnTo>
                  <a:lnTo>
                    <a:pt x="24" y="75"/>
                  </a:lnTo>
                  <a:lnTo>
                    <a:pt x="20" y="51"/>
                  </a:lnTo>
                  <a:lnTo>
                    <a:pt x="26" y="43"/>
                  </a:lnTo>
                  <a:lnTo>
                    <a:pt x="22" y="4"/>
                  </a:lnTo>
                  <a:lnTo>
                    <a:pt x="20" y="4"/>
                  </a:lnTo>
                  <a:lnTo>
                    <a:pt x="5" y="0"/>
                  </a:lnTo>
                  <a:lnTo>
                    <a:pt x="15" y="25"/>
                  </a:lnTo>
                  <a:lnTo>
                    <a:pt x="9" y="40"/>
                  </a:lnTo>
                  <a:lnTo>
                    <a:pt x="11" y="55"/>
                  </a:lnTo>
                  <a:lnTo>
                    <a:pt x="0" y="79"/>
                  </a:lnTo>
                  <a:lnTo>
                    <a:pt x="5" y="86"/>
                  </a:lnTo>
                  <a:lnTo>
                    <a:pt x="13" y="96"/>
                  </a:lnTo>
                  <a:lnTo>
                    <a:pt x="26" y="96"/>
                  </a:lnTo>
                  <a:lnTo>
                    <a:pt x="24" y="120"/>
                  </a:lnTo>
                  <a:lnTo>
                    <a:pt x="35" y="139"/>
                  </a:lnTo>
                  <a:lnTo>
                    <a:pt x="48" y="118"/>
                  </a:lnTo>
                  <a:lnTo>
                    <a:pt x="50" y="101"/>
                  </a:lnTo>
                  <a:lnTo>
                    <a:pt x="37" y="83"/>
                  </a:lnTo>
                  <a:close/>
                </a:path>
              </a:pathLst>
            </a:custGeom>
            <a:solidFill>
              <a:srgbClr val="A7A9AC"/>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04" name="Freeform 624"/>
            <p:cNvSpPr>
              <a:spLocks/>
            </p:cNvSpPr>
            <p:nvPr/>
          </p:nvSpPr>
          <p:spPr bwMode="auto">
            <a:xfrm>
              <a:off x="4538663" y="2082800"/>
              <a:ext cx="244475" cy="177800"/>
            </a:xfrm>
            <a:custGeom>
              <a:avLst/>
              <a:gdLst/>
              <a:ahLst/>
              <a:cxnLst>
                <a:cxn ang="0">
                  <a:pos x="131" y="56"/>
                </a:cxn>
                <a:cxn ang="0">
                  <a:pos x="127" y="47"/>
                </a:cxn>
                <a:cxn ang="0">
                  <a:pos x="133" y="34"/>
                </a:cxn>
                <a:cxn ang="0">
                  <a:pos x="127" y="13"/>
                </a:cxn>
                <a:cxn ang="0">
                  <a:pos x="118" y="7"/>
                </a:cxn>
                <a:cxn ang="0">
                  <a:pos x="73" y="5"/>
                </a:cxn>
                <a:cxn ang="0">
                  <a:pos x="69" y="9"/>
                </a:cxn>
                <a:cxn ang="0">
                  <a:pos x="61" y="9"/>
                </a:cxn>
                <a:cxn ang="0">
                  <a:pos x="56" y="0"/>
                </a:cxn>
                <a:cxn ang="0">
                  <a:pos x="0" y="19"/>
                </a:cxn>
                <a:cxn ang="0">
                  <a:pos x="7" y="69"/>
                </a:cxn>
                <a:cxn ang="0">
                  <a:pos x="22" y="71"/>
                </a:cxn>
                <a:cxn ang="0">
                  <a:pos x="37" y="82"/>
                </a:cxn>
                <a:cxn ang="0">
                  <a:pos x="39" y="77"/>
                </a:cxn>
                <a:cxn ang="0">
                  <a:pos x="56" y="84"/>
                </a:cxn>
                <a:cxn ang="0">
                  <a:pos x="84" y="99"/>
                </a:cxn>
                <a:cxn ang="0">
                  <a:pos x="104" y="95"/>
                </a:cxn>
                <a:cxn ang="0">
                  <a:pos x="118" y="101"/>
                </a:cxn>
                <a:cxn ang="0">
                  <a:pos x="138" y="77"/>
                </a:cxn>
                <a:cxn ang="0">
                  <a:pos x="131" y="56"/>
                </a:cxn>
                <a:cxn ang="0">
                  <a:pos x="131" y="56"/>
                </a:cxn>
              </a:cxnLst>
              <a:rect l="0" t="0" r="r" b="b"/>
              <a:pathLst>
                <a:path w="138" h="101">
                  <a:moveTo>
                    <a:pt x="131" y="56"/>
                  </a:moveTo>
                  <a:lnTo>
                    <a:pt x="127" y="47"/>
                  </a:lnTo>
                  <a:lnTo>
                    <a:pt x="133" y="34"/>
                  </a:lnTo>
                  <a:lnTo>
                    <a:pt x="127" y="13"/>
                  </a:lnTo>
                  <a:lnTo>
                    <a:pt x="118" y="7"/>
                  </a:lnTo>
                  <a:lnTo>
                    <a:pt x="73" y="5"/>
                  </a:lnTo>
                  <a:lnTo>
                    <a:pt x="69" y="9"/>
                  </a:lnTo>
                  <a:lnTo>
                    <a:pt x="61" y="9"/>
                  </a:lnTo>
                  <a:lnTo>
                    <a:pt x="56" y="0"/>
                  </a:lnTo>
                  <a:lnTo>
                    <a:pt x="0" y="19"/>
                  </a:lnTo>
                  <a:lnTo>
                    <a:pt x="7" y="69"/>
                  </a:lnTo>
                  <a:lnTo>
                    <a:pt x="22" y="71"/>
                  </a:lnTo>
                  <a:lnTo>
                    <a:pt x="37" y="82"/>
                  </a:lnTo>
                  <a:lnTo>
                    <a:pt x="39" y="77"/>
                  </a:lnTo>
                  <a:lnTo>
                    <a:pt x="56" y="84"/>
                  </a:lnTo>
                  <a:lnTo>
                    <a:pt x="84" y="99"/>
                  </a:lnTo>
                  <a:lnTo>
                    <a:pt x="104" y="95"/>
                  </a:lnTo>
                  <a:lnTo>
                    <a:pt x="118" y="101"/>
                  </a:lnTo>
                  <a:lnTo>
                    <a:pt x="138" y="77"/>
                  </a:lnTo>
                  <a:lnTo>
                    <a:pt x="131" y="56"/>
                  </a:lnTo>
                  <a:lnTo>
                    <a:pt x="131" y="56"/>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05" name="Freeform 625"/>
            <p:cNvSpPr>
              <a:spLocks/>
            </p:cNvSpPr>
            <p:nvPr/>
          </p:nvSpPr>
          <p:spPr bwMode="auto">
            <a:xfrm>
              <a:off x="4335463" y="2082800"/>
              <a:ext cx="215900" cy="228600"/>
            </a:xfrm>
            <a:custGeom>
              <a:avLst/>
              <a:gdLst/>
              <a:ahLst/>
              <a:cxnLst>
                <a:cxn ang="0">
                  <a:pos x="70" y="9"/>
                </a:cxn>
                <a:cxn ang="0">
                  <a:pos x="51" y="0"/>
                </a:cxn>
                <a:cxn ang="0">
                  <a:pos x="42" y="0"/>
                </a:cxn>
                <a:cxn ang="0">
                  <a:pos x="43" y="5"/>
                </a:cxn>
                <a:cxn ang="0">
                  <a:pos x="38" y="24"/>
                </a:cxn>
                <a:cxn ang="0">
                  <a:pos x="21" y="20"/>
                </a:cxn>
                <a:cxn ang="0">
                  <a:pos x="12" y="39"/>
                </a:cxn>
                <a:cxn ang="0">
                  <a:pos x="15" y="45"/>
                </a:cxn>
                <a:cxn ang="0">
                  <a:pos x="0" y="52"/>
                </a:cxn>
                <a:cxn ang="0">
                  <a:pos x="0" y="71"/>
                </a:cxn>
                <a:cxn ang="0">
                  <a:pos x="0" y="82"/>
                </a:cxn>
                <a:cxn ang="0">
                  <a:pos x="4" y="93"/>
                </a:cxn>
                <a:cxn ang="0">
                  <a:pos x="4" y="93"/>
                </a:cxn>
                <a:cxn ang="0">
                  <a:pos x="28" y="105"/>
                </a:cxn>
                <a:cxn ang="0">
                  <a:pos x="21" y="127"/>
                </a:cxn>
                <a:cxn ang="0">
                  <a:pos x="21" y="127"/>
                </a:cxn>
                <a:cxn ang="0">
                  <a:pos x="49" y="129"/>
                </a:cxn>
                <a:cxn ang="0">
                  <a:pos x="98" y="125"/>
                </a:cxn>
                <a:cxn ang="0">
                  <a:pos x="96" y="120"/>
                </a:cxn>
                <a:cxn ang="0">
                  <a:pos x="111" y="107"/>
                </a:cxn>
                <a:cxn ang="0">
                  <a:pos x="92" y="93"/>
                </a:cxn>
                <a:cxn ang="0">
                  <a:pos x="85" y="78"/>
                </a:cxn>
                <a:cxn ang="0">
                  <a:pos x="116" y="63"/>
                </a:cxn>
                <a:cxn ang="0">
                  <a:pos x="122" y="69"/>
                </a:cxn>
                <a:cxn ang="0">
                  <a:pos x="115" y="19"/>
                </a:cxn>
                <a:cxn ang="0">
                  <a:pos x="101" y="11"/>
                </a:cxn>
                <a:cxn ang="0">
                  <a:pos x="107" y="9"/>
                </a:cxn>
                <a:cxn ang="0">
                  <a:pos x="103" y="4"/>
                </a:cxn>
                <a:cxn ang="0">
                  <a:pos x="70" y="17"/>
                </a:cxn>
                <a:cxn ang="0">
                  <a:pos x="70" y="9"/>
                </a:cxn>
                <a:cxn ang="0">
                  <a:pos x="70" y="9"/>
                </a:cxn>
              </a:cxnLst>
              <a:rect l="0" t="0" r="r" b="b"/>
              <a:pathLst>
                <a:path w="122" h="129">
                  <a:moveTo>
                    <a:pt x="70" y="9"/>
                  </a:moveTo>
                  <a:lnTo>
                    <a:pt x="51" y="0"/>
                  </a:lnTo>
                  <a:lnTo>
                    <a:pt x="42" y="0"/>
                  </a:lnTo>
                  <a:lnTo>
                    <a:pt x="43" y="5"/>
                  </a:lnTo>
                  <a:lnTo>
                    <a:pt x="38" y="24"/>
                  </a:lnTo>
                  <a:lnTo>
                    <a:pt x="21" y="20"/>
                  </a:lnTo>
                  <a:lnTo>
                    <a:pt x="12" y="39"/>
                  </a:lnTo>
                  <a:lnTo>
                    <a:pt x="15" y="45"/>
                  </a:lnTo>
                  <a:lnTo>
                    <a:pt x="0" y="52"/>
                  </a:lnTo>
                  <a:lnTo>
                    <a:pt x="0" y="71"/>
                  </a:lnTo>
                  <a:lnTo>
                    <a:pt x="0" y="82"/>
                  </a:lnTo>
                  <a:lnTo>
                    <a:pt x="4" y="93"/>
                  </a:lnTo>
                  <a:lnTo>
                    <a:pt x="4" y="93"/>
                  </a:lnTo>
                  <a:lnTo>
                    <a:pt x="28" y="105"/>
                  </a:lnTo>
                  <a:lnTo>
                    <a:pt x="21" y="127"/>
                  </a:lnTo>
                  <a:lnTo>
                    <a:pt x="21" y="127"/>
                  </a:lnTo>
                  <a:lnTo>
                    <a:pt x="49" y="129"/>
                  </a:lnTo>
                  <a:lnTo>
                    <a:pt x="98" y="125"/>
                  </a:lnTo>
                  <a:lnTo>
                    <a:pt x="96" y="120"/>
                  </a:lnTo>
                  <a:lnTo>
                    <a:pt x="111" y="107"/>
                  </a:lnTo>
                  <a:lnTo>
                    <a:pt x="92" y="93"/>
                  </a:lnTo>
                  <a:lnTo>
                    <a:pt x="85" y="78"/>
                  </a:lnTo>
                  <a:lnTo>
                    <a:pt x="116" y="63"/>
                  </a:lnTo>
                  <a:lnTo>
                    <a:pt x="122" y="69"/>
                  </a:lnTo>
                  <a:lnTo>
                    <a:pt x="115" y="19"/>
                  </a:lnTo>
                  <a:lnTo>
                    <a:pt x="101" y="11"/>
                  </a:lnTo>
                  <a:lnTo>
                    <a:pt x="107" y="9"/>
                  </a:lnTo>
                  <a:lnTo>
                    <a:pt x="103" y="4"/>
                  </a:lnTo>
                  <a:lnTo>
                    <a:pt x="70" y="17"/>
                  </a:lnTo>
                  <a:lnTo>
                    <a:pt x="70" y="9"/>
                  </a:lnTo>
                  <a:lnTo>
                    <a:pt x="70" y="9"/>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06" name="Freeform 626"/>
            <p:cNvSpPr>
              <a:spLocks/>
            </p:cNvSpPr>
            <p:nvPr/>
          </p:nvSpPr>
          <p:spPr bwMode="auto">
            <a:xfrm>
              <a:off x="4259263" y="2189163"/>
              <a:ext cx="76200" cy="55562"/>
            </a:xfrm>
            <a:custGeom>
              <a:avLst/>
              <a:gdLst/>
              <a:ahLst/>
              <a:cxnLst>
                <a:cxn ang="0">
                  <a:pos x="11" y="0"/>
                </a:cxn>
                <a:cxn ang="0">
                  <a:pos x="32" y="0"/>
                </a:cxn>
                <a:cxn ang="0">
                  <a:pos x="32" y="0"/>
                </a:cxn>
                <a:cxn ang="0">
                  <a:pos x="43" y="11"/>
                </a:cxn>
                <a:cxn ang="0">
                  <a:pos x="43" y="22"/>
                </a:cxn>
                <a:cxn ang="0">
                  <a:pos x="40" y="32"/>
                </a:cxn>
                <a:cxn ang="0">
                  <a:pos x="30" y="30"/>
                </a:cxn>
                <a:cxn ang="0">
                  <a:pos x="28" y="22"/>
                </a:cxn>
                <a:cxn ang="0">
                  <a:pos x="19" y="24"/>
                </a:cxn>
                <a:cxn ang="0">
                  <a:pos x="0" y="5"/>
                </a:cxn>
                <a:cxn ang="0">
                  <a:pos x="11" y="0"/>
                </a:cxn>
                <a:cxn ang="0">
                  <a:pos x="11" y="0"/>
                </a:cxn>
              </a:cxnLst>
              <a:rect l="0" t="0" r="r" b="b"/>
              <a:pathLst>
                <a:path w="43" h="32">
                  <a:moveTo>
                    <a:pt x="11" y="0"/>
                  </a:moveTo>
                  <a:lnTo>
                    <a:pt x="32" y="0"/>
                  </a:lnTo>
                  <a:lnTo>
                    <a:pt x="32" y="0"/>
                  </a:lnTo>
                  <a:lnTo>
                    <a:pt x="43" y="11"/>
                  </a:lnTo>
                  <a:lnTo>
                    <a:pt x="43" y="22"/>
                  </a:lnTo>
                  <a:lnTo>
                    <a:pt x="40" y="32"/>
                  </a:lnTo>
                  <a:lnTo>
                    <a:pt x="30" y="30"/>
                  </a:lnTo>
                  <a:lnTo>
                    <a:pt x="28" y="22"/>
                  </a:lnTo>
                  <a:lnTo>
                    <a:pt x="19" y="24"/>
                  </a:lnTo>
                  <a:lnTo>
                    <a:pt x="0" y="5"/>
                  </a:lnTo>
                  <a:lnTo>
                    <a:pt x="11" y="0"/>
                  </a:lnTo>
                  <a:lnTo>
                    <a:pt x="11"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07" name="Freeform 627"/>
            <p:cNvSpPr>
              <a:spLocks/>
            </p:cNvSpPr>
            <p:nvPr/>
          </p:nvSpPr>
          <p:spPr bwMode="auto">
            <a:xfrm>
              <a:off x="4322763" y="1608138"/>
              <a:ext cx="554037" cy="376237"/>
            </a:xfrm>
            <a:custGeom>
              <a:avLst/>
              <a:gdLst/>
              <a:ahLst/>
              <a:cxnLst>
                <a:cxn ang="0">
                  <a:pos x="187" y="41"/>
                </a:cxn>
                <a:cxn ang="0">
                  <a:pos x="163" y="47"/>
                </a:cxn>
                <a:cxn ang="0">
                  <a:pos x="138" y="65"/>
                </a:cxn>
                <a:cxn ang="0">
                  <a:pos x="112" y="101"/>
                </a:cxn>
                <a:cxn ang="0">
                  <a:pos x="93" y="118"/>
                </a:cxn>
                <a:cxn ang="0">
                  <a:pos x="99" y="159"/>
                </a:cxn>
                <a:cxn ang="0">
                  <a:pos x="95" y="180"/>
                </a:cxn>
                <a:cxn ang="0">
                  <a:pos x="84" y="197"/>
                </a:cxn>
                <a:cxn ang="0">
                  <a:pos x="73" y="191"/>
                </a:cxn>
                <a:cxn ang="0">
                  <a:pos x="11" y="208"/>
                </a:cxn>
                <a:cxn ang="0">
                  <a:pos x="15" y="191"/>
                </a:cxn>
                <a:cxn ang="0">
                  <a:pos x="7" y="180"/>
                </a:cxn>
                <a:cxn ang="0">
                  <a:pos x="0" y="159"/>
                </a:cxn>
                <a:cxn ang="0">
                  <a:pos x="0" y="148"/>
                </a:cxn>
                <a:cxn ang="0">
                  <a:pos x="41" y="129"/>
                </a:cxn>
                <a:cxn ang="0">
                  <a:pos x="60" y="122"/>
                </a:cxn>
                <a:cxn ang="0">
                  <a:pos x="112" y="64"/>
                </a:cxn>
                <a:cxn ang="0">
                  <a:pos x="101" y="50"/>
                </a:cxn>
                <a:cxn ang="0">
                  <a:pos x="120" y="37"/>
                </a:cxn>
                <a:cxn ang="0">
                  <a:pos x="137" y="35"/>
                </a:cxn>
                <a:cxn ang="0">
                  <a:pos x="146" y="37"/>
                </a:cxn>
                <a:cxn ang="0">
                  <a:pos x="150" y="32"/>
                </a:cxn>
                <a:cxn ang="0">
                  <a:pos x="170" y="15"/>
                </a:cxn>
                <a:cxn ang="0">
                  <a:pos x="221" y="4"/>
                </a:cxn>
                <a:cxn ang="0">
                  <a:pos x="247" y="0"/>
                </a:cxn>
                <a:cxn ang="0">
                  <a:pos x="258" y="4"/>
                </a:cxn>
                <a:cxn ang="0">
                  <a:pos x="271" y="2"/>
                </a:cxn>
                <a:cxn ang="0">
                  <a:pos x="313" y="11"/>
                </a:cxn>
                <a:cxn ang="0">
                  <a:pos x="313" y="22"/>
                </a:cxn>
                <a:cxn ang="0">
                  <a:pos x="292" y="32"/>
                </a:cxn>
                <a:cxn ang="0">
                  <a:pos x="275" y="17"/>
                </a:cxn>
                <a:cxn ang="0">
                  <a:pos x="253" y="34"/>
                </a:cxn>
                <a:cxn ang="0">
                  <a:pos x="217" y="35"/>
                </a:cxn>
                <a:cxn ang="0">
                  <a:pos x="191" y="32"/>
                </a:cxn>
              </a:cxnLst>
              <a:rect l="0" t="0" r="r" b="b"/>
              <a:pathLst>
                <a:path w="313" h="213">
                  <a:moveTo>
                    <a:pt x="191" y="32"/>
                  </a:moveTo>
                  <a:lnTo>
                    <a:pt x="187" y="41"/>
                  </a:lnTo>
                  <a:lnTo>
                    <a:pt x="167" y="39"/>
                  </a:lnTo>
                  <a:lnTo>
                    <a:pt x="163" y="47"/>
                  </a:lnTo>
                  <a:lnTo>
                    <a:pt x="148" y="49"/>
                  </a:lnTo>
                  <a:lnTo>
                    <a:pt x="138" y="65"/>
                  </a:lnTo>
                  <a:lnTo>
                    <a:pt x="123" y="79"/>
                  </a:lnTo>
                  <a:lnTo>
                    <a:pt x="112" y="101"/>
                  </a:lnTo>
                  <a:lnTo>
                    <a:pt x="116" y="110"/>
                  </a:lnTo>
                  <a:lnTo>
                    <a:pt x="93" y="118"/>
                  </a:lnTo>
                  <a:lnTo>
                    <a:pt x="92" y="137"/>
                  </a:lnTo>
                  <a:lnTo>
                    <a:pt x="99" y="159"/>
                  </a:lnTo>
                  <a:lnTo>
                    <a:pt x="93" y="161"/>
                  </a:lnTo>
                  <a:lnTo>
                    <a:pt x="95" y="180"/>
                  </a:lnTo>
                  <a:lnTo>
                    <a:pt x="86" y="185"/>
                  </a:lnTo>
                  <a:lnTo>
                    <a:pt x="84" y="197"/>
                  </a:lnTo>
                  <a:lnTo>
                    <a:pt x="78" y="195"/>
                  </a:lnTo>
                  <a:lnTo>
                    <a:pt x="73" y="191"/>
                  </a:lnTo>
                  <a:lnTo>
                    <a:pt x="34" y="213"/>
                  </a:lnTo>
                  <a:lnTo>
                    <a:pt x="11" y="208"/>
                  </a:lnTo>
                  <a:lnTo>
                    <a:pt x="7" y="202"/>
                  </a:lnTo>
                  <a:lnTo>
                    <a:pt x="15" y="191"/>
                  </a:lnTo>
                  <a:lnTo>
                    <a:pt x="5" y="193"/>
                  </a:lnTo>
                  <a:lnTo>
                    <a:pt x="7" y="180"/>
                  </a:lnTo>
                  <a:lnTo>
                    <a:pt x="2" y="174"/>
                  </a:lnTo>
                  <a:lnTo>
                    <a:pt x="0" y="159"/>
                  </a:lnTo>
                  <a:lnTo>
                    <a:pt x="4" y="154"/>
                  </a:lnTo>
                  <a:lnTo>
                    <a:pt x="0" y="148"/>
                  </a:lnTo>
                  <a:lnTo>
                    <a:pt x="28" y="131"/>
                  </a:lnTo>
                  <a:lnTo>
                    <a:pt x="41" y="129"/>
                  </a:lnTo>
                  <a:lnTo>
                    <a:pt x="52" y="118"/>
                  </a:lnTo>
                  <a:lnTo>
                    <a:pt x="60" y="122"/>
                  </a:lnTo>
                  <a:lnTo>
                    <a:pt x="93" y="94"/>
                  </a:lnTo>
                  <a:lnTo>
                    <a:pt x="112" y="64"/>
                  </a:lnTo>
                  <a:lnTo>
                    <a:pt x="135" y="45"/>
                  </a:lnTo>
                  <a:lnTo>
                    <a:pt x="101" y="50"/>
                  </a:lnTo>
                  <a:lnTo>
                    <a:pt x="125" y="41"/>
                  </a:lnTo>
                  <a:lnTo>
                    <a:pt x="120" y="37"/>
                  </a:lnTo>
                  <a:lnTo>
                    <a:pt x="140" y="28"/>
                  </a:lnTo>
                  <a:lnTo>
                    <a:pt x="137" y="35"/>
                  </a:lnTo>
                  <a:lnTo>
                    <a:pt x="144" y="32"/>
                  </a:lnTo>
                  <a:lnTo>
                    <a:pt x="146" y="37"/>
                  </a:lnTo>
                  <a:lnTo>
                    <a:pt x="155" y="32"/>
                  </a:lnTo>
                  <a:lnTo>
                    <a:pt x="150" y="32"/>
                  </a:lnTo>
                  <a:lnTo>
                    <a:pt x="150" y="26"/>
                  </a:lnTo>
                  <a:lnTo>
                    <a:pt x="170" y="15"/>
                  </a:lnTo>
                  <a:lnTo>
                    <a:pt x="200" y="13"/>
                  </a:lnTo>
                  <a:lnTo>
                    <a:pt x="221" y="4"/>
                  </a:lnTo>
                  <a:lnTo>
                    <a:pt x="232" y="7"/>
                  </a:lnTo>
                  <a:lnTo>
                    <a:pt x="247" y="0"/>
                  </a:lnTo>
                  <a:lnTo>
                    <a:pt x="247" y="7"/>
                  </a:lnTo>
                  <a:lnTo>
                    <a:pt x="258" y="4"/>
                  </a:lnTo>
                  <a:lnTo>
                    <a:pt x="262" y="9"/>
                  </a:lnTo>
                  <a:lnTo>
                    <a:pt x="271" y="2"/>
                  </a:lnTo>
                  <a:lnTo>
                    <a:pt x="288" y="4"/>
                  </a:lnTo>
                  <a:lnTo>
                    <a:pt x="313" y="11"/>
                  </a:lnTo>
                  <a:lnTo>
                    <a:pt x="286" y="15"/>
                  </a:lnTo>
                  <a:lnTo>
                    <a:pt x="313" y="22"/>
                  </a:lnTo>
                  <a:lnTo>
                    <a:pt x="313" y="22"/>
                  </a:lnTo>
                  <a:lnTo>
                    <a:pt x="292" y="32"/>
                  </a:lnTo>
                  <a:lnTo>
                    <a:pt x="292" y="22"/>
                  </a:lnTo>
                  <a:lnTo>
                    <a:pt x="275" y="17"/>
                  </a:lnTo>
                  <a:lnTo>
                    <a:pt x="256" y="20"/>
                  </a:lnTo>
                  <a:lnTo>
                    <a:pt x="253" y="34"/>
                  </a:lnTo>
                  <a:lnTo>
                    <a:pt x="243" y="37"/>
                  </a:lnTo>
                  <a:lnTo>
                    <a:pt x="217" y="35"/>
                  </a:lnTo>
                  <a:lnTo>
                    <a:pt x="198" y="28"/>
                  </a:lnTo>
                  <a:lnTo>
                    <a:pt x="191" y="32"/>
                  </a:lnTo>
                  <a:lnTo>
                    <a:pt x="191" y="32"/>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608" name="Freeform 628"/>
            <p:cNvSpPr>
              <a:spLocks/>
            </p:cNvSpPr>
            <p:nvPr/>
          </p:nvSpPr>
          <p:spPr bwMode="auto">
            <a:xfrm>
              <a:off x="4460875" y="1665288"/>
              <a:ext cx="282575" cy="396875"/>
            </a:xfrm>
            <a:custGeom>
              <a:avLst/>
              <a:gdLst/>
              <a:ahLst/>
              <a:cxnLst>
                <a:cxn ang="0">
                  <a:pos x="6" y="165"/>
                </a:cxn>
                <a:cxn ang="0">
                  <a:pos x="8" y="153"/>
                </a:cxn>
                <a:cxn ang="0">
                  <a:pos x="17" y="148"/>
                </a:cxn>
                <a:cxn ang="0">
                  <a:pos x="15" y="129"/>
                </a:cxn>
                <a:cxn ang="0">
                  <a:pos x="21" y="127"/>
                </a:cxn>
                <a:cxn ang="0">
                  <a:pos x="14" y="105"/>
                </a:cxn>
                <a:cxn ang="0">
                  <a:pos x="15" y="86"/>
                </a:cxn>
                <a:cxn ang="0">
                  <a:pos x="38" y="78"/>
                </a:cxn>
                <a:cxn ang="0">
                  <a:pos x="34" y="69"/>
                </a:cxn>
                <a:cxn ang="0">
                  <a:pos x="45" y="47"/>
                </a:cxn>
                <a:cxn ang="0">
                  <a:pos x="60" y="33"/>
                </a:cxn>
                <a:cxn ang="0">
                  <a:pos x="70" y="17"/>
                </a:cxn>
                <a:cxn ang="0">
                  <a:pos x="85" y="15"/>
                </a:cxn>
                <a:cxn ang="0">
                  <a:pos x="89" y="7"/>
                </a:cxn>
                <a:cxn ang="0">
                  <a:pos x="109" y="9"/>
                </a:cxn>
                <a:cxn ang="0">
                  <a:pos x="113" y="0"/>
                </a:cxn>
                <a:cxn ang="0">
                  <a:pos x="148" y="15"/>
                </a:cxn>
                <a:cxn ang="0">
                  <a:pos x="160" y="50"/>
                </a:cxn>
                <a:cxn ang="0">
                  <a:pos x="141" y="50"/>
                </a:cxn>
                <a:cxn ang="0">
                  <a:pos x="124" y="69"/>
                </a:cxn>
                <a:cxn ang="0">
                  <a:pos x="133" y="73"/>
                </a:cxn>
                <a:cxn ang="0">
                  <a:pos x="83" y="110"/>
                </a:cxn>
                <a:cxn ang="0">
                  <a:pos x="81" y="133"/>
                </a:cxn>
                <a:cxn ang="0">
                  <a:pos x="102" y="150"/>
                </a:cxn>
                <a:cxn ang="0">
                  <a:pos x="92" y="159"/>
                </a:cxn>
                <a:cxn ang="0">
                  <a:pos x="96" y="161"/>
                </a:cxn>
                <a:cxn ang="0">
                  <a:pos x="77" y="170"/>
                </a:cxn>
                <a:cxn ang="0">
                  <a:pos x="66" y="213"/>
                </a:cxn>
                <a:cxn ang="0">
                  <a:pos x="49" y="213"/>
                </a:cxn>
                <a:cxn ang="0">
                  <a:pos x="44" y="225"/>
                </a:cxn>
                <a:cxn ang="0">
                  <a:pos x="27" y="225"/>
                </a:cxn>
                <a:cxn ang="0">
                  <a:pos x="23" y="213"/>
                </a:cxn>
                <a:cxn ang="0">
                  <a:pos x="25" y="208"/>
                </a:cxn>
                <a:cxn ang="0">
                  <a:pos x="0" y="163"/>
                </a:cxn>
                <a:cxn ang="0">
                  <a:pos x="6" y="165"/>
                </a:cxn>
                <a:cxn ang="0">
                  <a:pos x="6" y="165"/>
                </a:cxn>
              </a:cxnLst>
              <a:rect l="0" t="0" r="r" b="b"/>
              <a:pathLst>
                <a:path w="160" h="225">
                  <a:moveTo>
                    <a:pt x="6" y="165"/>
                  </a:moveTo>
                  <a:lnTo>
                    <a:pt x="8" y="153"/>
                  </a:lnTo>
                  <a:lnTo>
                    <a:pt x="17" y="148"/>
                  </a:lnTo>
                  <a:lnTo>
                    <a:pt x="15" y="129"/>
                  </a:lnTo>
                  <a:lnTo>
                    <a:pt x="21" y="127"/>
                  </a:lnTo>
                  <a:lnTo>
                    <a:pt x="14" y="105"/>
                  </a:lnTo>
                  <a:lnTo>
                    <a:pt x="15" y="86"/>
                  </a:lnTo>
                  <a:lnTo>
                    <a:pt x="38" y="78"/>
                  </a:lnTo>
                  <a:lnTo>
                    <a:pt x="34" y="69"/>
                  </a:lnTo>
                  <a:lnTo>
                    <a:pt x="45" y="47"/>
                  </a:lnTo>
                  <a:lnTo>
                    <a:pt x="60" y="33"/>
                  </a:lnTo>
                  <a:lnTo>
                    <a:pt x="70" y="17"/>
                  </a:lnTo>
                  <a:lnTo>
                    <a:pt x="85" y="15"/>
                  </a:lnTo>
                  <a:lnTo>
                    <a:pt x="89" y="7"/>
                  </a:lnTo>
                  <a:lnTo>
                    <a:pt x="109" y="9"/>
                  </a:lnTo>
                  <a:lnTo>
                    <a:pt x="113" y="0"/>
                  </a:lnTo>
                  <a:lnTo>
                    <a:pt x="148" y="15"/>
                  </a:lnTo>
                  <a:lnTo>
                    <a:pt x="160" y="50"/>
                  </a:lnTo>
                  <a:lnTo>
                    <a:pt x="141" y="50"/>
                  </a:lnTo>
                  <a:lnTo>
                    <a:pt x="124" y="69"/>
                  </a:lnTo>
                  <a:lnTo>
                    <a:pt x="133" y="73"/>
                  </a:lnTo>
                  <a:lnTo>
                    <a:pt x="83" y="110"/>
                  </a:lnTo>
                  <a:lnTo>
                    <a:pt x="81" y="133"/>
                  </a:lnTo>
                  <a:lnTo>
                    <a:pt x="102" y="150"/>
                  </a:lnTo>
                  <a:lnTo>
                    <a:pt x="92" y="159"/>
                  </a:lnTo>
                  <a:lnTo>
                    <a:pt x="96" y="161"/>
                  </a:lnTo>
                  <a:lnTo>
                    <a:pt x="77" y="170"/>
                  </a:lnTo>
                  <a:lnTo>
                    <a:pt x="66" y="213"/>
                  </a:lnTo>
                  <a:lnTo>
                    <a:pt x="49" y="213"/>
                  </a:lnTo>
                  <a:lnTo>
                    <a:pt x="44" y="225"/>
                  </a:lnTo>
                  <a:lnTo>
                    <a:pt x="27" y="225"/>
                  </a:lnTo>
                  <a:lnTo>
                    <a:pt x="23" y="213"/>
                  </a:lnTo>
                  <a:lnTo>
                    <a:pt x="25" y="208"/>
                  </a:lnTo>
                  <a:lnTo>
                    <a:pt x="0" y="163"/>
                  </a:lnTo>
                  <a:lnTo>
                    <a:pt x="6" y="165"/>
                  </a:lnTo>
                  <a:lnTo>
                    <a:pt x="6" y="165"/>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609" name="Freeform 629"/>
            <p:cNvSpPr>
              <a:spLocks/>
            </p:cNvSpPr>
            <p:nvPr/>
          </p:nvSpPr>
          <p:spPr bwMode="auto">
            <a:xfrm>
              <a:off x="4660900" y="1638300"/>
              <a:ext cx="258763" cy="288925"/>
            </a:xfrm>
            <a:custGeom>
              <a:avLst/>
              <a:gdLst/>
              <a:ahLst/>
              <a:cxnLst>
                <a:cxn ang="0">
                  <a:pos x="101" y="15"/>
                </a:cxn>
                <a:cxn ang="0">
                  <a:pos x="97" y="17"/>
                </a:cxn>
                <a:cxn ang="0">
                  <a:pos x="97" y="28"/>
                </a:cxn>
                <a:cxn ang="0">
                  <a:pos x="116" y="35"/>
                </a:cxn>
                <a:cxn ang="0">
                  <a:pos x="109" y="47"/>
                </a:cxn>
                <a:cxn ang="0">
                  <a:pos x="122" y="63"/>
                </a:cxn>
                <a:cxn ang="0">
                  <a:pos x="120" y="80"/>
                </a:cxn>
                <a:cxn ang="0">
                  <a:pos x="131" y="92"/>
                </a:cxn>
                <a:cxn ang="0">
                  <a:pos x="129" y="101"/>
                </a:cxn>
                <a:cxn ang="0">
                  <a:pos x="146" y="116"/>
                </a:cxn>
                <a:cxn ang="0">
                  <a:pos x="103" y="153"/>
                </a:cxn>
                <a:cxn ang="0">
                  <a:pos x="50" y="163"/>
                </a:cxn>
                <a:cxn ang="0">
                  <a:pos x="20" y="151"/>
                </a:cxn>
                <a:cxn ang="0">
                  <a:pos x="24" y="137"/>
                </a:cxn>
                <a:cxn ang="0">
                  <a:pos x="15" y="120"/>
                </a:cxn>
                <a:cxn ang="0">
                  <a:pos x="20" y="112"/>
                </a:cxn>
                <a:cxn ang="0">
                  <a:pos x="64" y="80"/>
                </a:cxn>
                <a:cxn ang="0">
                  <a:pos x="64" y="71"/>
                </a:cxn>
                <a:cxn ang="0">
                  <a:pos x="52" y="65"/>
                </a:cxn>
                <a:cxn ang="0">
                  <a:pos x="47" y="65"/>
                </a:cxn>
                <a:cxn ang="0">
                  <a:pos x="35" y="30"/>
                </a:cxn>
                <a:cxn ang="0">
                  <a:pos x="0" y="15"/>
                </a:cxn>
                <a:cxn ang="0">
                  <a:pos x="7" y="11"/>
                </a:cxn>
                <a:cxn ang="0">
                  <a:pos x="26" y="18"/>
                </a:cxn>
                <a:cxn ang="0">
                  <a:pos x="52" y="20"/>
                </a:cxn>
                <a:cxn ang="0">
                  <a:pos x="62" y="17"/>
                </a:cxn>
                <a:cxn ang="0">
                  <a:pos x="65" y="3"/>
                </a:cxn>
                <a:cxn ang="0">
                  <a:pos x="84" y="0"/>
                </a:cxn>
                <a:cxn ang="0">
                  <a:pos x="101" y="5"/>
                </a:cxn>
                <a:cxn ang="0">
                  <a:pos x="101" y="15"/>
                </a:cxn>
                <a:cxn ang="0">
                  <a:pos x="101" y="15"/>
                </a:cxn>
              </a:cxnLst>
              <a:rect l="0" t="0" r="r" b="b"/>
              <a:pathLst>
                <a:path w="146" h="163">
                  <a:moveTo>
                    <a:pt x="101" y="15"/>
                  </a:moveTo>
                  <a:lnTo>
                    <a:pt x="97" y="17"/>
                  </a:lnTo>
                  <a:lnTo>
                    <a:pt x="97" y="28"/>
                  </a:lnTo>
                  <a:lnTo>
                    <a:pt x="116" y="35"/>
                  </a:lnTo>
                  <a:lnTo>
                    <a:pt x="109" y="47"/>
                  </a:lnTo>
                  <a:lnTo>
                    <a:pt x="122" y="63"/>
                  </a:lnTo>
                  <a:lnTo>
                    <a:pt x="120" y="80"/>
                  </a:lnTo>
                  <a:lnTo>
                    <a:pt x="131" y="92"/>
                  </a:lnTo>
                  <a:lnTo>
                    <a:pt x="129" y="101"/>
                  </a:lnTo>
                  <a:lnTo>
                    <a:pt x="146" y="116"/>
                  </a:lnTo>
                  <a:lnTo>
                    <a:pt x="103" y="153"/>
                  </a:lnTo>
                  <a:lnTo>
                    <a:pt x="50" y="163"/>
                  </a:lnTo>
                  <a:lnTo>
                    <a:pt x="20" y="151"/>
                  </a:lnTo>
                  <a:lnTo>
                    <a:pt x="24" y="137"/>
                  </a:lnTo>
                  <a:lnTo>
                    <a:pt x="15" y="120"/>
                  </a:lnTo>
                  <a:lnTo>
                    <a:pt x="20" y="112"/>
                  </a:lnTo>
                  <a:lnTo>
                    <a:pt x="64" y="80"/>
                  </a:lnTo>
                  <a:lnTo>
                    <a:pt x="64" y="71"/>
                  </a:lnTo>
                  <a:lnTo>
                    <a:pt x="52" y="65"/>
                  </a:lnTo>
                  <a:lnTo>
                    <a:pt x="47" y="65"/>
                  </a:lnTo>
                  <a:lnTo>
                    <a:pt x="35" y="30"/>
                  </a:lnTo>
                  <a:lnTo>
                    <a:pt x="0" y="15"/>
                  </a:lnTo>
                  <a:lnTo>
                    <a:pt x="7" y="11"/>
                  </a:lnTo>
                  <a:lnTo>
                    <a:pt x="26" y="18"/>
                  </a:lnTo>
                  <a:lnTo>
                    <a:pt x="52" y="20"/>
                  </a:lnTo>
                  <a:lnTo>
                    <a:pt x="62" y="17"/>
                  </a:lnTo>
                  <a:lnTo>
                    <a:pt x="65" y="3"/>
                  </a:lnTo>
                  <a:lnTo>
                    <a:pt x="84" y="0"/>
                  </a:lnTo>
                  <a:lnTo>
                    <a:pt x="101" y="5"/>
                  </a:lnTo>
                  <a:lnTo>
                    <a:pt x="101" y="15"/>
                  </a:lnTo>
                  <a:lnTo>
                    <a:pt x="101" y="15"/>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610" name="Freeform 630"/>
            <p:cNvSpPr>
              <a:spLocks/>
            </p:cNvSpPr>
            <p:nvPr/>
          </p:nvSpPr>
          <p:spPr bwMode="auto">
            <a:xfrm>
              <a:off x="207963" y="1604963"/>
              <a:ext cx="1093787" cy="493712"/>
            </a:xfrm>
            <a:custGeom>
              <a:avLst/>
              <a:gdLst/>
              <a:ahLst/>
              <a:cxnLst>
                <a:cxn ang="0">
                  <a:pos x="433" y="178"/>
                </a:cxn>
                <a:cxn ang="0">
                  <a:pos x="450" y="180"/>
                </a:cxn>
                <a:cxn ang="0">
                  <a:pos x="495" y="185"/>
                </a:cxn>
                <a:cxn ang="0">
                  <a:pos x="497" y="204"/>
                </a:cxn>
                <a:cxn ang="0">
                  <a:pos x="500" y="251"/>
                </a:cxn>
                <a:cxn ang="0">
                  <a:pos x="472" y="272"/>
                </a:cxn>
                <a:cxn ang="0">
                  <a:pos x="470" y="253"/>
                </a:cxn>
                <a:cxn ang="0">
                  <a:pos x="467" y="245"/>
                </a:cxn>
                <a:cxn ang="0">
                  <a:pos x="452" y="274"/>
                </a:cxn>
                <a:cxn ang="0">
                  <a:pos x="457" y="244"/>
                </a:cxn>
                <a:cxn ang="0">
                  <a:pos x="455" y="236"/>
                </a:cxn>
                <a:cxn ang="0">
                  <a:pos x="476" y="234"/>
                </a:cxn>
                <a:cxn ang="0">
                  <a:pos x="457" y="232"/>
                </a:cxn>
                <a:cxn ang="0">
                  <a:pos x="465" y="210"/>
                </a:cxn>
                <a:cxn ang="0">
                  <a:pos x="440" y="247"/>
                </a:cxn>
                <a:cxn ang="0">
                  <a:pos x="435" y="191"/>
                </a:cxn>
                <a:cxn ang="0">
                  <a:pos x="429" y="185"/>
                </a:cxn>
                <a:cxn ang="0">
                  <a:pos x="369" y="167"/>
                </a:cxn>
                <a:cxn ang="0">
                  <a:pos x="324" y="182"/>
                </a:cxn>
                <a:cxn ang="0">
                  <a:pos x="307" y="169"/>
                </a:cxn>
                <a:cxn ang="0">
                  <a:pos x="326" y="159"/>
                </a:cxn>
                <a:cxn ang="0">
                  <a:pos x="238" y="197"/>
                </a:cxn>
                <a:cxn ang="0">
                  <a:pos x="229" y="206"/>
                </a:cxn>
                <a:cxn ang="0">
                  <a:pos x="115" y="249"/>
                </a:cxn>
                <a:cxn ang="0">
                  <a:pos x="159" y="223"/>
                </a:cxn>
                <a:cxn ang="0">
                  <a:pos x="159" y="208"/>
                </a:cxn>
                <a:cxn ang="0">
                  <a:pos x="131" y="202"/>
                </a:cxn>
                <a:cxn ang="0">
                  <a:pos x="122" y="185"/>
                </a:cxn>
                <a:cxn ang="0">
                  <a:pos x="184" y="131"/>
                </a:cxn>
                <a:cxn ang="0">
                  <a:pos x="272" y="101"/>
                </a:cxn>
                <a:cxn ang="0">
                  <a:pos x="216" y="107"/>
                </a:cxn>
                <a:cxn ang="0">
                  <a:pos x="216" y="92"/>
                </a:cxn>
                <a:cxn ang="0">
                  <a:pos x="264" y="75"/>
                </a:cxn>
                <a:cxn ang="0">
                  <a:pos x="266" y="81"/>
                </a:cxn>
                <a:cxn ang="0">
                  <a:pos x="294" y="64"/>
                </a:cxn>
                <a:cxn ang="0">
                  <a:pos x="289" y="45"/>
                </a:cxn>
                <a:cxn ang="0">
                  <a:pos x="339" y="34"/>
                </a:cxn>
                <a:cxn ang="0">
                  <a:pos x="476" y="0"/>
                </a:cxn>
                <a:cxn ang="0">
                  <a:pos x="489" y="6"/>
                </a:cxn>
                <a:cxn ang="0">
                  <a:pos x="514" y="11"/>
                </a:cxn>
                <a:cxn ang="0">
                  <a:pos x="618" y="24"/>
                </a:cxn>
                <a:cxn ang="0">
                  <a:pos x="435" y="174"/>
                </a:cxn>
              </a:cxnLst>
              <a:rect l="0" t="0" r="r" b="b"/>
              <a:pathLst>
                <a:path w="618" h="279">
                  <a:moveTo>
                    <a:pt x="435" y="174"/>
                  </a:moveTo>
                  <a:lnTo>
                    <a:pt x="433" y="178"/>
                  </a:lnTo>
                  <a:lnTo>
                    <a:pt x="455" y="176"/>
                  </a:lnTo>
                  <a:lnTo>
                    <a:pt x="450" y="180"/>
                  </a:lnTo>
                  <a:lnTo>
                    <a:pt x="455" y="199"/>
                  </a:lnTo>
                  <a:lnTo>
                    <a:pt x="495" y="185"/>
                  </a:lnTo>
                  <a:lnTo>
                    <a:pt x="491" y="200"/>
                  </a:lnTo>
                  <a:lnTo>
                    <a:pt x="497" y="204"/>
                  </a:lnTo>
                  <a:lnTo>
                    <a:pt x="485" y="238"/>
                  </a:lnTo>
                  <a:lnTo>
                    <a:pt x="500" y="251"/>
                  </a:lnTo>
                  <a:lnTo>
                    <a:pt x="484" y="268"/>
                  </a:lnTo>
                  <a:lnTo>
                    <a:pt x="472" y="272"/>
                  </a:lnTo>
                  <a:lnTo>
                    <a:pt x="469" y="268"/>
                  </a:lnTo>
                  <a:lnTo>
                    <a:pt x="470" y="253"/>
                  </a:lnTo>
                  <a:lnTo>
                    <a:pt x="476" y="249"/>
                  </a:lnTo>
                  <a:lnTo>
                    <a:pt x="467" y="245"/>
                  </a:lnTo>
                  <a:lnTo>
                    <a:pt x="461" y="262"/>
                  </a:lnTo>
                  <a:lnTo>
                    <a:pt x="452" y="274"/>
                  </a:lnTo>
                  <a:lnTo>
                    <a:pt x="450" y="260"/>
                  </a:lnTo>
                  <a:lnTo>
                    <a:pt x="457" y="244"/>
                  </a:lnTo>
                  <a:lnTo>
                    <a:pt x="450" y="245"/>
                  </a:lnTo>
                  <a:lnTo>
                    <a:pt x="455" y="236"/>
                  </a:lnTo>
                  <a:lnTo>
                    <a:pt x="469" y="230"/>
                  </a:lnTo>
                  <a:lnTo>
                    <a:pt x="476" y="234"/>
                  </a:lnTo>
                  <a:lnTo>
                    <a:pt x="478" y="223"/>
                  </a:lnTo>
                  <a:lnTo>
                    <a:pt x="457" y="232"/>
                  </a:lnTo>
                  <a:lnTo>
                    <a:pt x="480" y="204"/>
                  </a:lnTo>
                  <a:lnTo>
                    <a:pt x="465" y="210"/>
                  </a:lnTo>
                  <a:lnTo>
                    <a:pt x="467" y="217"/>
                  </a:lnTo>
                  <a:lnTo>
                    <a:pt x="440" y="247"/>
                  </a:lnTo>
                  <a:lnTo>
                    <a:pt x="452" y="212"/>
                  </a:lnTo>
                  <a:lnTo>
                    <a:pt x="435" y="191"/>
                  </a:lnTo>
                  <a:lnTo>
                    <a:pt x="442" y="182"/>
                  </a:lnTo>
                  <a:lnTo>
                    <a:pt x="429" y="185"/>
                  </a:lnTo>
                  <a:lnTo>
                    <a:pt x="386" y="182"/>
                  </a:lnTo>
                  <a:lnTo>
                    <a:pt x="369" y="167"/>
                  </a:lnTo>
                  <a:lnTo>
                    <a:pt x="351" y="163"/>
                  </a:lnTo>
                  <a:lnTo>
                    <a:pt x="324" y="182"/>
                  </a:lnTo>
                  <a:lnTo>
                    <a:pt x="268" y="195"/>
                  </a:lnTo>
                  <a:lnTo>
                    <a:pt x="307" y="169"/>
                  </a:lnTo>
                  <a:lnTo>
                    <a:pt x="336" y="159"/>
                  </a:lnTo>
                  <a:lnTo>
                    <a:pt x="326" y="159"/>
                  </a:lnTo>
                  <a:lnTo>
                    <a:pt x="248" y="191"/>
                  </a:lnTo>
                  <a:lnTo>
                    <a:pt x="238" y="197"/>
                  </a:lnTo>
                  <a:lnTo>
                    <a:pt x="244" y="200"/>
                  </a:lnTo>
                  <a:lnTo>
                    <a:pt x="229" y="206"/>
                  </a:lnTo>
                  <a:lnTo>
                    <a:pt x="161" y="232"/>
                  </a:lnTo>
                  <a:lnTo>
                    <a:pt x="115" y="249"/>
                  </a:lnTo>
                  <a:lnTo>
                    <a:pt x="0" y="279"/>
                  </a:lnTo>
                  <a:lnTo>
                    <a:pt x="159" y="223"/>
                  </a:lnTo>
                  <a:lnTo>
                    <a:pt x="188" y="202"/>
                  </a:lnTo>
                  <a:lnTo>
                    <a:pt x="159" y="208"/>
                  </a:lnTo>
                  <a:lnTo>
                    <a:pt x="161" y="200"/>
                  </a:lnTo>
                  <a:lnTo>
                    <a:pt x="131" y="202"/>
                  </a:lnTo>
                  <a:lnTo>
                    <a:pt x="154" y="180"/>
                  </a:lnTo>
                  <a:lnTo>
                    <a:pt x="122" y="185"/>
                  </a:lnTo>
                  <a:lnTo>
                    <a:pt x="133" y="156"/>
                  </a:lnTo>
                  <a:lnTo>
                    <a:pt x="184" y="131"/>
                  </a:lnTo>
                  <a:lnTo>
                    <a:pt x="242" y="124"/>
                  </a:lnTo>
                  <a:lnTo>
                    <a:pt x="272" y="101"/>
                  </a:lnTo>
                  <a:lnTo>
                    <a:pt x="242" y="107"/>
                  </a:lnTo>
                  <a:lnTo>
                    <a:pt x="216" y="107"/>
                  </a:lnTo>
                  <a:lnTo>
                    <a:pt x="203" y="103"/>
                  </a:lnTo>
                  <a:lnTo>
                    <a:pt x="216" y="92"/>
                  </a:lnTo>
                  <a:lnTo>
                    <a:pt x="204" y="88"/>
                  </a:lnTo>
                  <a:lnTo>
                    <a:pt x="264" y="75"/>
                  </a:lnTo>
                  <a:lnTo>
                    <a:pt x="276" y="75"/>
                  </a:lnTo>
                  <a:lnTo>
                    <a:pt x="266" y="81"/>
                  </a:lnTo>
                  <a:lnTo>
                    <a:pt x="298" y="75"/>
                  </a:lnTo>
                  <a:lnTo>
                    <a:pt x="294" y="64"/>
                  </a:lnTo>
                  <a:lnTo>
                    <a:pt x="300" y="56"/>
                  </a:lnTo>
                  <a:lnTo>
                    <a:pt x="289" y="45"/>
                  </a:lnTo>
                  <a:lnTo>
                    <a:pt x="304" y="37"/>
                  </a:lnTo>
                  <a:lnTo>
                    <a:pt x="339" y="34"/>
                  </a:lnTo>
                  <a:lnTo>
                    <a:pt x="392" y="13"/>
                  </a:lnTo>
                  <a:lnTo>
                    <a:pt x="476" y="0"/>
                  </a:lnTo>
                  <a:lnTo>
                    <a:pt x="489" y="2"/>
                  </a:lnTo>
                  <a:lnTo>
                    <a:pt x="489" y="6"/>
                  </a:lnTo>
                  <a:lnTo>
                    <a:pt x="510" y="6"/>
                  </a:lnTo>
                  <a:lnTo>
                    <a:pt x="514" y="11"/>
                  </a:lnTo>
                  <a:lnTo>
                    <a:pt x="605" y="17"/>
                  </a:lnTo>
                  <a:lnTo>
                    <a:pt x="618" y="24"/>
                  </a:lnTo>
                  <a:lnTo>
                    <a:pt x="435" y="174"/>
                  </a:lnTo>
                  <a:lnTo>
                    <a:pt x="435" y="174"/>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611" name="Freeform 631"/>
            <p:cNvSpPr>
              <a:spLocks/>
            </p:cNvSpPr>
            <p:nvPr/>
          </p:nvSpPr>
          <p:spPr bwMode="auto">
            <a:xfrm>
              <a:off x="950913" y="2792413"/>
              <a:ext cx="746125" cy="588962"/>
            </a:xfrm>
            <a:custGeom>
              <a:avLst/>
              <a:gdLst/>
              <a:ahLst/>
              <a:cxnLst>
                <a:cxn ang="0">
                  <a:pos x="2" y="54"/>
                </a:cxn>
                <a:cxn ang="0">
                  <a:pos x="9" y="91"/>
                </a:cxn>
                <a:cxn ang="0">
                  <a:pos x="7" y="101"/>
                </a:cxn>
                <a:cxn ang="0">
                  <a:pos x="35" y="129"/>
                </a:cxn>
                <a:cxn ang="0">
                  <a:pos x="54" y="168"/>
                </a:cxn>
                <a:cxn ang="0">
                  <a:pos x="69" y="172"/>
                </a:cxn>
                <a:cxn ang="0">
                  <a:pos x="54" y="155"/>
                </a:cxn>
                <a:cxn ang="0">
                  <a:pos x="20" y="47"/>
                </a:cxn>
                <a:cxn ang="0">
                  <a:pos x="41" y="20"/>
                </a:cxn>
                <a:cxn ang="0">
                  <a:pos x="52" y="67"/>
                </a:cxn>
                <a:cxn ang="0">
                  <a:pos x="71" y="88"/>
                </a:cxn>
                <a:cxn ang="0">
                  <a:pos x="84" y="118"/>
                </a:cxn>
                <a:cxn ang="0">
                  <a:pos x="94" y="136"/>
                </a:cxn>
                <a:cxn ang="0">
                  <a:pos x="129" y="206"/>
                </a:cxn>
                <a:cxn ang="0">
                  <a:pos x="122" y="238"/>
                </a:cxn>
                <a:cxn ang="0">
                  <a:pos x="170" y="269"/>
                </a:cxn>
                <a:cxn ang="0">
                  <a:pos x="228" y="307"/>
                </a:cxn>
                <a:cxn ang="0">
                  <a:pos x="275" y="305"/>
                </a:cxn>
                <a:cxn ang="0">
                  <a:pos x="318" y="333"/>
                </a:cxn>
                <a:cxn ang="0">
                  <a:pos x="350" y="301"/>
                </a:cxn>
                <a:cxn ang="0">
                  <a:pos x="350" y="273"/>
                </a:cxn>
                <a:cxn ang="0">
                  <a:pos x="389" y="262"/>
                </a:cxn>
                <a:cxn ang="0">
                  <a:pos x="395" y="271"/>
                </a:cxn>
                <a:cxn ang="0">
                  <a:pos x="421" y="210"/>
                </a:cxn>
                <a:cxn ang="0">
                  <a:pos x="371" y="211"/>
                </a:cxn>
                <a:cxn ang="0">
                  <a:pos x="354" y="247"/>
                </a:cxn>
                <a:cxn ang="0">
                  <a:pos x="345" y="260"/>
                </a:cxn>
                <a:cxn ang="0">
                  <a:pos x="326" y="258"/>
                </a:cxn>
                <a:cxn ang="0">
                  <a:pos x="268" y="247"/>
                </a:cxn>
                <a:cxn ang="0">
                  <a:pos x="256" y="153"/>
                </a:cxn>
                <a:cxn ang="0">
                  <a:pos x="245" y="116"/>
                </a:cxn>
                <a:cxn ang="0">
                  <a:pos x="206" y="52"/>
                </a:cxn>
                <a:cxn ang="0">
                  <a:pos x="183" y="65"/>
                </a:cxn>
                <a:cxn ang="0">
                  <a:pos x="174" y="37"/>
                </a:cxn>
                <a:cxn ang="0">
                  <a:pos x="84" y="26"/>
                </a:cxn>
                <a:cxn ang="0">
                  <a:pos x="0" y="3"/>
                </a:cxn>
              </a:cxnLst>
              <a:rect l="0" t="0" r="r" b="b"/>
              <a:pathLst>
                <a:path w="421" h="333">
                  <a:moveTo>
                    <a:pt x="0" y="3"/>
                  </a:moveTo>
                  <a:lnTo>
                    <a:pt x="2" y="54"/>
                  </a:lnTo>
                  <a:lnTo>
                    <a:pt x="20" y="78"/>
                  </a:lnTo>
                  <a:lnTo>
                    <a:pt x="9" y="91"/>
                  </a:lnTo>
                  <a:lnTo>
                    <a:pt x="2" y="90"/>
                  </a:lnTo>
                  <a:lnTo>
                    <a:pt x="7" y="101"/>
                  </a:lnTo>
                  <a:lnTo>
                    <a:pt x="34" y="120"/>
                  </a:lnTo>
                  <a:lnTo>
                    <a:pt x="35" y="129"/>
                  </a:lnTo>
                  <a:lnTo>
                    <a:pt x="28" y="144"/>
                  </a:lnTo>
                  <a:lnTo>
                    <a:pt x="54" y="168"/>
                  </a:lnTo>
                  <a:lnTo>
                    <a:pt x="58" y="181"/>
                  </a:lnTo>
                  <a:lnTo>
                    <a:pt x="69" y="172"/>
                  </a:lnTo>
                  <a:lnTo>
                    <a:pt x="60" y="155"/>
                  </a:lnTo>
                  <a:lnTo>
                    <a:pt x="54" y="155"/>
                  </a:lnTo>
                  <a:lnTo>
                    <a:pt x="49" y="114"/>
                  </a:lnTo>
                  <a:lnTo>
                    <a:pt x="20" y="47"/>
                  </a:lnTo>
                  <a:lnTo>
                    <a:pt x="28" y="17"/>
                  </a:lnTo>
                  <a:lnTo>
                    <a:pt x="41" y="20"/>
                  </a:lnTo>
                  <a:lnTo>
                    <a:pt x="50" y="28"/>
                  </a:lnTo>
                  <a:lnTo>
                    <a:pt x="52" y="67"/>
                  </a:lnTo>
                  <a:lnTo>
                    <a:pt x="62" y="86"/>
                  </a:lnTo>
                  <a:lnTo>
                    <a:pt x="71" y="88"/>
                  </a:lnTo>
                  <a:lnTo>
                    <a:pt x="69" y="97"/>
                  </a:lnTo>
                  <a:lnTo>
                    <a:pt x="84" y="118"/>
                  </a:lnTo>
                  <a:lnTo>
                    <a:pt x="79" y="127"/>
                  </a:lnTo>
                  <a:lnTo>
                    <a:pt x="94" y="136"/>
                  </a:lnTo>
                  <a:lnTo>
                    <a:pt x="125" y="189"/>
                  </a:lnTo>
                  <a:lnTo>
                    <a:pt x="129" y="206"/>
                  </a:lnTo>
                  <a:lnTo>
                    <a:pt x="118" y="228"/>
                  </a:lnTo>
                  <a:lnTo>
                    <a:pt x="122" y="238"/>
                  </a:lnTo>
                  <a:lnTo>
                    <a:pt x="146" y="264"/>
                  </a:lnTo>
                  <a:lnTo>
                    <a:pt x="170" y="269"/>
                  </a:lnTo>
                  <a:lnTo>
                    <a:pt x="183" y="284"/>
                  </a:lnTo>
                  <a:lnTo>
                    <a:pt x="228" y="307"/>
                  </a:lnTo>
                  <a:lnTo>
                    <a:pt x="255" y="314"/>
                  </a:lnTo>
                  <a:lnTo>
                    <a:pt x="275" y="305"/>
                  </a:lnTo>
                  <a:lnTo>
                    <a:pt x="288" y="307"/>
                  </a:lnTo>
                  <a:lnTo>
                    <a:pt x="318" y="333"/>
                  </a:lnTo>
                  <a:lnTo>
                    <a:pt x="333" y="305"/>
                  </a:lnTo>
                  <a:lnTo>
                    <a:pt x="350" y="301"/>
                  </a:lnTo>
                  <a:lnTo>
                    <a:pt x="341" y="283"/>
                  </a:lnTo>
                  <a:lnTo>
                    <a:pt x="350" y="273"/>
                  </a:lnTo>
                  <a:lnTo>
                    <a:pt x="374" y="271"/>
                  </a:lnTo>
                  <a:lnTo>
                    <a:pt x="389" y="262"/>
                  </a:lnTo>
                  <a:lnTo>
                    <a:pt x="389" y="262"/>
                  </a:lnTo>
                  <a:lnTo>
                    <a:pt x="395" y="271"/>
                  </a:lnTo>
                  <a:lnTo>
                    <a:pt x="401" y="262"/>
                  </a:lnTo>
                  <a:lnTo>
                    <a:pt x="421" y="210"/>
                  </a:lnTo>
                  <a:lnTo>
                    <a:pt x="404" y="206"/>
                  </a:lnTo>
                  <a:lnTo>
                    <a:pt x="371" y="211"/>
                  </a:lnTo>
                  <a:lnTo>
                    <a:pt x="365" y="215"/>
                  </a:lnTo>
                  <a:lnTo>
                    <a:pt x="354" y="247"/>
                  </a:lnTo>
                  <a:lnTo>
                    <a:pt x="343" y="256"/>
                  </a:lnTo>
                  <a:lnTo>
                    <a:pt x="345" y="260"/>
                  </a:lnTo>
                  <a:lnTo>
                    <a:pt x="333" y="262"/>
                  </a:lnTo>
                  <a:lnTo>
                    <a:pt x="326" y="258"/>
                  </a:lnTo>
                  <a:lnTo>
                    <a:pt x="290" y="268"/>
                  </a:lnTo>
                  <a:lnTo>
                    <a:pt x="268" y="247"/>
                  </a:lnTo>
                  <a:lnTo>
                    <a:pt x="249" y="189"/>
                  </a:lnTo>
                  <a:lnTo>
                    <a:pt x="256" y="153"/>
                  </a:lnTo>
                  <a:lnTo>
                    <a:pt x="273" y="125"/>
                  </a:lnTo>
                  <a:lnTo>
                    <a:pt x="245" y="116"/>
                  </a:lnTo>
                  <a:lnTo>
                    <a:pt x="225" y="54"/>
                  </a:lnTo>
                  <a:lnTo>
                    <a:pt x="206" y="52"/>
                  </a:lnTo>
                  <a:lnTo>
                    <a:pt x="193" y="67"/>
                  </a:lnTo>
                  <a:lnTo>
                    <a:pt x="183" y="65"/>
                  </a:lnTo>
                  <a:lnTo>
                    <a:pt x="174" y="52"/>
                  </a:lnTo>
                  <a:lnTo>
                    <a:pt x="174" y="37"/>
                  </a:lnTo>
                  <a:lnTo>
                    <a:pt x="159" y="18"/>
                  </a:lnTo>
                  <a:lnTo>
                    <a:pt x="84" y="26"/>
                  </a:lnTo>
                  <a:lnTo>
                    <a:pt x="32" y="0"/>
                  </a:lnTo>
                  <a:lnTo>
                    <a:pt x="0" y="3"/>
                  </a:lnTo>
                  <a:lnTo>
                    <a:pt x="0" y="3"/>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12" name="Freeform 632"/>
            <p:cNvSpPr>
              <a:spLocks/>
            </p:cNvSpPr>
            <p:nvPr/>
          </p:nvSpPr>
          <p:spPr bwMode="auto">
            <a:xfrm>
              <a:off x="865188" y="2251075"/>
              <a:ext cx="1585912" cy="788988"/>
            </a:xfrm>
            <a:custGeom>
              <a:avLst/>
              <a:gdLst/>
              <a:ahLst/>
              <a:cxnLst>
                <a:cxn ang="0">
                  <a:pos x="373" y="360"/>
                </a:cxn>
                <a:cxn ang="0">
                  <a:pos x="392" y="360"/>
                </a:cxn>
                <a:cxn ang="0">
                  <a:pos x="429" y="371"/>
                </a:cxn>
                <a:cxn ang="0">
                  <a:pos x="465" y="371"/>
                </a:cxn>
                <a:cxn ang="0">
                  <a:pos x="448" y="354"/>
                </a:cxn>
                <a:cxn ang="0">
                  <a:pos x="487" y="343"/>
                </a:cxn>
                <a:cxn ang="0">
                  <a:pos x="525" y="354"/>
                </a:cxn>
                <a:cxn ang="0">
                  <a:pos x="562" y="373"/>
                </a:cxn>
                <a:cxn ang="0">
                  <a:pos x="581" y="444"/>
                </a:cxn>
                <a:cxn ang="0">
                  <a:pos x="590" y="336"/>
                </a:cxn>
                <a:cxn ang="0">
                  <a:pos x="704" y="246"/>
                </a:cxn>
                <a:cxn ang="0">
                  <a:pos x="708" y="249"/>
                </a:cxn>
                <a:cxn ang="0">
                  <a:pos x="703" y="203"/>
                </a:cxn>
                <a:cxn ang="0">
                  <a:pos x="723" y="180"/>
                </a:cxn>
                <a:cxn ang="0">
                  <a:pos x="714" y="208"/>
                </a:cxn>
                <a:cxn ang="0">
                  <a:pos x="733" y="201"/>
                </a:cxn>
                <a:cxn ang="0">
                  <a:pos x="744" y="184"/>
                </a:cxn>
                <a:cxn ang="0">
                  <a:pos x="807" y="139"/>
                </a:cxn>
                <a:cxn ang="0">
                  <a:pos x="830" y="135"/>
                </a:cxn>
                <a:cxn ang="0">
                  <a:pos x="837" y="103"/>
                </a:cxn>
                <a:cxn ang="0">
                  <a:pos x="894" y="77"/>
                </a:cxn>
                <a:cxn ang="0">
                  <a:pos x="896" y="42"/>
                </a:cxn>
                <a:cxn ang="0">
                  <a:pos x="824" y="81"/>
                </a:cxn>
                <a:cxn ang="0">
                  <a:pos x="757" y="92"/>
                </a:cxn>
                <a:cxn ang="0">
                  <a:pos x="704" y="111"/>
                </a:cxn>
                <a:cxn ang="0">
                  <a:pos x="654" y="143"/>
                </a:cxn>
                <a:cxn ang="0">
                  <a:pos x="631" y="137"/>
                </a:cxn>
                <a:cxn ang="0">
                  <a:pos x="654" y="115"/>
                </a:cxn>
                <a:cxn ang="0">
                  <a:pos x="650" y="90"/>
                </a:cxn>
                <a:cxn ang="0">
                  <a:pos x="615" y="81"/>
                </a:cxn>
                <a:cxn ang="0">
                  <a:pos x="573" y="141"/>
                </a:cxn>
                <a:cxn ang="0">
                  <a:pos x="573" y="113"/>
                </a:cxn>
                <a:cxn ang="0">
                  <a:pos x="609" y="66"/>
                </a:cxn>
                <a:cxn ang="0">
                  <a:pos x="656" y="57"/>
                </a:cxn>
                <a:cxn ang="0">
                  <a:pos x="645" y="53"/>
                </a:cxn>
                <a:cxn ang="0">
                  <a:pos x="607" y="47"/>
                </a:cxn>
                <a:cxn ang="0">
                  <a:pos x="564" y="53"/>
                </a:cxn>
                <a:cxn ang="0">
                  <a:pos x="586" y="27"/>
                </a:cxn>
                <a:cxn ang="0">
                  <a:pos x="527" y="0"/>
                </a:cxn>
                <a:cxn ang="0">
                  <a:pos x="129" y="15"/>
                </a:cxn>
                <a:cxn ang="0">
                  <a:pos x="118" y="28"/>
                </a:cxn>
                <a:cxn ang="0">
                  <a:pos x="90" y="23"/>
                </a:cxn>
                <a:cxn ang="0">
                  <a:pos x="23" y="145"/>
                </a:cxn>
                <a:cxn ang="0">
                  <a:pos x="0" y="191"/>
                </a:cxn>
                <a:cxn ang="0">
                  <a:pos x="15" y="206"/>
                </a:cxn>
                <a:cxn ang="0">
                  <a:pos x="10" y="227"/>
                </a:cxn>
                <a:cxn ang="0">
                  <a:pos x="8" y="270"/>
                </a:cxn>
                <a:cxn ang="0">
                  <a:pos x="47" y="293"/>
                </a:cxn>
                <a:cxn ang="0">
                  <a:pos x="133" y="332"/>
                </a:cxn>
                <a:cxn ang="0">
                  <a:pos x="223" y="358"/>
                </a:cxn>
                <a:cxn ang="0">
                  <a:pos x="255" y="358"/>
                </a:cxn>
                <a:cxn ang="0">
                  <a:pos x="322" y="431"/>
                </a:cxn>
              </a:cxnLst>
              <a:rect l="0" t="0" r="r" b="b"/>
              <a:pathLst>
                <a:path w="896" h="446">
                  <a:moveTo>
                    <a:pt x="326" y="397"/>
                  </a:moveTo>
                  <a:lnTo>
                    <a:pt x="373" y="369"/>
                  </a:lnTo>
                  <a:lnTo>
                    <a:pt x="373" y="360"/>
                  </a:lnTo>
                  <a:lnTo>
                    <a:pt x="379" y="358"/>
                  </a:lnTo>
                  <a:lnTo>
                    <a:pt x="377" y="366"/>
                  </a:lnTo>
                  <a:lnTo>
                    <a:pt x="392" y="360"/>
                  </a:lnTo>
                  <a:lnTo>
                    <a:pt x="416" y="364"/>
                  </a:lnTo>
                  <a:lnTo>
                    <a:pt x="423" y="358"/>
                  </a:lnTo>
                  <a:lnTo>
                    <a:pt x="429" y="371"/>
                  </a:lnTo>
                  <a:lnTo>
                    <a:pt x="452" y="368"/>
                  </a:lnTo>
                  <a:lnTo>
                    <a:pt x="461" y="373"/>
                  </a:lnTo>
                  <a:lnTo>
                    <a:pt x="465" y="371"/>
                  </a:lnTo>
                  <a:lnTo>
                    <a:pt x="457" y="366"/>
                  </a:lnTo>
                  <a:lnTo>
                    <a:pt x="465" y="354"/>
                  </a:lnTo>
                  <a:lnTo>
                    <a:pt x="448" y="354"/>
                  </a:lnTo>
                  <a:lnTo>
                    <a:pt x="453" y="347"/>
                  </a:lnTo>
                  <a:lnTo>
                    <a:pt x="461" y="351"/>
                  </a:lnTo>
                  <a:lnTo>
                    <a:pt x="487" y="343"/>
                  </a:lnTo>
                  <a:lnTo>
                    <a:pt x="489" y="349"/>
                  </a:lnTo>
                  <a:lnTo>
                    <a:pt x="513" y="347"/>
                  </a:lnTo>
                  <a:lnTo>
                    <a:pt x="525" y="354"/>
                  </a:lnTo>
                  <a:lnTo>
                    <a:pt x="525" y="360"/>
                  </a:lnTo>
                  <a:lnTo>
                    <a:pt x="549" y="354"/>
                  </a:lnTo>
                  <a:lnTo>
                    <a:pt x="562" y="373"/>
                  </a:lnTo>
                  <a:lnTo>
                    <a:pt x="558" y="409"/>
                  </a:lnTo>
                  <a:lnTo>
                    <a:pt x="573" y="446"/>
                  </a:lnTo>
                  <a:lnTo>
                    <a:pt x="581" y="444"/>
                  </a:lnTo>
                  <a:lnTo>
                    <a:pt x="590" y="431"/>
                  </a:lnTo>
                  <a:lnTo>
                    <a:pt x="596" y="411"/>
                  </a:lnTo>
                  <a:lnTo>
                    <a:pt x="590" y="336"/>
                  </a:lnTo>
                  <a:lnTo>
                    <a:pt x="613" y="309"/>
                  </a:lnTo>
                  <a:lnTo>
                    <a:pt x="699" y="257"/>
                  </a:lnTo>
                  <a:lnTo>
                    <a:pt x="704" y="246"/>
                  </a:lnTo>
                  <a:lnTo>
                    <a:pt x="689" y="246"/>
                  </a:lnTo>
                  <a:lnTo>
                    <a:pt x="703" y="242"/>
                  </a:lnTo>
                  <a:lnTo>
                    <a:pt x="708" y="249"/>
                  </a:lnTo>
                  <a:lnTo>
                    <a:pt x="703" y="223"/>
                  </a:lnTo>
                  <a:lnTo>
                    <a:pt x="708" y="208"/>
                  </a:lnTo>
                  <a:lnTo>
                    <a:pt x="703" y="203"/>
                  </a:lnTo>
                  <a:lnTo>
                    <a:pt x="708" y="205"/>
                  </a:lnTo>
                  <a:lnTo>
                    <a:pt x="716" y="184"/>
                  </a:lnTo>
                  <a:lnTo>
                    <a:pt x="723" y="180"/>
                  </a:lnTo>
                  <a:lnTo>
                    <a:pt x="712" y="201"/>
                  </a:lnTo>
                  <a:lnTo>
                    <a:pt x="716" y="203"/>
                  </a:lnTo>
                  <a:lnTo>
                    <a:pt x="714" y="208"/>
                  </a:lnTo>
                  <a:lnTo>
                    <a:pt x="719" y="208"/>
                  </a:lnTo>
                  <a:lnTo>
                    <a:pt x="714" y="221"/>
                  </a:lnTo>
                  <a:lnTo>
                    <a:pt x="733" y="201"/>
                  </a:lnTo>
                  <a:lnTo>
                    <a:pt x="731" y="180"/>
                  </a:lnTo>
                  <a:lnTo>
                    <a:pt x="734" y="190"/>
                  </a:lnTo>
                  <a:lnTo>
                    <a:pt x="744" y="184"/>
                  </a:lnTo>
                  <a:lnTo>
                    <a:pt x="763" y="156"/>
                  </a:lnTo>
                  <a:lnTo>
                    <a:pt x="804" y="146"/>
                  </a:lnTo>
                  <a:lnTo>
                    <a:pt x="807" y="139"/>
                  </a:lnTo>
                  <a:lnTo>
                    <a:pt x="809" y="145"/>
                  </a:lnTo>
                  <a:lnTo>
                    <a:pt x="828" y="141"/>
                  </a:lnTo>
                  <a:lnTo>
                    <a:pt x="830" y="135"/>
                  </a:lnTo>
                  <a:lnTo>
                    <a:pt x="821" y="139"/>
                  </a:lnTo>
                  <a:lnTo>
                    <a:pt x="817" y="128"/>
                  </a:lnTo>
                  <a:lnTo>
                    <a:pt x="837" y="103"/>
                  </a:lnTo>
                  <a:lnTo>
                    <a:pt x="864" y="90"/>
                  </a:lnTo>
                  <a:lnTo>
                    <a:pt x="884" y="87"/>
                  </a:lnTo>
                  <a:lnTo>
                    <a:pt x="894" y="77"/>
                  </a:lnTo>
                  <a:lnTo>
                    <a:pt x="896" y="77"/>
                  </a:lnTo>
                  <a:lnTo>
                    <a:pt x="888" y="68"/>
                  </a:lnTo>
                  <a:lnTo>
                    <a:pt x="896" y="42"/>
                  </a:lnTo>
                  <a:lnTo>
                    <a:pt x="875" y="36"/>
                  </a:lnTo>
                  <a:lnTo>
                    <a:pt x="843" y="75"/>
                  </a:lnTo>
                  <a:lnTo>
                    <a:pt x="824" y="81"/>
                  </a:lnTo>
                  <a:lnTo>
                    <a:pt x="779" y="81"/>
                  </a:lnTo>
                  <a:lnTo>
                    <a:pt x="757" y="92"/>
                  </a:lnTo>
                  <a:lnTo>
                    <a:pt x="757" y="92"/>
                  </a:lnTo>
                  <a:lnTo>
                    <a:pt x="748" y="107"/>
                  </a:lnTo>
                  <a:lnTo>
                    <a:pt x="704" y="111"/>
                  </a:lnTo>
                  <a:lnTo>
                    <a:pt x="704" y="111"/>
                  </a:lnTo>
                  <a:lnTo>
                    <a:pt x="704" y="120"/>
                  </a:lnTo>
                  <a:lnTo>
                    <a:pt x="704" y="120"/>
                  </a:lnTo>
                  <a:lnTo>
                    <a:pt x="654" y="143"/>
                  </a:lnTo>
                  <a:lnTo>
                    <a:pt x="635" y="145"/>
                  </a:lnTo>
                  <a:lnTo>
                    <a:pt x="626" y="139"/>
                  </a:lnTo>
                  <a:lnTo>
                    <a:pt x="631" y="137"/>
                  </a:lnTo>
                  <a:lnTo>
                    <a:pt x="631" y="137"/>
                  </a:lnTo>
                  <a:lnTo>
                    <a:pt x="654" y="115"/>
                  </a:lnTo>
                  <a:lnTo>
                    <a:pt x="654" y="115"/>
                  </a:lnTo>
                  <a:lnTo>
                    <a:pt x="654" y="98"/>
                  </a:lnTo>
                  <a:lnTo>
                    <a:pt x="637" y="105"/>
                  </a:lnTo>
                  <a:lnTo>
                    <a:pt x="650" y="90"/>
                  </a:lnTo>
                  <a:lnTo>
                    <a:pt x="656" y="73"/>
                  </a:lnTo>
                  <a:lnTo>
                    <a:pt x="637" y="68"/>
                  </a:lnTo>
                  <a:lnTo>
                    <a:pt x="615" y="81"/>
                  </a:lnTo>
                  <a:lnTo>
                    <a:pt x="601" y="98"/>
                  </a:lnTo>
                  <a:lnTo>
                    <a:pt x="586" y="131"/>
                  </a:lnTo>
                  <a:lnTo>
                    <a:pt x="573" y="141"/>
                  </a:lnTo>
                  <a:lnTo>
                    <a:pt x="566" y="141"/>
                  </a:lnTo>
                  <a:lnTo>
                    <a:pt x="566" y="131"/>
                  </a:lnTo>
                  <a:lnTo>
                    <a:pt x="573" y="113"/>
                  </a:lnTo>
                  <a:lnTo>
                    <a:pt x="598" y="81"/>
                  </a:lnTo>
                  <a:lnTo>
                    <a:pt x="585" y="87"/>
                  </a:lnTo>
                  <a:lnTo>
                    <a:pt x="609" y="66"/>
                  </a:lnTo>
                  <a:lnTo>
                    <a:pt x="654" y="64"/>
                  </a:lnTo>
                  <a:lnTo>
                    <a:pt x="654" y="57"/>
                  </a:lnTo>
                  <a:lnTo>
                    <a:pt x="656" y="57"/>
                  </a:lnTo>
                  <a:lnTo>
                    <a:pt x="650" y="53"/>
                  </a:lnTo>
                  <a:lnTo>
                    <a:pt x="650" y="53"/>
                  </a:lnTo>
                  <a:lnTo>
                    <a:pt x="645" y="53"/>
                  </a:lnTo>
                  <a:lnTo>
                    <a:pt x="646" y="49"/>
                  </a:lnTo>
                  <a:lnTo>
                    <a:pt x="609" y="55"/>
                  </a:lnTo>
                  <a:lnTo>
                    <a:pt x="607" y="47"/>
                  </a:lnTo>
                  <a:lnTo>
                    <a:pt x="596" y="49"/>
                  </a:lnTo>
                  <a:lnTo>
                    <a:pt x="613" y="36"/>
                  </a:lnTo>
                  <a:lnTo>
                    <a:pt x="564" y="53"/>
                  </a:lnTo>
                  <a:lnTo>
                    <a:pt x="562" y="45"/>
                  </a:lnTo>
                  <a:lnTo>
                    <a:pt x="543" y="51"/>
                  </a:lnTo>
                  <a:lnTo>
                    <a:pt x="586" y="27"/>
                  </a:lnTo>
                  <a:lnTo>
                    <a:pt x="588" y="27"/>
                  </a:lnTo>
                  <a:lnTo>
                    <a:pt x="530" y="13"/>
                  </a:lnTo>
                  <a:lnTo>
                    <a:pt x="527" y="0"/>
                  </a:lnTo>
                  <a:lnTo>
                    <a:pt x="517" y="8"/>
                  </a:lnTo>
                  <a:lnTo>
                    <a:pt x="129" y="8"/>
                  </a:lnTo>
                  <a:lnTo>
                    <a:pt x="129" y="15"/>
                  </a:lnTo>
                  <a:lnTo>
                    <a:pt x="113" y="34"/>
                  </a:lnTo>
                  <a:lnTo>
                    <a:pt x="107" y="34"/>
                  </a:lnTo>
                  <a:lnTo>
                    <a:pt x="118" y="28"/>
                  </a:lnTo>
                  <a:lnTo>
                    <a:pt x="113" y="23"/>
                  </a:lnTo>
                  <a:lnTo>
                    <a:pt x="94" y="17"/>
                  </a:lnTo>
                  <a:lnTo>
                    <a:pt x="90" y="23"/>
                  </a:lnTo>
                  <a:lnTo>
                    <a:pt x="77" y="58"/>
                  </a:lnTo>
                  <a:lnTo>
                    <a:pt x="30" y="120"/>
                  </a:lnTo>
                  <a:lnTo>
                    <a:pt x="23" y="145"/>
                  </a:lnTo>
                  <a:lnTo>
                    <a:pt x="4" y="165"/>
                  </a:lnTo>
                  <a:lnTo>
                    <a:pt x="6" y="178"/>
                  </a:lnTo>
                  <a:lnTo>
                    <a:pt x="0" y="191"/>
                  </a:lnTo>
                  <a:lnTo>
                    <a:pt x="6" y="203"/>
                  </a:lnTo>
                  <a:lnTo>
                    <a:pt x="2" y="208"/>
                  </a:lnTo>
                  <a:lnTo>
                    <a:pt x="15" y="206"/>
                  </a:lnTo>
                  <a:lnTo>
                    <a:pt x="4" y="221"/>
                  </a:lnTo>
                  <a:lnTo>
                    <a:pt x="6" y="227"/>
                  </a:lnTo>
                  <a:lnTo>
                    <a:pt x="10" y="227"/>
                  </a:lnTo>
                  <a:lnTo>
                    <a:pt x="4" y="238"/>
                  </a:lnTo>
                  <a:lnTo>
                    <a:pt x="13" y="261"/>
                  </a:lnTo>
                  <a:lnTo>
                    <a:pt x="8" y="270"/>
                  </a:lnTo>
                  <a:lnTo>
                    <a:pt x="38" y="279"/>
                  </a:lnTo>
                  <a:lnTo>
                    <a:pt x="36" y="285"/>
                  </a:lnTo>
                  <a:lnTo>
                    <a:pt x="47" y="293"/>
                  </a:lnTo>
                  <a:lnTo>
                    <a:pt x="49" y="309"/>
                  </a:lnTo>
                  <a:lnTo>
                    <a:pt x="81" y="306"/>
                  </a:lnTo>
                  <a:lnTo>
                    <a:pt x="133" y="332"/>
                  </a:lnTo>
                  <a:lnTo>
                    <a:pt x="208" y="324"/>
                  </a:lnTo>
                  <a:lnTo>
                    <a:pt x="223" y="343"/>
                  </a:lnTo>
                  <a:lnTo>
                    <a:pt x="223" y="358"/>
                  </a:lnTo>
                  <a:lnTo>
                    <a:pt x="232" y="371"/>
                  </a:lnTo>
                  <a:lnTo>
                    <a:pt x="242" y="373"/>
                  </a:lnTo>
                  <a:lnTo>
                    <a:pt x="255" y="358"/>
                  </a:lnTo>
                  <a:lnTo>
                    <a:pt x="274" y="360"/>
                  </a:lnTo>
                  <a:lnTo>
                    <a:pt x="294" y="422"/>
                  </a:lnTo>
                  <a:lnTo>
                    <a:pt x="322" y="431"/>
                  </a:lnTo>
                  <a:lnTo>
                    <a:pt x="326" y="397"/>
                  </a:lnTo>
                  <a:lnTo>
                    <a:pt x="326" y="397"/>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13" name="Freeform 633"/>
            <p:cNvSpPr>
              <a:spLocks/>
            </p:cNvSpPr>
            <p:nvPr/>
          </p:nvSpPr>
          <p:spPr bwMode="auto">
            <a:xfrm>
              <a:off x="1514475" y="3271838"/>
              <a:ext cx="112713" cy="139700"/>
            </a:xfrm>
            <a:custGeom>
              <a:avLst/>
              <a:gdLst/>
              <a:ahLst/>
              <a:cxnLst>
                <a:cxn ang="0">
                  <a:pos x="45" y="64"/>
                </a:cxn>
                <a:cxn ang="0">
                  <a:pos x="34" y="77"/>
                </a:cxn>
                <a:cxn ang="0">
                  <a:pos x="34" y="79"/>
                </a:cxn>
                <a:cxn ang="0">
                  <a:pos x="4" y="68"/>
                </a:cxn>
                <a:cxn ang="0">
                  <a:pos x="0" y="62"/>
                </a:cxn>
                <a:cxn ang="0">
                  <a:pos x="15" y="34"/>
                </a:cxn>
                <a:cxn ang="0">
                  <a:pos x="32" y="30"/>
                </a:cxn>
                <a:cxn ang="0">
                  <a:pos x="23" y="12"/>
                </a:cxn>
                <a:cxn ang="0">
                  <a:pos x="32" y="2"/>
                </a:cxn>
                <a:cxn ang="0">
                  <a:pos x="56" y="0"/>
                </a:cxn>
                <a:cxn ang="0">
                  <a:pos x="51" y="32"/>
                </a:cxn>
                <a:cxn ang="0">
                  <a:pos x="55" y="36"/>
                </a:cxn>
                <a:cxn ang="0">
                  <a:pos x="64" y="42"/>
                </a:cxn>
                <a:cxn ang="0">
                  <a:pos x="45" y="64"/>
                </a:cxn>
                <a:cxn ang="0">
                  <a:pos x="45" y="64"/>
                </a:cxn>
              </a:cxnLst>
              <a:rect l="0" t="0" r="r" b="b"/>
              <a:pathLst>
                <a:path w="64" h="79">
                  <a:moveTo>
                    <a:pt x="45" y="64"/>
                  </a:moveTo>
                  <a:lnTo>
                    <a:pt x="34" y="77"/>
                  </a:lnTo>
                  <a:lnTo>
                    <a:pt x="34" y="79"/>
                  </a:lnTo>
                  <a:lnTo>
                    <a:pt x="4" y="68"/>
                  </a:lnTo>
                  <a:lnTo>
                    <a:pt x="0" y="62"/>
                  </a:lnTo>
                  <a:lnTo>
                    <a:pt x="15" y="34"/>
                  </a:lnTo>
                  <a:lnTo>
                    <a:pt x="32" y="30"/>
                  </a:lnTo>
                  <a:lnTo>
                    <a:pt x="23" y="12"/>
                  </a:lnTo>
                  <a:lnTo>
                    <a:pt x="32" y="2"/>
                  </a:lnTo>
                  <a:lnTo>
                    <a:pt x="56" y="0"/>
                  </a:lnTo>
                  <a:lnTo>
                    <a:pt x="51" y="32"/>
                  </a:lnTo>
                  <a:lnTo>
                    <a:pt x="55" y="36"/>
                  </a:lnTo>
                  <a:lnTo>
                    <a:pt x="64" y="42"/>
                  </a:lnTo>
                  <a:lnTo>
                    <a:pt x="45" y="64"/>
                  </a:lnTo>
                  <a:lnTo>
                    <a:pt x="45" y="64"/>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14" name="Freeform 634"/>
            <p:cNvSpPr>
              <a:spLocks/>
            </p:cNvSpPr>
            <p:nvPr/>
          </p:nvSpPr>
          <p:spPr bwMode="auto">
            <a:xfrm>
              <a:off x="1574800" y="3384550"/>
              <a:ext cx="63500" cy="42863"/>
            </a:xfrm>
            <a:custGeom>
              <a:avLst/>
              <a:gdLst/>
              <a:ahLst/>
              <a:cxnLst>
                <a:cxn ang="0">
                  <a:pos x="36" y="13"/>
                </a:cxn>
                <a:cxn ang="0">
                  <a:pos x="11" y="0"/>
                </a:cxn>
                <a:cxn ang="0">
                  <a:pos x="0" y="13"/>
                </a:cxn>
                <a:cxn ang="0">
                  <a:pos x="0" y="15"/>
                </a:cxn>
                <a:cxn ang="0">
                  <a:pos x="4" y="21"/>
                </a:cxn>
                <a:cxn ang="0">
                  <a:pos x="34" y="24"/>
                </a:cxn>
                <a:cxn ang="0">
                  <a:pos x="36" y="21"/>
                </a:cxn>
                <a:cxn ang="0">
                  <a:pos x="36" y="13"/>
                </a:cxn>
                <a:cxn ang="0">
                  <a:pos x="36" y="13"/>
                </a:cxn>
              </a:cxnLst>
              <a:rect l="0" t="0" r="r" b="b"/>
              <a:pathLst>
                <a:path w="36" h="24">
                  <a:moveTo>
                    <a:pt x="36" y="13"/>
                  </a:moveTo>
                  <a:lnTo>
                    <a:pt x="11" y="0"/>
                  </a:lnTo>
                  <a:lnTo>
                    <a:pt x="0" y="13"/>
                  </a:lnTo>
                  <a:lnTo>
                    <a:pt x="0" y="15"/>
                  </a:lnTo>
                  <a:lnTo>
                    <a:pt x="4" y="21"/>
                  </a:lnTo>
                  <a:lnTo>
                    <a:pt x="34" y="24"/>
                  </a:lnTo>
                  <a:lnTo>
                    <a:pt x="36" y="21"/>
                  </a:lnTo>
                  <a:lnTo>
                    <a:pt x="36" y="13"/>
                  </a:lnTo>
                  <a:lnTo>
                    <a:pt x="36" y="13"/>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15" name="Freeform 635"/>
            <p:cNvSpPr>
              <a:spLocks/>
            </p:cNvSpPr>
            <p:nvPr/>
          </p:nvSpPr>
          <p:spPr bwMode="auto">
            <a:xfrm>
              <a:off x="1849438" y="3556000"/>
              <a:ext cx="12700" cy="19050"/>
            </a:xfrm>
            <a:custGeom>
              <a:avLst/>
              <a:gdLst/>
              <a:ahLst/>
              <a:cxnLst>
                <a:cxn ang="0">
                  <a:pos x="0" y="0"/>
                </a:cxn>
                <a:cxn ang="0">
                  <a:pos x="2" y="0"/>
                </a:cxn>
                <a:cxn ang="0">
                  <a:pos x="8" y="6"/>
                </a:cxn>
                <a:cxn ang="0">
                  <a:pos x="6" y="10"/>
                </a:cxn>
                <a:cxn ang="0">
                  <a:pos x="0" y="0"/>
                </a:cxn>
                <a:cxn ang="0">
                  <a:pos x="0" y="0"/>
                </a:cxn>
              </a:cxnLst>
              <a:rect l="0" t="0" r="r" b="b"/>
              <a:pathLst>
                <a:path w="8" h="10">
                  <a:moveTo>
                    <a:pt x="0" y="0"/>
                  </a:moveTo>
                  <a:lnTo>
                    <a:pt x="2" y="0"/>
                  </a:lnTo>
                  <a:lnTo>
                    <a:pt x="8" y="6"/>
                  </a:lnTo>
                  <a:lnTo>
                    <a:pt x="6" y="10"/>
                  </a:ln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16" name="Freeform 636"/>
            <p:cNvSpPr>
              <a:spLocks/>
            </p:cNvSpPr>
            <p:nvPr/>
          </p:nvSpPr>
          <p:spPr bwMode="auto">
            <a:xfrm>
              <a:off x="1852613" y="3548063"/>
              <a:ext cx="74612" cy="73025"/>
            </a:xfrm>
            <a:custGeom>
              <a:avLst/>
              <a:gdLst/>
              <a:ahLst/>
              <a:cxnLst>
                <a:cxn ang="0">
                  <a:pos x="40" y="17"/>
                </a:cxn>
                <a:cxn ang="0">
                  <a:pos x="27" y="4"/>
                </a:cxn>
                <a:cxn ang="0">
                  <a:pos x="13" y="0"/>
                </a:cxn>
                <a:cxn ang="0">
                  <a:pos x="0" y="5"/>
                </a:cxn>
                <a:cxn ang="0">
                  <a:pos x="6" y="11"/>
                </a:cxn>
                <a:cxn ang="0">
                  <a:pos x="27" y="22"/>
                </a:cxn>
                <a:cxn ang="0">
                  <a:pos x="23" y="28"/>
                </a:cxn>
                <a:cxn ang="0">
                  <a:pos x="30" y="41"/>
                </a:cxn>
                <a:cxn ang="0">
                  <a:pos x="42" y="28"/>
                </a:cxn>
                <a:cxn ang="0">
                  <a:pos x="40" y="17"/>
                </a:cxn>
                <a:cxn ang="0">
                  <a:pos x="40" y="17"/>
                </a:cxn>
              </a:cxnLst>
              <a:rect l="0" t="0" r="r" b="b"/>
              <a:pathLst>
                <a:path w="42" h="41">
                  <a:moveTo>
                    <a:pt x="40" y="17"/>
                  </a:moveTo>
                  <a:lnTo>
                    <a:pt x="27" y="4"/>
                  </a:lnTo>
                  <a:lnTo>
                    <a:pt x="13" y="0"/>
                  </a:lnTo>
                  <a:lnTo>
                    <a:pt x="0" y="5"/>
                  </a:lnTo>
                  <a:lnTo>
                    <a:pt x="6" y="11"/>
                  </a:lnTo>
                  <a:lnTo>
                    <a:pt x="27" y="22"/>
                  </a:lnTo>
                  <a:lnTo>
                    <a:pt x="23" y="28"/>
                  </a:lnTo>
                  <a:lnTo>
                    <a:pt x="30" y="41"/>
                  </a:lnTo>
                  <a:lnTo>
                    <a:pt x="42" y="28"/>
                  </a:lnTo>
                  <a:lnTo>
                    <a:pt x="40" y="17"/>
                  </a:lnTo>
                  <a:lnTo>
                    <a:pt x="40" y="17"/>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17" name="Freeform 637"/>
            <p:cNvSpPr>
              <a:spLocks/>
            </p:cNvSpPr>
            <p:nvPr/>
          </p:nvSpPr>
          <p:spPr bwMode="auto">
            <a:xfrm>
              <a:off x="1763713" y="3548063"/>
              <a:ext cx="95250" cy="76200"/>
            </a:xfrm>
            <a:custGeom>
              <a:avLst/>
              <a:gdLst/>
              <a:ahLst/>
              <a:cxnLst>
                <a:cxn ang="0">
                  <a:pos x="2" y="0"/>
                </a:cxn>
                <a:cxn ang="0">
                  <a:pos x="7" y="0"/>
                </a:cxn>
                <a:cxn ang="0">
                  <a:pos x="13" y="9"/>
                </a:cxn>
                <a:cxn ang="0">
                  <a:pos x="24" y="13"/>
                </a:cxn>
                <a:cxn ang="0">
                  <a:pos x="48" y="5"/>
                </a:cxn>
                <a:cxn ang="0">
                  <a:pos x="54" y="15"/>
                </a:cxn>
                <a:cxn ang="0">
                  <a:pos x="39" y="24"/>
                </a:cxn>
                <a:cxn ang="0">
                  <a:pos x="47" y="37"/>
                </a:cxn>
                <a:cxn ang="0">
                  <a:pos x="32" y="43"/>
                </a:cxn>
                <a:cxn ang="0">
                  <a:pos x="30" y="32"/>
                </a:cxn>
                <a:cxn ang="0">
                  <a:pos x="0" y="22"/>
                </a:cxn>
                <a:cxn ang="0">
                  <a:pos x="2" y="0"/>
                </a:cxn>
                <a:cxn ang="0">
                  <a:pos x="2" y="0"/>
                </a:cxn>
              </a:cxnLst>
              <a:rect l="0" t="0" r="r" b="b"/>
              <a:pathLst>
                <a:path w="54" h="43">
                  <a:moveTo>
                    <a:pt x="2" y="0"/>
                  </a:moveTo>
                  <a:lnTo>
                    <a:pt x="7" y="0"/>
                  </a:lnTo>
                  <a:lnTo>
                    <a:pt x="13" y="9"/>
                  </a:lnTo>
                  <a:lnTo>
                    <a:pt x="24" y="13"/>
                  </a:lnTo>
                  <a:lnTo>
                    <a:pt x="48" y="5"/>
                  </a:lnTo>
                  <a:lnTo>
                    <a:pt x="54" y="15"/>
                  </a:lnTo>
                  <a:lnTo>
                    <a:pt x="39" y="24"/>
                  </a:lnTo>
                  <a:lnTo>
                    <a:pt x="47" y="37"/>
                  </a:lnTo>
                  <a:lnTo>
                    <a:pt x="32" y="43"/>
                  </a:lnTo>
                  <a:lnTo>
                    <a:pt x="30" y="32"/>
                  </a:lnTo>
                  <a:lnTo>
                    <a:pt x="0" y="22"/>
                  </a:lnTo>
                  <a:lnTo>
                    <a:pt x="2" y="0"/>
                  </a:lnTo>
                  <a:lnTo>
                    <a:pt x="2"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18" name="Freeform 638"/>
            <p:cNvSpPr>
              <a:spLocks/>
            </p:cNvSpPr>
            <p:nvPr/>
          </p:nvSpPr>
          <p:spPr bwMode="auto">
            <a:xfrm>
              <a:off x="1687513" y="3498850"/>
              <a:ext cx="88900" cy="87313"/>
            </a:xfrm>
            <a:custGeom>
              <a:avLst/>
              <a:gdLst/>
              <a:ahLst/>
              <a:cxnLst>
                <a:cxn ang="0">
                  <a:pos x="45" y="28"/>
                </a:cxn>
                <a:cxn ang="0">
                  <a:pos x="50" y="28"/>
                </a:cxn>
                <a:cxn ang="0">
                  <a:pos x="41" y="18"/>
                </a:cxn>
                <a:cxn ang="0">
                  <a:pos x="33" y="2"/>
                </a:cxn>
                <a:cxn ang="0">
                  <a:pos x="2" y="0"/>
                </a:cxn>
                <a:cxn ang="0">
                  <a:pos x="0" y="20"/>
                </a:cxn>
                <a:cxn ang="0">
                  <a:pos x="7" y="26"/>
                </a:cxn>
                <a:cxn ang="0">
                  <a:pos x="13" y="18"/>
                </a:cxn>
                <a:cxn ang="0">
                  <a:pos x="32" y="37"/>
                </a:cxn>
                <a:cxn ang="0">
                  <a:pos x="30" y="47"/>
                </a:cxn>
                <a:cxn ang="0">
                  <a:pos x="43" y="50"/>
                </a:cxn>
                <a:cxn ang="0">
                  <a:pos x="45" y="28"/>
                </a:cxn>
                <a:cxn ang="0">
                  <a:pos x="45" y="28"/>
                </a:cxn>
              </a:cxnLst>
              <a:rect l="0" t="0" r="r" b="b"/>
              <a:pathLst>
                <a:path w="50" h="50">
                  <a:moveTo>
                    <a:pt x="45" y="28"/>
                  </a:moveTo>
                  <a:lnTo>
                    <a:pt x="50" y="28"/>
                  </a:lnTo>
                  <a:lnTo>
                    <a:pt x="41" y="18"/>
                  </a:lnTo>
                  <a:lnTo>
                    <a:pt x="33" y="2"/>
                  </a:lnTo>
                  <a:lnTo>
                    <a:pt x="2" y="0"/>
                  </a:lnTo>
                  <a:lnTo>
                    <a:pt x="0" y="20"/>
                  </a:lnTo>
                  <a:lnTo>
                    <a:pt x="7" y="26"/>
                  </a:lnTo>
                  <a:lnTo>
                    <a:pt x="13" y="18"/>
                  </a:lnTo>
                  <a:lnTo>
                    <a:pt x="32" y="37"/>
                  </a:lnTo>
                  <a:lnTo>
                    <a:pt x="30" y="47"/>
                  </a:lnTo>
                  <a:lnTo>
                    <a:pt x="43" y="50"/>
                  </a:lnTo>
                  <a:lnTo>
                    <a:pt x="45" y="28"/>
                  </a:lnTo>
                  <a:lnTo>
                    <a:pt x="45" y="28"/>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19" name="Freeform 639"/>
            <p:cNvSpPr>
              <a:spLocks/>
            </p:cNvSpPr>
            <p:nvPr/>
          </p:nvSpPr>
          <p:spPr bwMode="auto">
            <a:xfrm>
              <a:off x="1646238" y="3365500"/>
              <a:ext cx="125412" cy="136525"/>
            </a:xfrm>
            <a:custGeom>
              <a:avLst/>
              <a:gdLst/>
              <a:ahLst/>
              <a:cxnLst>
                <a:cxn ang="0">
                  <a:pos x="56" y="77"/>
                </a:cxn>
                <a:cxn ang="0">
                  <a:pos x="55" y="71"/>
                </a:cxn>
                <a:cxn ang="0">
                  <a:pos x="70" y="15"/>
                </a:cxn>
                <a:cxn ang="0">
                  <a:pos x="68" y="0"/>
                </a:cxn>
                <a:cxn ang="0">
                  <a:pos x="43" y="7"/>
                </a:cxn>
                <a:cxn ang="0">
                  <a:pos x="0" y="37"/>
                </a:cxn>
                <a:cxn ang="0">
                  <a:pos x="2" y="47"/>
                </a:cxn>
                <a:cxn ang="0">
                  <a:pos x="25" y="75"/>
                </a:cxn>
                <a:cxn ang="0">
                  <a:pos x="56" y="77"/>
                </a:cxn>
                <a:cxn ang="0">
                  <a:pos x="56" y="77"/>
                </a:cxn>
              </a:cxnLst>
              <a:rect l="0" t="0" r="r" b="b"/>
              <a:pathLst>
                <a:path w="70" h="77">
                  <a:moveTo>
                    <a:pt x="56" y="77"/>
                  </a:moveTo>
                  <a:lnTo>
                    <a:pt x="55" y="71"/>
                  </a:lnTo>
                  <a:lnTo>
                    <a:pt x="70" y="15"/>
                  </a:lnTo>
                  <a:lnTo>
                    <a:pt x="68" y="0"/>
                  </a:lnTo>
                  <a:lnTo>
                    <a:pt x="43" y="7"/>
                  </a:lnTo>
                  <a:lnTo>
                    <a:pt x="0" y="37"/>
                  </a:lnTo>
                  <a:lnTo>
                    <a:pt x="2" y="47"/>
                  </a:lnTo>
                  <a:lnTo>
                    <a:pt x="25" y="75"/>
                  </a:lnTo>
                  <a:lnTo>
                    <a:pt x="56" y="77"/>
                  </a:lnTo>
                  <a:lnTo>
                    <a:pt x="56" y="77"/>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20" name="Freeform 640"/>
            <p:cNvSpPr>
              <a:spLocks/>
            </p:cNvSpPr>
            <p:nvPr/>
          </p:nvSpPr>
          <p:spPr bwMode="auto">
            <a:xfrm>
              <a:off x="1593850" y="3338513"/>
              <a:ext cx="173038" cy="92075"/>
            </a:xfrm>
            <a:custGeom>
              <a:avLst/>
              <a:gdLst/>
              <a:ahLst/>
              <a:cxnLst>
                <a:cxn ang="0">
                  <a:pos x="19" y="4"/>
                </a:cxn>
                <a:cxn ang="0">
                  <a:pos x="75" y="0"/>
                </a:cxn>
                <a:cxn ang="0">
                  <a:pos x="98" y="15"/>
                </a:cxn>
                <a:cxn ang="0">
                  <a:pos x="73" y="22"/>
                </a:cxn>
                <a:cxn ang="0">
                  <a:pos x="30" y="52"/>
                </a:cxn>
                <a:cxn ang="0">
                  <a:pos x="25" y="47"/>
                </a:cxn>
                <a:cxn ang="0">
                  <a:pos x="25" y="39"/>
                </a:cxn>
                <a:cxn ang="0">
                  <a:pos x="0" y="26"/>
                </a:cxn>
                <a:cxn ang="0">
                  <a:pos x="19" y="4"/>
                </a:cxn>
                <a:cxn ang="0">
                  <a:pos x="19" y="4"/>
                </a:cxn>
              </a:cxnLst>
              <a:rect l="0" t="0" r="r" b="b"/>
              <a:pathLst>
                <a:path w="98" h="52">
                  <a:moveTo>
                    <a:pt x="19" y="4"/>
                  </a:moveTo>
                  <a:lnTo>
                    <a:pt x="75" y="0"/>
                  </a:lnTo>
                  <a:lnTo>
                    <a:pt x="98" y="15"/>
                  </a:lnTo>
                  <a:lnTo>
                    <a:pt x="73" y="22"/>
                  </a:lnTo>
                  <a:lnTo>
                    <a:pt x="30" y="52"/>
                  </a:lnTo>
                  <a:lnTo>
                    <a:pt x="25" y="47"/>
                  </a:lnTo>
                  <a:lnTo>
                    <a:pt x="25" y="39"/>
                  </a:lnTo>
                  <a:lnTo>
                    <a:pt x="0" y="26"/>
                  </a:lnTo>
                  <a:lnTo>
                    <a:pt x="19" y="4"/>
                  </a:lnTo>
                  <a:lnTo>
                    <a:pt x="19" y="4"/>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21" name="Freeform 641"/>
            <p:cNvSpPr>
              <a:spLocks/>
            </p:cNvSpPr>
            <p:nvPr/>
          </p:nvSpPr>
          <p:spPr bwMode="auto">
            <a:xfrm>
              <a:off x="2108200" y="3213100"/>
              <a:ext cx="103188" cy="73025"/>
            </a:xfrm>
            <a:custGeom>
              <a:avLst/>
              <a:gdLst/>
              <a:ahLst/>
              <a:cxnLst>
                <a:cxn ang="0">
                  <a:pos x="5" y="0"/>
                </a:cxn>
                <a:cxn ang="0">
                  <a:pos x="33" y="1"/>
                </a:cxn>
                <a:cxn ang="0">
                  <a:pos x="35" y="7"/>
                </a:cxn>
                <a:cxn ang="0">
                  <a:pos x="45" y="7"/>
                </a:cxn>
                <a:cxn ang="0">
                  <a:pos x="37" y="13"/>
                </a:cxn>
                <a:cxn ang="0">
                  <a:pos x="52" y="16"/>
                </a:cxn>
                <a:cxn ang="0">
                  <a:pos x="58" y="24"/>
                </a:cxn>
                <a:cxn ang="0">
                  <a:pos x="50" y="31"/>
                </a:cxn>
                <a:cxn ang="0">
                  <a:pos x="46" y="24"/>
                </a:cxn>
                <a:cxn ang="0">
                  <a:pos x="20" y="30"/>
                </a:cxn>
                <a:cxn ang="0">
                  <a:pos x="20" y="24"/>
                </a:cxn>
                <a:cxn ang="0">
                  <a:pos x="13" y="28"/>
                </a:cxn>
                <a:cxn ang="0">
                  <a:pos x="5" y="41"/>
                </a:cxn>
                <a:cxn ang="0">
                  <a:pos x="0" y="31"/>
                </a:cxn>
                <a:cxn ang="0">
                  <a:pos x="5" y="0"/>
                </a:cxn>
                <a:cxn ang="0">
                  <a:pos x="5" y="0"/>
                </a:cxn>
              </a:cxnLst>
              <a:rect l="0" t="0" r="r" b="b"/>
              <a:pathLst>
                <a:path w="58" h="41">
                  <a:moveTo>
                    <a:pt x="5" y="0"/>
                  </a:moveTo>
                  <a:lnTo>
                    <a:pt x="33" y="1"/>
                  </a:lnTo>
                  <a:lnTo>
                    <a:pt x="35" y="7"/>
                  </a:lnTo>
                  <a:lnTo>
                    <a:pt x="45" y="7"/>
                  </a:lnTo>
                  <a:lnTo>
                    <a:pt x="37" y="13"/>
                  </a:lnTo>
                  <a:lnTo>
                    <a:pt x="52" y="16"/>
                  </a:lnTo>
                  <a:lnTo>
                    <a:pt x="58" y="24"/>
                  </a:lnTo>
                  <a:lnTo>
                    <a:pt x="50" y="31"/>
                  </a:lnTo>
                  <a:lnTo>
                    <a:pt x="46" y="24"/>
                  </a:lnTo>
                  <a:lnTo>
                    <a:pt x="20" y="30"/>
                  </a:lnTo>
                  <a:lnTo>
                    <a:pt x="20" y="24"/>
                  </a:lnTo>
                  <a:lnTo>
                    <a:pt x="13" y="28"/>
                  </a:lnTo>
                  <a:lnTo>
                    <a:pt x="5" y="41"/>
                  </a:lnTo>
                  <a:lnTo>
                    <a:pt x="0" y="31"/>
                  </a:lnTo>
                  <a:lnTo>
                    <a:pt x="5" y="0"/>
                  </a:lnTo>
                  <a:lnTo>
                    <a:pt x="5" y="0"/>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22" name="Freeform 642"/>
            <p:cNvSpPr>
              <a:spLocks/>
            </p:cNvSpPr>
            <p:nvPr/>
          </p:nvSpPr>
          <p:spPr bwMode="auto">
            <a:xfrm>
              <a:off x="2035175" y="3209925"/>
              <a:ext cx="82550" cy="58738"/>
            </a:xfrm>
            <a:custGeom>
              <a:avLst/>
              <a:gdLst/>
              <a:ahLst/>
              <a:cxnLst>
                <a:cxn ang="0">
                  <a:pos x="47" y="2"/>
                </a:cxn>
                <a:cxn ang="0">
                  <a:pos x="25" y="0"/>
                </a:cxn>
                <a:cxn ang="0">
                  <a:pos x="19" y="3"/>
                </a:cxn>
                <a:cxn ang="0">
                  <a:pos x="27" y="3"/>
                </a:cxn>
                <a:cxn ang="0">
                  <a:pos x="34" y="24"/>
                </a:cxn>
                <a:cxn ang="0">
                  <a:pos x="19" y="28"/>
                </a:cxn>
                <a:cxn ang="0">
                  <a:pos x="6" y="24"/>
                </a:cxn>
                <a:cxn ang="0">
                  <a:pos x="0" y="28"/>
                </a:cxn>
                <a:cxn ang="0">
                  <a:pos x="10" y="33"/>
                </a:cxn>
                <a:cxn ang="0">
                  <a:pos x="42" y="33"/>
                </a:cxn>
                <a:cxn ang="0">
                  <a:pos x="47" y="2"/>
                </a:cxn>
                <a:cxn ang="0">
                  <a:pos x="47" y="2"/>
                </a:cxn>
              </a:cxnLst>
              <a:rect l="0" t="0" r="r" b="b"/>
              <a:pathLst>
                <a:path w="47" h="33">
                  <a:moveTo>
                    <a:pt x="47" y="2"/>
                  </a:moveTo>
                  <a:lnTo>
                    <a:pt x="25" y="0"/>
                  </a:lnTo>
                  <a:lnTo>
                    <a:pt x="19" y="3"/>
                  </a:lnTo>
                  <a:lnTo>
                    <a:pt x="27" y="3"/>
                  </a:lnTo>
                  <a:lnTo>
                    <a:pt x="34" y="24"/>
                  </a:lnTo>
                  <a:lnTo>
                    <a:pt x="19" y="28"/>
                  </a:lnTo>
                  <a:lnTo>
                    <a:pt x="6" y="24"/>
                  </a:lnTo>
                  <a:lnTo>
                    <a:pt x="0" y="28"/>
                  </a:lnTo>
                  <a:lnTo>
                    <a:pt x="10" y="33"/>
                  </a:lnTo>
                  <a:lnTo>
                    <a:pt x="42" y="33"/>
                  </a:lnTo>
                  <a:lnTo>
                    <a:pt x="47" y="2"/>
                  </a:lnTo>
                  <a:lnTo>
                    <a:pt x="47" y="2"/>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23" name="Freeform 643"/>
            <p:cNvSpPr>
              <a:spLocks/>
            </p:cNvSpPr>
            <p:nvPr/>
          </p:nvSpPr>
          <p:spPr bwMode="auto">
            <a:xfrm>
              <a:off x="2562225" y="4843463"/>
              <a:ext cx="139700" cy="150812"/>
            </a:xfrm>
            <a:custGeom>
              <a:avLst/>
              <a:gdLst/>
              <a:ahLst/>
              <a:cxnLst>
                <a:cxn ang="0">
                  <a:pos x="4" y="72"/>
                </a:cxn>
                <a:cxn ang="0">
                  <a:pos x="0" y="0"/>
                </a:cxn>
                <a:cxn ang="0">
                  <a:pos x="15" y="0"/>
                </a:cxn>
                <a:cxn ang="0">
                  <a:pos x="30" y="15"/>
                </a:cxn>
                <a:cxn ang="0">
                  <a:pos x="36" y="12"/>
                </a:cxn>
                <a:cxn ang="0">
                  <a:pos x="68" y="32"/>
                </a:cxn>
                <a:cxn ang="0">
                  <a:pos x="79" y="47"/>
                </a:cxn>
                <a:cxn ang="0">
                  <a:pos x="79" y="66"/>
                </a:cxn>
                <a:cxn ang="0">
                  <a:pos x="73" y="79"/>
                </a:cxn>
                <a:cxn ang="0">
                  <a:pos x="40" y="85"/>
                </a:cxn>
                <a:cxn ang="0">
                  <a:pos x="4" y="72"/>
                </a:cxn>
                <a:cxn ang="0">
                  <a:pos x="4" y="72"/>
                </a:cxn>
                <a:cxn ang="0">
                  <a:pos x="4" y="72"/>
                </a:cxn>
              </a:cxnLst>
              <a:rect l="0" t="0" r="r" b="b"/>
              <a:pathLst>
                <a:path w="79" h="85">
                  <a:moveTo>
                    <a:pt x="4" y="72"/>
                  </a:moveTo>
                  <a:lnTo>
                    <a:pt x="0" y="0"/>
                  </a:lnTo>
                  <a:lnTo>
                    <a:pt x="15" y="0"/>
                  </a:lnTo>
                  <a:lnTo>
                    <a:pt x="30" y="15"/>
                  </a:lnTo>
                  <a:lnTo>
                    <a:pt x="36" y="12"/>
                  </a:lnTo>
                  <a:lnTo>
                    <a:pt x="68" y="32"/>
                  </a:lnTo>
                  <a:lnTo>
                    <a:pt x="79" y="47"/>
                  </a:lnTo>
                  <a:lnTo>
                    <a:pt x="79" y="66"/>
                  </a:lnTo>
                  <a:lnTo>
                    <a:pt x="73" y="79"/>
                  </a:lnTo>
                  <a:lnTo>
                    <a:pt x="40" y="85"/>
                  </a:lnTo>
                  <a:lnTo>
                    <a:pt x="4" y="72"/>
                  </a:lnTo>
                  <a:lnTo>
                    <a:pt x="4" y="72"/>
                  </a:lnTo>
                  <a:lnTo>
                    <a:pt x="4" y="72"/>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24" name="Freeform 644"/>
            <p:cNvSpPr>
              <a:spLocks/>
            </p:cNvSpPr>
            <p:nvPr/>
          </p:nvSpPr>
          <p:spPr bwMode="auto">
            <a:xfrm>
              <a:off x="2025650" y="3689350"/>
              <a:ext cx="1120775" cy="1271588"/>
            </a:xfrm>
            <a:custGeom>
              <a:avLst/>
              <a:gdLst/>
              <a:ahLst/>
              <a:cxnLst>
                <a:cxn ang="0">
                  <a:pos x="335" y="53"/>
                </a:cxn>
                <a:cxn ang="0">
                  <a:pos x="311" y="53"/>
                </a:cxn>
                <a:cxn ang="0">
                  <a:pos x="284" y="62"/>
                </a:cxn>
                <a:cxn ang="0">
                  <a:pos x="268" y="58"/>
                </a:cxn>
                <a:cxn ang="0">
                  <a:pos x="232" y="68"/>
                </a:cxn>
                <a:cxn ang="0">
                  <a:pos x="228" y="19"/>
                </a:cxn>
                <a:cxn ang="0">
                  <a:pos x="211" y="0"/>
                </a:cxn>
                <a:cxn ang="0">
                  <a:pos x="172" y="25"/>
                </a:cxn>
                <a:cxn ang="0">
                  <a:pos x="151" y="28"/>
                </a:cxn>
                <a:cxn ang="0">
                  <a:pos x="163" y="57"/>
                </a:cxn>
                <a:cxn ang="0">
                  <a:pos x="116" y="81"/>
                </a:cxn>
                <a:cxn ang="0">
                  <a:pos x="97" y="62"/>
                </a:cxn>
                <a:cxn ang="0">
                  <a:pos x="60" y="75"/>
                </a:cxn>
                <a:cxn ang="0">
                  <a:pos x="56" y="90"/>
                </a:cxn>
                <a:cxn ang="0">
                  <a:pos x="58" y="173"/>
                </a:cxn>
                <a:cxn ang="0">
                  <a:pos x="11" y="203"/>
                </a:cxn>
                <a:cxn ang="0">
                  <a:pos x="15" y="261"/>
                </a:cxn>
                <a:cxn ang="0">
                  <a:pos x="32" y="280"/>
                </a:cxn>
                <a:cxn ang="0">
                  <a:pos x="56" y="296"/>
                </a:cxn>
                <a:cxn ang="0">
                  <a:pos x="92" y="296"/>
                </a:cxn>
                <a:cxn ang="0">
                  <a:pos x="136" y="274"/>
                </a:cxn>
                <a:cxn ang="0">
                  <a:pos x="146" y="317"/>
                </a:cxn>
                <a:cxn ang="0">
                  <a:pos x="226" y="366"/>
                </a:cxn>
                <a:cxn ang="0">
                  <a:pos x="230" y="394"/>
                </a:cxn>
                <a:cxn ang="0">
                  <a:pos x="260" y="409"/>
                </a:cxn>
                <a:cxn ang="0">
                  <a:pos x="271" y="467"/>
                </a:cxn>
                <a:cxn ang="0">
                  <a:pos x="307" y="506"/>
                </a:cxn>
                <a:cxn ang="0">
                  <a:pos x="320" y="534"/>
                </a:cxn>
                <a:cxn ang="0">
                  <a:pos x="341" y="566"/>
                </a:cxn>
                <a:cxn ang="0">
                  <a:pos x="356" y="592"/>
                </a:cxn>
                <a:cxn ang="0">
                  <a:pos x="303" y="652"/>
                </a:cxn>
                <a:cxn ang="0">
                  <a:pos x="333" y="667"/>
                </a:cxn>
                <a:cxn ang="0">
                  <a:pos x="371" y="684"/>
                </a:cxn>
                <a:cxn ang="0">
                  <a:pos x="382" y="718"/>
                </a:cxn>
                <a:cxn ang="0">
                  <a:pos x="412" y="677"/>
                </a:cxn>
                <a:cxn ang="0">
                  <a:pos x="438" y="620"/>
                </a:cxn>
                <a:cxn ang="0">
                  <a:pos x="459" y="540"/>
                </a:cxn>
                <a:cxn ang="0">
                  <a:pos x="479" y="534"/>
                </a:cxn>
                <a:cxn ang="0">
                  <a:pos x="494" y="527"/>
                </a:cxn>
                <a:cxn ang="0">
                  <a:pos x="534" y="517"/>
                </a:cxn>
                <a:cxn ang="0">
                  <a:pos x="547" y="501"/>
                </a:cxn>
                <a:cxn ang="0">
                  <a:pos x="565" y="456"/>
                </a:cxn>
                <a:cxn ang="0">
                  <a:pos x="571" y="420"/>
                </a:cxn>
                <a:cxn ang="0">
                  <a:pos x="620" y="272"/>
                </a:cxn>
                <a:cxn ang="0">
                  <a:pos x="633" y="223"/>
                </a:cxn>
                <a:cxn ang="0">
                  <a:pos x="595" y="190"/>
                </a:cxn>
                <a:cxn ang="0">
                  <a:pos x="522" y="150"/>
                </a:cxn>
                <a:cxn ang="0">
                  <a:pos x="472" y="148"/>
                </a:cxn>
                <a:cxn ang="0">
                  <a:pos x="468" y="122"/>
                </a:cxn>
                <a:cxn ang="0">
                  <a:pos x="457" y="120"/>
                </a:cxn>
                <a:cxn ang="0">
                  <a:pos x="414" y="111"/>
                </a:cxn>
                <a:cxn ang="0">
                  <a:pos x="402" y="122"/>
                </a:cxn>
                <a:cxn ang="0">
                  <a:pos x="399" y="98"/>
                </a:cxn>
                <a:cxn ang="0">
                  <a:pos x="374" y="126"/>
                </a:cxn>
                <a:cxn ang="0">
                  <a:pos x="359" y="118"/>
                </a:cxn>
                <a:cxn ang="0">
                  <a:pos x="382" y="77"/>
                </a:cxn>
                <a:cxn ang="0">
                  <a:pos x="374" y="62"/>
                </a:cxn>
                <a:cxn ang="0">
                  <a:pos x="358" y="21"/>
                </a:cxn>
              </a:cxnLst>
              <a:rect l="0" t="0" r="r" b="b"/>
              <a:pathLst>
                <a:path w="633" h="718">
                  <a:moveTo>
                    <a:pt x="358" y="21"/>
                  </a:moveTo>
                  <a:lnTo>
                    <a:pt x="335" y="53"/>
                  </a:lnTo>
                  <a:lnTo>
                    <a:pt x="320" y="58"/>
                  </a:lnTo>
                  <a:lnTo>
                    <a:pt x="311" y="53"/>
                  </a:lnTo>
                  <a:lnTo>
                    <a:pt x="290" y="51"/>
                  </a:lnTo>
                  <a:lnTo>
                    <a:pt x="284" y="62"/>
                  </a:lnTo>
                  <a:lnTo>
                    <a:pt x="279" y="58"/>
                  </a:lnTo>
                  <a:lnTo>
                    <a:pt x="268" y="58"/>
                  </a:lnTo>
                  <a:lnTo>
                    <a:pt x="241" y="72"/>
                  </a:lnTo>
                  <a:lnTo>
                    <a:pt x="232" y="68"/>
                  </a:lnTo>
                  <a:lnTo>
                    <a:pt x="223" y="47"/>
                  </a:lnTo>
                  <a:lnTo>
                    <a:pt x="228" y="19"/>
                  </a:lnTo>
                  <a:lnTo>
                    <a:pt x="223" y="2"/>
                  </a:lnTo>
                  <a:lnTo>
                    <a:pt x="211" y="0"/>
                  </a:lnTo>
                  <a:lnTo>
                    <a:pt x="208" y="10"/>
                  </a:lnTo>
                  <a:lnTo>
                    <a:pt x="172" y="25"/>
                  </a:lnTo>
                  <a:lnTo>
                    <a:pt x="144" y="21"/>
                  </a:lnTo>
                  <a:lnTo>
                    <a:pt x="151" y="28"/>
                  </a:lnTo>
                  <a:lnTo>
                    <a:pt x="151" y="47"/>
                  </a:lnTo>
                  <a:lnTo>
                    <a:pt x="163" y="57"/>
                  </a:lnTo>
                  <a:lnTo>
                    <a:pt x="127" y="81"/>
                  </a:lnTo>
                  <a:lnTo>
                    <a:pt x="116" y="81"/>
                  </a:lnTo>
                  <a:lnTo>
                    <a:pt x="108" y="72"/>
                  </a:lnTo>
                  <a:lnTo>
                    <a:pt x="97" y="62"/>
                  </a:lnTo>
                  <a:lnTo>
                    <a:pt x="62" y="64"/>
                  </a:lnTo>
                  <a:lnTo>
                    <a:pt x="60" y="75"/>
                  </a:lnTo>
                  <a:lnTo>
                    <a:pt x="71" y="85"/>
                  </a:lnTo>
                  <a:lnTo>
                    <a:pt x="56" y="90"/>
                  </a:lnTo>
                  <a:lnTo>
                    <a:pt x="65" y="120"/>
                  </a:lnTo>
                  <a:lnTo>
                    <a:pt x="58" y="173"/>
                  </a:lnTo>
                  <a:lnTo>
                    <a:pt x="22" y="188"/>
                  </a:lnTo>
                  <a:lnTo>
                    <a:pt x="11" y="203"/>
                  </a:lnTo>
                  <a:lnTo>
                    <a:pt x="0" y="238"/>
                  </a:lnTo>
                  <a:lnTo>
                    <a:pt x="15" y="261"/>
                  </a:lnTo>
                  <a:lnTo>
                    <a:pt x="13" y="266"/>
                  </a:lnTo>
                  <a:lnTo>
                    <a:pt x="32" y="280"/>
                  </a:lnTo>
                  <a:lnTo>
                    <a:pt x="52" y="268"/>
                  </a:lnTo>
                  <a:lnTo>
                    <a:pt x="56" y="296"/>
                  </a:lnTo>
                  <a:lnTo>
                    <a:pt x="69" y="296"/>
                  </a:lnTo>
                  <a:lnTo>
                    <a:pt x="92" y="296"/>
                  </a:lnTo>
                  <a:lnTo>
                    <a:pt x="116" y="276"/>
                  </a:lnTo>
                  <a:lnTo>
                    <a:pt x="136" y="274"/>
                  </a:lnTo>
                  <a:lnTo>
                    <a:pt x="138" y="304"/>
                  </a:lnTo>
                  <a:lnTo>
                    <a:pt x="146" y="317"/>
                  </a:lnTo>
                  <a:lnTo>
                    <a:pt x="213" y="345"/>
                  </a:lnTo>
                  <a:lnTo>
                    <a:pt x="226" y="366"/>
                  </a:lnTo>
                  <a:lnTo>
                    <a:pt x="225" y="377"/>
                  </a:lnTo>
                  <a:lnTo>
                    <a:pt x="230" y="394"/>
                  </a:lnTo>
                  <a:lnTo>
                    <a:pt x="258" y="398"/>
                  </a:lnTo>
                  <a:lnTo>
                    <a:pt x="260" y="409"/>
                  </a:lnTo>
                  <a:lnTo>
                    <a:pt x="273" y="431"/>
                  </a:lnTo>
                  <a:lnTo>
                    <a:pt x="271" y="467"/>
                  </a:lnTo>
                  <a:lnTo>
                    <a:pt x="277" y="499"/>
                  </a:lnTo>
                  <a:lnTo>
                    <a:pt x="307" y="506"/>
                  </a:lnTo>
                  <a:lnTo>
                    <a:pt x="314" y="510"/>
                  </a:lnTo>
                  <a:lnTo>
                    <a:pt x="320" y="534"/>
                  </a:lnTo>
                  <a:lnTo>
                    <a:pt x="339" y="538"/>
                  </a:lnTo>
                  <a:lnTo>
                    <a:pt x="341" y="566"/>
                  </a:lnTo>
                  <a:lnTo>
                    <a:pt x="348" y="568"/>
                  </a:lnTo>
                  <a:lnTo>
                    <a:pt x="356" y="592"/>
                  </a:lnTo>
                  <a:lnTo>
                    <a:pt x="341" y="604"/>
                  </a:lnTo>
                  <a:lnTo>
                    <a:pt x="303" y="652"/>
                  </a:lnTo>
                  <a:lnTo>
                    <a:pt x="318" y="652"/>
                  </a:lnTo>
                  <a:lnTo>
                    <a:pt x="333" y="667"/>
                  </a:lnTo>
                  <a:lnTo>
                    <a:pt x="339" y="664"/>
                  </a:lnTo>
                  <a:lnTo>
                    <a:pt x="371" y="684"/>
                  </a:lnTo>
                  <a:lnTo>
                    <a:pt x="382" y="699"/>
                  </a:lnTo>
                  <a:lnTo>
                    <a:pt x="382" y="718"/>
                  </a:lnTo>
                  <a:lnTo>
                    <a:pt x="393" y="695"/>
                  </a:lnTo>
                  <a:lnTo>
                    <a:pt x="412" y="677"/>
                  </a:lnTo>
                  <a:lnTo>
                    <a:pt x="423" y="639"/>
                  </a:lnTo>
                  <a:lnTo>
                    <a:pt x="438" y="620"/>
                  </a:lnTo>
                  <a:lnTo>
                    <a:pt x="434" y="572"/>
                  </a:lnTo>
                  <a:lnTo>
                    <a:pt x="459" y="540"/>
                  </a:lnTo>
                  <a:lnTo>
                    <a:pt x="474" y="532"/>
                  </a:lnTo>
                  <a:lnTo>
                    <a:pt x="479" y="534"/>
                  </a:lnTo>
                  <a:lnTo>
                    <a:pt x="487" y="527"/>
                  </a:lnTo>
                  <a:lnTo>
                    <a:pt x="494" y="527"/>
                  </a:lnTo>
                  <a:lnTo>
                    <a:pt x="491" y="519"/>
                  </a:lnTo>
                  <a:lnTo>
                    <a:pt x="534" y="517"/>
                  </a:lnTo>
                  <a:lnTo>
                    <a:pt x="534" y="510"/>
                  </a:lnTo>
                  <a:lnTo>
                    <a:pt x="547" y="501"/>
                  </a:lnTo>
                  <a:lnTo>
                    <a:pt x="549" y="484"/>
                  </a:lnTo>
                  <a:lnTo>
                    <a:pt x="565" y="456"/>
                  </a:lnTo>
                  <a:lnTo>
                    <a:pt x="565" y="428"/>
                  </a:lnTo>
                  <a:lnTo>
                    <a:pt x="571" y="420"/>
                  </a:lnTo>
                  <a:lnTo>
                    <a:pt x="569" y="341"/>
                  </a:lnTo>
                  <a:lnTo>
                    <a:pt x="620" y="272"/>
                  </a:lnTo>
                  <a:lnTo>
                    <a:pt x="633" y="246"/>
                  </a:lnTo>
                  <a:lnTo>
                    <a:pt x="633" y="223"/>
                  </a:lnTo>
                  <a:lnTo>
                    <a:pt x="622" y="191"/>
                  </a:lnTo>
                  <a:lnTo>
                    <a:pt x="595" y="190"/>
                  </a:lnTo>
                  <a:lnTo>
                    <a:pt x="547" y="148"/>
                  </a:lnTo>
                  <a:lnTo>
                    <a:pt x="522" y="150"/>
                  </a:lnTo>
                  <a:lnTo>
                    <a:pt x="489" y="141"/>
                  </a:lnTo>
                  <a:lnTo>
                    <a:pt x="472" y="148"/>
                  </a:lnTo>
                  <a:lnTo>
                    <a:pt x="474" y="139"/>
                  </a:lnTo>
                  <a:lnTo>
                    <a:pt x="468" y="122"/>
                  </a:lnTo>
                  <a:lnTo>
                    <a:pt x="459" y="126"/>
                  </a:lnTo>
                  <a:lnTo>
                    <a:pt x="457" y="120"/>
                  </a:lnTo>
                  <a:lnTo>
                    <a:pt x="427" y="109"/>
                  </a:lnTo>
                  <a:lnTo>
                    <a:pt x="414" y="111"/>
                  </a:lnTo>
                  <a:lnTo>
                    <a:pt x="406" y="124"/>
                  </a:lnTo>
                  <a:lnTo>
                    <a:pt x="402" y="122"/>
                  </a:lnTo>
                  <a:lnTo>
                    <a:pt x="408" y="102"/>
                  </a:lnTo>
                  <a:lnTo>
                    <a:pt x="399" y="98"/>
                  </a:lnTo>
                  <a:lnTo>
                    <a:pt x="376" y="103"/>
                  </a:lnTo>
                  <a:lnTo>
                    <a:pt x="374" y="126"/>
                  </a:lnTo>
                  <a:lnTo>
                    <a:pt x="369" y="115"/>
                  </a:lnTo>
                  <a:lnTo>
                    <a:pt x="359" y="118"/>
                  </a:lnTo>
                  <a:lnTo>
                    <a:pt x="365" y="98"/>
                  </a:lnTo>
                  <a:lnTo>
                    <a:pt x="382" y="77"/>
                  </a:lnTo>
                  <a:lnTo>
                    <a:pt x="384" y="64"/>
                  </a:lnTo>
                  <a:lnTo>
                    <a:pt x="374" y="62"/>
                  </a:lnTo>
                  <a:lnTo>
                    <a:pt x="367" y="27"/>
                  </a:lnTo>
                  <a:lnTo>
                    <a:pt x="358" y="21"/>
                  </a:lnTo>
                  <a:lnTo>
                    <a:pt x="358" y="21"/>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25" name="Freeform 645"/>
            <p:cNvSpPr>
              <a:spLocks/>
            </p:cNvSpPr>
            <p:nvPr/>
          </p:nvSpPr>
          <p:spPr bwMode="auto">
            <a:xfrm>
              <a:off x="2505075" y="5567363"/>
              <a:ext cx="120650" cy="92075"/>
            </a:xfrm>
            <a:custGeom>
              <a:avLst/>
              <a:gdLst/>
              <a:ahLst/>
              <a:cxnLst>
                <a:cxn ang="0">
                  <a:pos x="0" y="0"/>
                </a:cxn>
                <a:cxn ang="0">
                  <a:pos x="19" y="17"/>
                </a:cxn>
                <a:cxn ang="0">
                  <a:pos x="68" y="35"/>
                </a:cxn>
                <a:cxn ang="0">
                  <a:pos x="62" y="41"/>
                </a:cxn>
                <a:cxn ang="0">
                  <a:pos x="30" y="47"/>
                </a:cxn>
                <a:cxn ang="0">
                  <a:pos x="36" y="52"/>
                </a:cxn>
                <a:cxn ang="0">
                  <a:pos x="25" y="50"/>
                </a:cxn>
                <a:cxn ang="0">
                  <a:pos x="0" y="0"/>
                </a:cxn>
                <a:cxn ang="0">
                  <a:pos x="0" y="0"/>
                </a:cxn>
              </a:cxnLst>
              <a:rect l="0" t="0" r="r" b="b"/>
              <a:pathLst>
                <a:path w="68" h="52">
                  <a:moveTo>
                    <a:pt x="0" y="0"/>
                  </a:moveTo>
                  <a:lnTo>
                    <a:pt x="19" y="17"/>
                  </a:lnTo>
                  <a:lnTo>
                    <a:pt x="68" y="35"/>
                  </a:lnTo>
                  <a:lnTo>
                    <a:pt x="62" y="41"/>
                  </a:lnTo>
                  <a:lnTo>
                    <a:pt x="30" y="47"/>
                  </a:lnTo>
                  <a:lnTo>
                    <a:pt x="36" y="52"/>
                  </a:lnTo>
                  <a:lnTo>
                    <a:pt x="25" y="50"/>
                  </a:ln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26" name="Freeform 646"/>
            <p:cNvSpPr>
              <a:spLocks/>
            </p:cNvSpPr>
            <p:nvPr/>
          </p:nvSpPr>
          <p:spPr bwMode="auto">
            <a:xfrm>
              <a:off x="2397125" y="5567363"/>
              <a:ext cx="152400" cy="88900"/>
            </a:xfrm>
            <a:custGeom>
              <a:avLst/>
              <a:gdLst/>
              <a:ahLst/>
              <a:cxnLst>
                <a:cxn ang="0">
                  <a:pos x="61" y="0"/>
                </a:cxn>
                <a:cxn ang="0">
                  <a:pos x="43" y="3"/>
                </a:cxn>
                <a:cxn ang="0">
                  <a:pos x="44" y="11"/>
                </a:cxn>
                <a:cxn ang="0">
                  <a:pos x="61" y="15"/>
                </a:cxn>
                <a:cxn ang="0">
                  <a:pos x="52" y="18"/>
                </a:cxn>
                <a:cxn ang="0">
                  <a:pos x="46" y="17"/>
                </a:cxn>
                <a:cxn ang="0">
                  <a:pos x="43" y="26"/>
                </a:cxn>
                <a:cxn ang="0">
                  <a:pos x="1" y="11"/>
                </a:cxn>
                <a:cxn ang="0">
                  <a:pos x="0" y="17"/>
                </a:cxn>
                <a:cxn ang="0">
                  <a:pos x="11" y="26"/>
                </a:cxn>
                <a:cxn ang="0">
                  <a:pos x="20" y="26"/>
                </a:cxn>
                <a:cxn ang="0">
                  <a:pos x="48" y="41"/>
                </a:cxn>
                <a:cxn ang="0">
                  <a:pos x="65" y="41"/>
                </a:cxn>
                <a:cxn ang="0">
                  <a:pos x="71" y="47"/>
                </a:cxn>
                <a:cxn ang="0">
                  <a:pos x="86" y="50"/>
                </a:cxn>
                <a:cxn ang="0">
                  <a:pos x="61" y="0"/>
                </a:cxn>
                <a:cxn ang="0">
                  <a:pos x="61" y="0"/>
                </a:cxn>
              </a:cxnLst>
              <a:rect l="0" t="0" r="r" b="b"/>
              <a:pathLst>
                <a:path w="86" h="50">
                  <a:moveTo>
                    <a:pt x="61" y="0"/>
                  </a:moveTo>
                  <a:lnTo>
                    <a:pt x="43" y="3"/>
                  </a:lnTo>
                  <a:lnTo>
                    <a:pt x="44" y="11"/>
                  </a:lnTo>
                  <a:lnTo>
                    <a:pt x="61" y="15"/>
                  </a:lnTo>
                  <a:lnTo>
                    <a:pt x="52" y="18"/>
                  </a:lnTo>
                  <a:lnTo>
                    <a:pt x="46" y="17"/>
                  </a:lnTo>
                  <a:lnTo>
                    <a:pt x="43" y="26"/>
                  </a:lnTo>
                  <a:lnTo>
                    <a:pt x="1" y="11"/>
                  </a:lnTo>
                  <a:lnTo>
                    <a:pt x="0" y="17"/>
                  </a:lnTo>
                  <a:lnTo>
                    <a:pt x="11" y="26"/>
                  </a:lnTo>
                  <a:lnTo>
                    <a:pt x="20" y="26"/>
                  </a:lnTo>
                  <a:lnTo>
                    <a:pt x="48" y="41"/>
                  </a:lnTo>
                  <a:lnTo>
                    <a:pt x="65" y="41"/>
                  </a:lnTo>
                  <a:lnTo>
                    <a:pt x="71" y="47"/>
                  </a:lnTo>
                  <a:lnTo>
                    <a:pt x="86" y="50"/>
                  </a:lnTo>
                  <a:lnTo>
                    <a:pt x="61" y="0"/>
                  </a:lnTo>
                  <a:lnTo>
                    <a:pt x="61"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27" name="Freeform 647"/>
            <p:cNvSpPr>
              <a:spLocks/>
            </p:cNvSpPr>
            <p:nvPr/>
          </p:nvSpPr>
          <p:spPr bwMode="auto">
            <a:xfrm>
              <a:off x="1803400" y="3862388"/>
              <a:ext cx="377825" cy="590550"/>
            </a:xfrm>
            <a:custGeom>
              <a:avLst/>
              <a:gdLst/>
              <a:ahLst/>
              <a:cxnLst>
                <a:cxn ang="0">
                  <a:pos x="15" y="62"/>
                </a:cxn>
                <a:cxn ang="0">
                  <a:pos x="0" y="75"/>
                </a:cxn>
                <a:cxn ang="0">
                  <a:pos x="10" y="101"/>
                </a:cxn>
                <a:cxn ang="0">
                  <a:pos x="4" y="108"/>
                </a:cxn>
                <a:cxn ang="0">
                  <a:pos x="23" y="123"/>
                </a:cxn>
                <a:cxn ang="0">
                  <a:pos x="47" y="157"/>
                </a:cxn>
                <a:cxn ang="0">
                  <a:pos x="101" y="268"/>
                </a:cxn>
                <a:cxn ang="0">
                  <a:pos x="193" y="333"/>
                </a:cxn>
                <a:cxn ang="0">
                  <a:pos x="208" y="320"/>
                </a:cxn>
                <a:cxn ang="0">
                  <a:pos x="214" y="301"/>
                </a:cxn>
                <a:cxn ang="0">
                  <a:pos x="206" y="286"/>
                </a:cxn>
                <a:cxn ang="0">
                  <a:pos x="212" y="225"/>
                </a:cxn>
                <a:cxn ang="0">
                  <a:pos x="195" y="198"/>
                </a:cxn>
                <a:cxn ang="0">
                  <a:pos x="182" y="198"/>
                </a:cxn>
                <a:cxn ang="0">
                  <a:pos x="178" y="170"/>
                </a:cxn>
                <a:cxn ang="0">
                  <a:pos x="158" y="182"/>
                </a:cxn>
                <a:cxn ang="0">
                  <a:pos x="139" y="168"/>
                </a:cxn>
                <a:cxn ang="0">
                  <a:pos x="141" y="163"/>
                </a:cxn>
                <a:cxn ang="0">
                  <a:pos x="126" y="140"/>
                </a:cxn>
                <a:cxn ang="0">
                  <a:pos x="137" y="105"/>
                </a:cxn>
                <a:cxn ang="0">
                  <a:pos x="148" y="90"/>
                </a:cxn>
                <a:cxn ang="0">
                  <a:pos x="184" y="75"/>
                </a:cxn>
                <a:cxn ang="0">
                  <a:pos x="174" y="64"/>
                </a:cxn>
                <a:cxn ang="0">
                  <a:pos x="182" y="52"/>
                </a:cxn>
                <a:cxn ang="0">
                  <a:pos x="180" y="47"/>
                </a:cxn>
                <a:cxn ang="0">
                  <a:pos x="169" y="41"/>
                </a:cxn>
                <a:cxn ang="0">
                  <a:pos x="133" y="43"/>
                </a:cxn>
                <a:cxn ang="0">
                  <a:pos x="124" y="22"/>
                </a:cxn>
                <a:cxn ang="0">
                  <a:pos x="96" y="0"/>
                </a:cxn>
                <a:cxn ang="0">
                  <a:pos x="92" y="4"/>
                </a:cxn>
                <a:cxn ang="0">
                  <a:pos x="98" y="15"/>
                </a:cxn>
                <a:cxn ang="0">
                  <a:pos x="90" y="30"/>
                </a:cxn>
                <a:cxn ang="0">
                  <a:pos x="79" y="43"/>
                </a:cxn>
                <a:cxn ang="0">
                  <a:pos x="55" y="54"/>
                </a:cxn>
                <a:cxn ang="0">
                  <a:pos x="34" y="90"/>
                </a:cxn>
                <a:cxn ang="0">
                  <a:pos x="13" y="78"/>
                </a:cxn>
                <a:cxn ang="0">
                  <a:pos x="15" y="62"/>
                </a:cxn>
                <a:cxn ang="0">
                  <a:pos x="15" y="62"/>
                </a:cxn>
              </a:cxnLst>
              <a:rect l="0" t="0" r="r" b="b"/>
              <a:pathLst>
                <a:path w="214" h="333">
                  <a:moveTo>
                    <a:pt x="15" y="62"/>
                  </a:moveTo>
                  <a:lnTo>
                    <a:pt x="0" y="75"/>
                  </a:lnTo>
                  <a:lnTo>
                    <a:pt x="10" y="101"/>
                  </a:lnTo>
                  <a:lnTo>
                    <a:pt x="4" y="108"/>
                  </a:lnTo>
                  <a:lnTo>
                    <a:pt x="23" y="123"/>
                  </a:lnTo>
                  <a:lnTo>
                    <a:pt x="47" y="157"/>
                  </a:lnTo>
                  <a:lnTo>
                    <a:pt x="101" y="268"/>
                  </a:lnTo>
                  <a:lnTo>
                    <a:pt x="193" y="333"/>
                  </a:lnTo>
                  <a:lnTo>
                    <a:pt x="208" y="320"/>
                  </a:lnTo>
                  <a:lnTo>
                    <a:pt x="214" y="301"/>
                  </a:lnTo>
                  <a:lnTo>
                    <a:pt x="206" y="286"/>
                  </a:lnTo>
                  <a:lnTo>
                    <a:pt x="212" y="225"/>
                  </a:lnTo>
                  <a:lnTo>
                    <a:pt x="195" y="198"/>
                  </a:lnTo>
                  <a:lnTo>
                    <a:pt x="182" y="198"/>
                  </a:lnTo>
                  <a:lnTo>
                    <a:pt x="178" y="170"/>
                  </a:lnTo>
                  <a:lnTo>
                    <a:pt x="158" y="182"/>
                  </a:lnTo>
                  <a:lnTo>
                    <a:pt x="139" y="168"/>
                  </a:lnTo>
                  <a:lnTo>
                    <a:pt x="141" y="163"/>
                  </a:lnTo>
                  <a:lnTo>
                    <a:pt x="126" y="140"/>
                  </a:lnTo>
                  <a:lnTo>
                    <a:pt x="137" y="105"/>
                  </a:lnTo>
                  <a:lnTo>
                    <a:pt x="148" y="90"/>
                  </a:lnTo>
                  <a:lnTo>
                    <a:pt x="184" y="75"/>
                  </a:lnTo>
                  <a:lnTo>
                    <a:pt x="174" y="64"/>
                  </a:lnTo>
                  <a:lnTo>
                    <a:pt x="182" y="52"/>
                  </a:lnTo>
                  <a:lnTo>
                    <a:pt x="180" y="47"/>
                  </a:lnTo>
                  <a:lnTo>
                    <a:pt x="169" y="41"/>
                  </a:lnTo>
                  <a:lnTo>
                    <a:pt x="133" y="43"/>
                  </a:lnTo>
                  <a:lnTo>
                    <a:pt x="124" y="22"/>
                  </a:lnTo>
                  <a:lnTo>
                    <a:pt x="96" y="0"/>
                  </a:lnTo>
                  <a:lnTo>
                    <a:pt x="92" y="4"/>
                  </a:lnTo>
                  <a:lnTo>
                    <a:pt x="98" y="15"/>
                  </a:lnTo>
                  <a:lnTo>
                    <a:pt x="90" y="30"/>
                  </a:lnTo>
                  <a:lnTo>
                    <a:pt x="79" y="43"/>
                  </a:lnTo>
                  <a:lnTo>
                    <a:pt x="55" y="54"/>
                  </a:lnTo>
                  <a:lnTo>
                    <a:pt x="34" y="90"/>
                  </a:lnTo>
                  <a:lnTo>
                    <a:pt x="13" y="78"/>
                  </a:lnTo>
                  <a:lnTo>
                    <a:pt x="15" y="62"/>
                  </a:lnTo>
                  <a:lnTo>
                    <a:pt x="15" y="62"/>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28" name="Freeform 648"/>
            <p:cNvSpPr>
              <a:spLocks/>
            </p:cNvSpPr>
            <p:nvPr/>
          </p:nvSpPr>
          <p:spPr bwMode="auto">
            <a:xfrm>
              <a:off x="1812925" y="3816350"/>
              <a:ext cx="163513" cy="206375"/>
            </a:xfrm>
            <a:custGeom>
              <a:avLst/>
              <a:gdLst/>
              <a:ahLst/>
              <a:cxnLst>
                <a:cxn ang="0">
                  <a:pos x="9" y="88"/>
                </a:cxn>
                <a:cxn ang="0">
                  <a:pos x="7" y="104"/>
                </a:cxn>
                <a:cxn ang="0">
                  <a:pos x="28" y="116"/>
                </a:cxn>
                <a:cxn ang="0">
                  <a:pos x="49" y="80"/>
                </a:cxn>
                <a:cxn ang="0">
                  <a:pos x="73" y="69"/>
                </a:cxn>
                <a:cxn ang="0">
                  <a:pos x="84" y="56"/>
                </a:cxn>
                <a:cxn ang="0">
                  <a:pos x="92" y="41"/>
                </a:cxn>
                <a:cxn ang="0">
                  <a:pos x="86" y="30"/>
                </a:cxn>
                <a:cxn ang="0">
                  <a:pos x="90" y="26"/>
                </a:cxn>
                <a:cxn ang="0">
                  <a:pos x="80" y="20"/>
                </a:cxn>
                <a:cxn ang="0">
                  <a:pos x="60" y="22"/>
                </a:cxn>
                <a:cxn ang="0">
                  <a:pos x="34" y="0"/>
                </a:cxn>
                <a:cxn ang="0">
                  <a:pos x="15" y="11"/>
                </a:cxn>
                <a:cxn ang="0">
                  <a:pos x="13" y="24"/>
                </a:cxn>
                <a:cxn ang="0">
                  <a:pos x="5" y="30"/>
                </a:cxn>
                <a:cxn ang="0">
                  <a:pos x="5" y="39"/>
                </a:cxn>
                <a:cxn ang="0">
                  <a:pos x="0" y="43"/>
                </a:cxn>
                <a:cxn ang="0">
                  <a:pos x="0" y="67"/>
                </a:cxn>
                <a:cxn ang="0">
                  <a:pos x="13" y="78"/>
                </a:cxn>
                <a:cxn ang="0">
                  <a:pos x="13" y="69"/>
                </a:cxn>
                <a:cxn ang="0">
                  <a:pos x="20" y="69"/>
                </a:cxn>
                <a:cxn ang="0">
                  <a:pos x="15" y="86"/>
                </a:cxn>
                <a:cxn ang="0">
                  <a:pos x="9" y="88"/>
                </a:cxn>
                <a:cxn ang="0">
                  <a:pos x="9" y="88"/>
                </a:cxn>
              </a:cxnLst>
              <a:rect l="0" t="0" r="r" b="b"/>
              <a:pathLst>
                <a:path w="92" h="116">
                  <a:moveTo>
                    <a:pt x="9" y="88"/>
                  </a:moveTo>
                  <a:lnTo>
                    <a:pt x="7" y="104"/>
                  </a:lnTo>
                  <a:lnTo>
                    <a:pt x="28" y="116"/>
                  </a:lnTo>
                  <a:lnTo>
                    <a:pt x="49" y="80"/>
                  </a:lnTo>
                  <a:lnTo>
                    <a:pt x="73" y="69"/>
                  </a:lnTo>
                  <a:lnTo>
                    <a:pt x="84" y="56"/>
                  </a:lnTo>
                  <a:lnTo>
                    <a:pt x="92" y="41"/>
                  </a:lnTo>
                  <a:lnTo>
                    <a:pt x="86" y="30"/>
                  </a:lnTo>
                  <a:lnTo>
                    <a:pt x="90" y="26"/>
                  </a:lnTo>
                  <a:lnTo>
                    <a:pt x="80" y="20"/>
                  </a:lnTo>
                  <a:lnTo>
                    <a:pt x="60" y="22"/>
                  </a:lnTo>
                  <a:lnTo>
                    <a:pt x="34" y="0"/>
                  </a:lnTo>
                  <a:lnTo>
                    <a:pt x="15" y="11"/>
                  </a:lnTo>
                  <a:lnTo>
                    <a:pt x="13" y="24"/>
                  </a:lnTo>
                  <a:lnTo>
                    <a:pt x="5" y="30"/>
                  </a:lnTo>
                  <a:lnTo>
                    <a:pt x="5" y="39"/>
                  </a:lnTo>
                  <a:lnTo>
                    <a:pt x="0" y="43"/>
                  </a:lnTo>
                  <a:lnTo>
                    <a:pt x="0" y="67"/>
                  </a:lnTo>
                  <a:lnTo>
                    <a:pt x="13" y="78"/>
                  </a:lnTo>
                  <a:lnTo>
                    <a:pt x="13" y="69"/>
                  </a:lnTo>
                  <a:lnTo>
                    <a:pt x="20" y="69"/>
                  </a:lnTo>
                  <a:lnTo>
                    <a:pt x="15" y="86"/>
                  </a:lnTo>
                  <a:lnTo>
                    <a:pt x="9" y="88"/>
                  </a:lnTo>
                  <a:lnTo>
                    <a:pt x="9" y="88"/>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29" name="Freeform 649"/>
            <p:cNvSpPr>
              <a:spLocks/>
            </p:cNvSpPr>
            <p:nvPr/>
          </p:nvSpPr>
          <p:spPr bwMode="auto">
            <a:xfrm>
              <a:off x="1870075" y="3454400"/>
              <a:ext cx="346075" cy="541338"/>
            </a:xfrm>
            <a:custGeom>
              <a:avLst/>
              <a:gdLst/>
              <a:ahLst/>
              <a:cxnLst>
                <a:cxn ang="0">
                  <a:pos x="2" y="205"/>
                </a:cxn>
                <a:cxn ang="0">
                  <a:pos x="0" y="197"/>
                </a:cxn>
                <a:cxn ang="0">
                  <a:pos x="5" y="197"/>
                </a:cxn>
                <a:cxn ang="0">
                  <a:pos x="9" y="178"/>
                </a:cxn>
                <a:cxn ang="0">
                  <a:pos x="20" y="178"/>
                </a:cxn>
                <a:cxn ang="0">
                  <a:pos x="30" y="161"/>
                </a:cxn>
                <a:cxn ang="0">
                  <a:pos x="24" y="154"/>
                </a:cxn>
                <a:cxn ang="0">
                  <a:pos x="28" y="107"/>
                </a:cxn>
                <a:cxn ang="0">
                  <a:pos x="20" y="94"/>
                </a:cxn>
                <a:cxn ang="0">
                  <a:pos x="32" y="81"/>
                </a:cxn>
                <a:cxn ang="0">
                  <a:pos x="30" y="70"/>
                </a:cxn>
                <a:cxn ang="0">
                  <a:pos x="39" y="85"/>
                </a:cxn>
                <a:cxn ang="0">
                  <a:pos x="41" y="70"/>
                </a:cxn>
                <a:cxn ang="0">
                  <a:pos x="60" y="53"/>
                </a:cxn>
                <a:cxn ang="0">
                  <a:pos x="67" y="28"/>
                </a:cxn>
                <a:cxn ang="0">
                  <a:pos x="80" y="27"/>
                </a:cxn>
                <a:cxn ang="0">
                  <a:pos x="86" y="21"/>
                </a:cxn>
                <a:cxn ang="0">
                  <a:pos x="95" y="23"/>
                </a:cxn>
                <a:cxn ang="0">
                  <a:pos x="127" y="0"/>
                </a:cxn>
                <a:cxn ang="0">
                  <a:pos x="135" y="6"/>
                </a:cxn>
                <a:cxn ang="0">
                  <a:pos x="121" y="15"/>
                </a:cxn>
                <a:cxn ang="0">
                  <a:pos x="121" y="17"/>
                </a:cxn>
                <a:cxn ang="0">
                  <a:pos x="112" y="27"/>
                </a:cxn>
                <a:cxn ang="0">
                  <a:pos x="99" y="55"/>
                </a:cxn>
                <a:cxn ang="0">
                  <a:pos x="110" y="79"/>
                </a:cxn>
                <a:cxn ang="0">
                  <a:pos x="110" y="92"/>
                </a:cxn>
                <a:cxn ang="0">
                  <a:pos x="120" y="98"/>
                </a:cxn>
                <a:cxn ang="0">
                  <a:pos x="146" y="100"/>
                </a:cxn>
                <a:cxn ang="0">
                  <a:pos x="161" y="117"/>
                </a:cxn>
                <a:cxn ang="0">
                  <a:pos x="189" y="115"/>
                </a:cxn>
                <a:cxn ang="0">
                  <a:pos x="181" y="143"/>
                </a:cxn>
                <a:cxn ang="0">
                  <a:pos x="189" y="167"/>
                </a:cxn>
                <a:cxn ang="0">
                  <a:pos x="181" y="176"/>
                </a:cxn>
                <a:cxn ang="0">
                  <a:pos x="196" y="205"/>
                </a:cxn>
                <a:cxn ang="0">
                  <a:pos x="196" y="205"/>
                </a:cxn>
                <a:cxn ang="0">
                  <a:pos x="185" y="195"/>
                </a:cxn>
                <a:cxn ang="0">
                  <a:pos x="150" y="197"/>
                </a:cxn>
                <a:cxn ang="0">
                  <a:pos x="148" y="208"/>
                </a:cxn>
                <a:cxn ang="0">
                  <a:pos x="159" y="218"/>
                </a:cxn>
                <a:cxn ang="0">
                  <a:pos x="144" y="223"/>
                </a:cxn>
                <a:cxn ang="0">
                  <a:pos x="153" y="253"/>
                </a:cxn>
                <a:cxn ang="0">
                  <a:pos x="146" y="306"/>
                </a:cxn>
                <a:cxn ang="0">
                  <a:pos x="136" y="295"/>
                </a:cxn>
                <a:cxn ang="0">
                  <a:pos x="144" y="283"/>
                </a:cxn>
                <a:cxn ang="0">
                  <a:pos x="142" y="278"/>
                </a:cxn>
                <a:cxn ang="0">
                  <a:pos x="131" y="272"/>
                </a:cxn>
                <a:cxn ang="0">
                  <a:pos x="95" y="274"/>
                </a:cxn>
                <a:cxn ang="0">
                  <a:pos x="86" y="253"/>
                </a:cxn>
                <a:cxn ang="0">
                  <a:pos x="58" y="231"/>
                </a:cxn>
                <a:cxn ang="0">
                  <a:pos x="48" y="225"/>
                </a:cxn>
                <a:cxn ang="0">
                  <a:pos x="28" y="227"/>
                </a:cxn>
                <a:cxn ang="0">
                  <a:pos x="2" y="205"/>
                </a:cxn>
                <a:cxn ang="0">
                  <a:pos x="2" y="205"/>
                </a:cxn>
              </a:cxnLst>
              <a:rect l="0" t="0" r="r" b="b"/>
              <a:pathLst>
                <a:path w="196" h="306">
                  <a:moveTo>
                    <a:pt x="2" y="205"/>
                  </a:moveTo>
                  <a:lnTo>
                    <a:pt x="0" y="197"/>
                  </a:lnTo>
                  <a:lnTo>
                    <a:pt x="5" y="197"/>
                  </a:lnTo>
                  <a:lnTo>
                    <a:pt x="9" y="178"/>
                  </a:lnTo>
                  <a:lnTo>
                    <a:pt x="20" y="178"/>
                  </a:lnTo>
                  <a:lnTo>
                    <a:pt x="30" y="161"/>
                  </a:lnTo>
                  <a:lnTo>
                    <a:pt x="24" y="154"/>
                  </a:lnTo>
                  <a:lnTo>
                    <a:pt x="28" y="107"/>
                  </a:lnTo>
                  <a:lnTo>
                    <a:pt x="20" y="94"/>
                  </a:lnTo>
                  <a:lnTo>
                    <a:pt x="32" y="81"/>
                  </a:lnTo>
                  <a:lnTo>
                    <a:pt x="30" y="70"/>
                  </a:lnTo>
                  <a:lnTo>
                    <a:pt x="39" y="85"/>
                  </a:lnTo>
                  <a:lnTo>
                    <a:pt x="41" y="70"/>
                  </a:lnTo>
                  <a:lnTo>
                    <a:pt x="60" y="53"/>
                  </a:lnTo>
                  <a:lnTo>
                    <a:pt x="67" y="28"/>
                  </a:lnTo>
                  <a:lnTo>
                    <a:pt x="80" y="27"/>
                  </a:lnTo>
                  <a:lnTo>
                    <a:pt x="86" y="21"/>
                  </a:lnTo>
                  <a:lnTo>
                    <a:pt x="95" y="23"/>
                  </a:lnTo>
                  <a:lnTo>
                    <a:pt x="127" y="0"/>
                  </a:lnTo>
                  <a:lnTo>
                    <a:pt x="135" y="6"/>
                  </a:lnTo>
                  <a:lnTo>
                    <a:pt x="121" y="15"/>
                  </a:lnTo>
                  <a:lnTo>
                    <a:pt x="121" y="17"/>
                  </a:lnTo>
                  <a:lnTo>
                    <a:pt x="112" y="27"/>
                  </a:lnTo>
                  <a:lnTo>
                    <a:pt x="99" y="55"/>
                  </a:lnTo>
                  <a:lnTo>
                    <a:pt x="110" y="79"/>
                  </a:lnTo>
                  <a:lnTo>
                    <a:pt x="110" y="92"/>
                  </a:lnTo>
                  <a:lnTo>
                    <a:pt x="120" y="98"/>
                  </a:lnTo>
                  <a:lnTo>
                    <a:pt x="146" y="100"/>
                  </a:lnTo>
                  <a:lnTo>
                    <a:pt x="161" y="117"/>
                  </a:lnTo>
                  <a:lnTo>
                    <a:pt x="189" y="115"/>
                  </a:lnTo>
                  <a:lnTo>
                    <a:pt x="181" y="143"/>
                  </a:lnTo>
                  <a:lnTo>
                    <a:pt x="189" y="167"/>
                  </a:lnTo>
                  <a:lnTo>
                    <a:pt x="181" y="176"/>
                  </a:lnTo>
                  <a:lnTo>
                    <a:pt x="196" y="205"/>
                  </a:lnTo>
                  <a:lnTo>
                    <a:pt x="196" y="205"/>
                  </a:lnTo>
                  <a:lnTo>
                    <a:pt x="185" y="195"/>
                  </a:lnTo>
                  <a:lnTo>
                    <a:pt x="150" y="197"/>
                  </a:lnTo>
                  <a:lnTo>
                    <a:pt x="148" y="208"/>
                  </a:lnTo>
                  <a:lnTo>
                    <a:pt x="159" y="218"/>
                  </a:lnTo>
                  <a:lnTo>
                    <a:pt x="144" y="223"/>
                  </a:lnTo>
                  <a:lnTo>
                    <a:pt x="153" y="253"/>
                  </a:lnTo>
                  <a:lnTo>
                    <a:pt x="146" y="306"/>
                  </a:lnTo>
                  <a:lnTo>
                    <a:pt x="136" y="295"/>
                  </a:lnTo>
                  <a:lnTo>
                    <a:pt x="144" y="283"/>
                  </a:lnTo>
                  <a:lnTo>
                    <a:pt x="142" y="278"/>
                  </a:lnTo>
                  <a:lnTo>
                    <a:pt x="131" y="272"/>
                  </a:lnTo>
                  <a:lnTo>
                    <a:pt x="95" y="274"/>
                  </a:lnTo>
                  <a:lnTo>
                    <a:pt x="86" y="253"/>
                  </a:lnTo>
                  <a:lnTo>
                    <a:pt x="58" y="231"/>
                  </a:lnTo>
                  <a:lnTo>
                    <a:pt x="48" y="225"/>
                  </a:lnTo>
                  <a:lnTo>
                    <a:pt x="28" y="227"/>
                  </a:lnTo>
                  <a:lnTo>
                    <a:pt x="2" y="205"/>
                  </a:lnTo>
                  <a:lnTo>
                    <a:pt x="2" y="205"/>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30" name="Freeform 650"/>
            <p:cNvSpPr>
              <a:spLocks/>
            </p:cNvSpPr>
            <p:nvPr/>
          </p:nvSpPr>
          <p:spPr bwMode="auto">
            <a:xfrm>
              <a:off x="2044700" y="3460750"/>
              <a:ext cx="381000" cy="371475"/>
            </a:xfrm>
            <a:custGeom>
              <a:avLst/>
              <a:gdLst/>
              <a:ahLst/>
              <a:cxnLst>
                <a:cxn ang="0">
                  <a:pos x="215" y="71"/>
                </a:cxn>
                <a:cxn ang="0">
                  <a:pos x="200" y="83"/>
                </a:cxn>
                <a:cxn ang="0">
                  <a:pos x="199" y="94"/>
                </a:cxn>
                <a:cxn ang="0">
                  <a:pos x="202" y="96"/>
                </a:cxn>
                <a:cxn ang="0">
                  <a:pos x="195" y="101"/>
                </a:cxn>
                <a:cxn ang="0">
                  <a:pos x="191" y="114"/>
                </a:cxn>
                <a:cxn ang="0">
                  <a:pos x="200" y="129"/>
                </a:cxn>
                <a:cxn ang="0">
                  <a:pos x="197" y="139"/>
                </a:cxn>
                <a:cxn ang="0">
                  <a:pos x="161" y="154"/>
                </a:cxn>
                <a:cxn ang="0">
                  <a:pos x="133" y="150"/>
                </a:cxn>
                <a:cxn ang="0">
                  <a:pos x="140" y="157"/>
                </a:cxn>
                <a:cxn ang="0">
                  <a:pos x="140" y="176"/>
                </a:cxn>
                <a:cxn ang="0">
                  <a:pos x="152" y="186"/>
                </a:cxn>
                <a:cxn ang="0">
                  <a:pos x="116" y="210"/>
                </a:cxn>
                <a:cxn ang="0">
                  <a:pos x="105" y="210"/>
                </a:cxn>
                <a:cxn ang="0">
                  <a:pos x="97" y="201"/>
                </a:cxn>
                <a:cxn ang="0">
                  <a:pos x="97" y="201"/>
                </a:cxn>
                <a:cxn ang="0">
                  <a:pos x="82" y="172"/>
                </a:cxn>
                <a:cxn ang="0">
                  <a:pos x="90" y="163"/>
                </a:cxn>
                <a:cxn ang="0">
                  <a:pos x="82" y="139"/>
                </a:cxn>
                <a:cxn ang="0">
                  <a:pos x="90" y="111"/>
                </a:cxn>
                <a:cxn ang="0">
                  <a:pos x="62" y="113"/>
                </a:cxn>
                <a:cxn ang="0">
                  <a:pos x="47" y="96"/>
                </a:cxn>
                <a:cxn ang="0">
                  <a:pos x="21" y="94"/>
                </a:cxn>
                <a:cxn ang="0">
                  <a:pos x="11" y="88"/>
                </a:cxn>
                <a:cxn ang="0">
                  <a:pos x="11" y="75"/>
                </a:cxn>
                <a:cxn ang="0">
                  <a:pos x="0" y="51"/>
                </a:cxn>
                <a:cxn ang="0">
                  <a:pos x="13" y="23"/>
                </a:cxn>
                <a:cxn ang="0">
                  <a:pos x="22" y="13"/>
                </a:cxn>
                <a:cxn ang="0">
                  <a:pos x="22" y="11"/>
                </a:cxn>
                <a:cxn ang="0">
                  <a:pos x="28" y="30"/>
                </a:cxn>
                <a:cxn ang="0">
                  <a:pos x="19" y="45"/>
                </a:cxn>
                <a:cxn ang="0">
                  <a:pos x="24" y="58"/>
                </a:cxn>
                <a:cxn ang="0">
                  <a:pos x="34" y="54"/>
                </a:cxn>
                <a:cxn ang="0">
                  <a:pos x="30" y="23"/>
                </a:cxn>
                <a:cxn ang="0">
                  <a:pos x="51" y="11"/>
                </a:cxn>
                <a:cxn ang="0">
                  <a:pos x="49" y="4"/>
                </a:cxn>
                <a:cxn ang="0">
                  <a:pos x="56" y="0"/>
                </a:cxn>
                <a:cxn ang="0">
                  <a:pos x="58" y="11"/>
                </a:cxn>
                <a:cxn ang="0">
                  <a:pos x="79" y="19"/>
                </a:cxn>
                <a:cxn ang="0">
                  <a:pos x="82" y="32"/>
                </a:cxn>
                <a:cxn ang="0">
                  <a:pos x="114" y="30"/>
                </a:cxn>
                <a:cxn ang="0">
                  <a:pos x="133" y="38"/>
                </a:cxn>
                <a:cxn ang="0">
                  <a:pos x="150" y="28"/>
                </a:cxn>
                <a:cxn ang="0">
                  <a:pos x="180" y="28"/>
                </a:cxn>
                <a:cxn ang="0">
                  <a:pos x="167" y="30"/>
                </a:cxn>
                <a:cxn ang="0">
                  <a:pos x="176" y="45"/>
                </a:cxn>
                <a:cxn ang="0">
                  <a:pos x="197" y="49"/>
                </a:cxn>
                <a:cxn ang="0">
                  <a:pos x="197" y="69"/>
                </a:cxn>
                <a:cxn ang="0">
                  <a:pos x="210" y="66"/>
                </a:cxn>
                <a:cxn ang="0">
                  <a:pos x="215" y="71"/>
                </a:cxn>
                <a:cxn ang="0">
                  <a:pos x="215" y="71"/>
                </a:cxn>
              </a:cxnLst>
              <a:rect l="0" t="0" r="r" b="b"/>
              <a:pathLst>
                <a:path w="215" h="210">
                  <a:moveTo>
                    <a:pt x="215" y="71"/>
                  </a:moveTo>
                  <a:lnTo>
                    <a:pt x="200" y="83"/>
                  </a:lnTo>
                  <a:lnTo>
                    <a:pt x="199" y="94"/>
                  </a:lnTo>
                  <a:lnTo>
                    <a:pt x="202" y="96"/>
                  </a:lnTo>
                  <a:lnTo>
                    <a:pt x="195" y="101"/>
                  </a:lnTo>
                  <a:lnTo>
                    <a:pt x="191" y="114"/>
                  </a:lnTo>
                  <a:lnTo>
                    <a:pt x="200" y="129"/>
                  </a:lnTo>
                  <a:lnTo>
                    <a:pt x="197" y="139"/>
                  </a:lnTo>
                  <a:lnTo>
                    <a:pt x="161" y="154"/>
                  </a:lnTo>
                  <a:lnTo>
                    <a:pt x="133" y="150"/>
                  </a:lnTo>
                  <a:lnTo>
                    <a:pt x="140" y="157"/>
                  </a:lnTo>
                  <a:lnTo>
                    <a:pt x="140" y="176"/>
                  </a:lnTo>
                  <a:lnTo>
                    <a:pt x="152" y="186"/>
                  </a:lnTo>
                  <a:lnTo>
                    <a:pt x="116" y="210"/>
                  </a:lnTo>
                  <a:lnTo>
                    <a:pt x="105" y="210"/>
                  </a:lnTo>
                  <a:lnTo>
                    <a:pt x="97" y="201"/>
                  </a:lnTo>
                  <a:lnTo>
                    <a:pt x="97" y="201"/>
                  </a:lnTo>
                  <a:lnTo>
                    <a:pt x="82" y="172"/>
                  </a:lnTo>
                  <a:lnTo>
                    <a:pt x="90" y="163"/>
                  </a:lnTo>
                  <a:lnTo>
                    <a:pt x="82" y="139"/>
                  </a:lnTo>
                  <a:lnTo>
                    <a:pt x="90" y="111"/>
                  </a:lnTo>
                  <a:lnTo>
                    <a:pt x="62" y="113"/>
                  </a:lnTo>
                  <a:lnTo>
                    <a:pt x="47" y="96"/>
                  </a:lnTo>
                  <a:lnTo>
                    <a:pt x="21" y="94"/>
                  </a:lnTo>
                  <a:lnTo>
                    <a:pt x="11" y="88"/>
                  </a:lnTo>
                  <a:lnTo>
                    <a:pt x="11" y="75"/>
                  </a:lnTo>
                  <a:lnTo>
                    <a:pt x="0" y="51"/>
                  </a:lnTo>
                  <a:lnTo>
                    <a:pt x="13" y="23"/>
                  </a:lnTo>
                  <a:lnTo>
                    <a:pt x="22" y="13"/>
                  </a:lnTo>
                  <a:lnTo>
                    <a:pt x="22" y="11"/>
                  </a:lnTo>
                  <a:lnTo>
                    <a:pt x="28" y="30"/>
                  </a:lnTo>
                  <a:lnTo>
                    <a:pt x="19" y="45"/>
                  </a:lnTo>
                  <a:lnTo>
                    <a:pt x="24" y="58"/>
                  </a:lnTo>
                  <a:lnTo>
                    <a:pt x="34" y="54"/>
                  </a:lnTo>
                  <a:lnTo>
                    <a:pt x="30" y="23"/>
                  </a:lnTo>
                  <a:lnTo>
                    <a:pt x="51" y="11"/>
                  </a:lnTo>
                  <a:lnTo>
                    <a:pt x="49" y="4"/>
                  </a:lnTo>
                  <a:lnTo>
                    <a:pt x="56" y="0"/>
                  </a:lnTo>
                  <a:lnTo>
                    <a:pt x="58" y="11"/>
                  </a:lnTo>
                  <a:lnTo>
                    <a:pt x="79" y="19"/>
                  </a:lnTo>
                  <a:lnTo>
                    <a:pt x="82" y="32"/>
                  </a:lnTo>
                  <a:lnTo>
                    <a:pt x="114" y="30"/>
                  </a:lnTo>
                  <a:lnTo>
                    <a:pt x="133" y="38"/>
                  </a:lnTo>
                  <a:lnTo>
                    <a:pt x="150" y="28"/>
                  </a:lnTo>
                  <a:lnTo>
                    <a:pt x="180" y="28"/>
                  </a:lnTo>
                  <a:lnTo>
                    <a:pt x="167" y="30"/>
                  </a:lnTo>
                  <a:lnTo>
                    <a:pt x="176" y="45"/>
                  </a:lnTo>
                  <a:lnTo>
                    <a:pt x="197" y="49"/>
                  </a:lnTo>
                  <a:lnTo>
                    <a:pt x="197" y="69"/>
                  </a:lnTo>
                  <a:lnTo>
                    <a:pt x="210" y="66"/>
                  </a:lnTo>
                  <a:lnTo>
                    <a:pt x="215" y="71"/>
                  </a:lnTo>
                  <a:lnTo>
                    <a:pt x="215" y="71"/>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31" name="Freeform 651"/>
            <p:cNvSpPr>
              <a:spLocks/>
            </p:cNvSpPr>
            <p:nvPr/>
          </p:nvSpPr>
          <p:spPr bwMode="auto">
            <a:xfrm>
              <a:off x="2576513" y="3676650"/>
              <a:ext cx="82550" cy="115888"/>
            </a:xfrm>
            <a:custGeom>
              <a:avLst/>
              <a:gdLst/>
              <a:ahLst/>
              <a:cxnLst>
                <a:cxn ang="0">
                  <a:pos x="47" y="28"/>
                </a:cxn>
                <a:cxn ang="0">
                  <a:pos x="24" y="60"/>
                </a:cxn>
                <a:cxn ang="0">
                  <a:pos x="9" y="65"/>
                </a:cxn>
                <a:cxn ang="0">
                  <a:pos x="0" y="60"/>
                </a:cxn>
                <a:cxn ang="0">
                  <a:pos x="9" y="35"/>
                </a:cxn>
                <a:cxn ang="0">
                  <a:pos x="3" y="11"/>
                </a:cxn>
                <a:cxn ang="0">
                  <a:pos x="9" y="0"/>
                </a:cxn>
                <a:cxn ang="0">
                  <a:pos x="47" y="28"/>
                </a:cxn>
                <a:cxn ang="0">
                  <a:pos x="47" y="28"/>
                </a:cxn>
              </a:cxnLst>
              <a:rect l="0" t="0" r="r" b="b"/>
              <a:pathLst>
                <a:path w="47" h="65">
                  <a:moveTo>
                    <a:pt x="47" y="28"/>
                  </a:moveTo>
                  <a:lnTo>
                    <a:pt x="24" y="60"/>
                  </a:lnTo>
                  <a:lnTo>
                    <a:pt x="9" y="65"/>
                  </a:lnTo>
                  <a:lnTo>
                    <a:pt x="0" y="60"/>
                  </a:lnTo>
                  <a:lnTo>
                    <a:pt x="9" y="35"/>
                  </a:lnTo>
                  <a:lnTo>
                    <a:pt x="3" y="11"/>
                  </a:lnTo>
                  <a:lnTo>
                    <a:pt x="9" y="0"/>
                  </a:lnTo>
                  <a:lnTo>
                    <a:pt x="47" y="28"/>
                  </a:lnTo>
                  <a:lnTo>
                    <a:pt x="47" y="28"/>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32" name="Freeform 652"/>
            <p:cNvSpPr>
              <a:spLocks/>
            </p:cNvSpPr>
            <p:nvPr/>
          </p:nvSpPr>
          <p:spPr bwMode="auto">
            <a:xfrm>
              <a:off x="2473325" y="3662363"/>
              <a:ext cx="119063" cy="136525"/>
            </a:xfrm>
            <a:custGeom>
              <a:avLst/>
              <a:gdLst/>
              <a:ahLst/>
              <a:cxnLst>
                <a:cxn ang="0">
                  <a:pos x="67" y="8"/>
                </a:cxn>
                <a:cxn ang="0">
                  <a:pos x="50" y="0"/>
                </a:cxn>
                <a:cxn ang="0">
                  <a:pos x="16" y="0"/>
                </a:cxn>
                <a:cxn ang="0">
                  <a:pos x="16" y="0"/>
                </a:cxn>
                <a:cxn ang="0">
                  <a:pos x="0" y="32"/>
                </a:cxn>
                <a:cxn ang="0">
                  <a:pos x="26" y="73"/>
                </a:cxn>
                <a:cxn ang="0">
                  <a:pos x="31" y="77"/>
                </a:cxn>
                <a:cxn ang="0">
                  <a:pos x="37" y="66"/>
                </a:cxn>
                <a:cxn ang="0">
                  <a:pos x="58" y="68"/>
                </a:cxn>
                <a:cxn ang="0">
                  <a:pos x="67" y="43"/>
                </a:cxn>
                <a:cxn ang="0">
                  <a:pos x="61" y="19"/>
                </a:cxn>
                <a:cxn ang="0">
                  <a:pos x="67" y="8"/>
                </a:cxn>
                <a:cxn ang="0">
                  <a:pos x="67" y="8"/>
                </a:cxn>
              </a:cxnLst>
              <a:rect l="0" t="0" r="r" b="b"/>
              <a:pathLst>
                <a:path w="67" h="77">
                  <a:moveTo>
                    <a:pt x="67" y="8"/>
                  </a:moveTo>
                  <a:lnTo>
                    <a:pt x="50" y="0"/>
                  </a:lnTo>
                  <a:lnTo>
                    <a:pt x="16" y="0"/>
                  </a:lnTo>
                  <a:lnTo>
                    <a:pt x="16" y="0"/>
                  </a:lnTo>
                  <a:lnTo>
                    <a:pt x="0" y="32"/>
                  </a:lnTo>
                  <a:lnTo>
                    <a:pt x="26" y="73"/>
                  </a:lnTo>
                  <a:lnTo>
                    <a:pt x="31" y="77"/>
                  </a:lnTo>
                  <a:lnTo>
                    <a:pt x="37" y="66"/>
                  </a:lnTo>
                  <a:lnTo>
                    <a:pt x="58" y="68"/>
                  </a:lnTo>
                  <a:lnTo>
                    <a:pt x="67" y="43"/>
                  </a:lnTo>
                  <a:lnTo>
                    <a:pt x="61" y="19"/>
                  </a:lnTo>
                  <a:lnTo>
                    <a:pt x="67" y="8"/>
                  </a:lnTo>
                  <a:lnTo>
                    <a:pt x="67" y="8"/>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33" name="Freeform 653"/>
            <p:cNvSpPr>
              <a:spLocks/>
            </p:cNvSpPr>
            <p:nvPr/>
          </p:nvSpPr>
          <p:spPr bwMode="auto">
            <a:xfrm>
              <a:off x="2144713" y="4429125"/>
              <a:ext cx="338137" cy="1173163"/>
            </a:xfrm>
            <a:custGeom>
              <a:avLst/>
              <a:gdLst/>
              <a:ahLst/>
              <a:cxnLst>
                <a:cxn ang="0">
                  <a:pos x="15" y="0"/>
                </a:cxn>
                <a:cxn ang="0">
                  <a:pos x="32" y="47"/>
                </a:cxn>
                <a:cxn ang="0">
                  <a:pos x="64" y="99"/>
                </a:cxn>
                <a:cxn ang="0">
                  <a:pos x="49" y="131"/>
                </a:cxn>
                <a:cxn ang="0">
                  <a:pos x="43" y="199"/>
                </a:cxn>
                <a:cxn ang="0">
                  <a:pos x="62" y="304"/>
                </a:cxn>
                <a:cxn ang="0">
                  <a:pos x="64" y="343"/>
                </a:cxn>
                <a:cxn ang="0">
                  <a:pos x="69" y="390"/>
                </a:cxn>
                <a:cxn ang="0">
                  <a:pos x="81" y="452"/>
                </a:cxn>
                <a:cxn ang="0">
                  <a:pos x="96" y="495"/>
                </a:cxn>
                <a:cxn ang="0">
                  <a:pos x="99" y="502"/>
                </a:cxn>
                <a:cxn ang="0">
                  <a:pos x="116" y="592"/>
                </a:cxn>
                <a:cxn ang="0">
                  <a:pos x="137" y="607"/>
                </a:cxn>
                <a:cxn ang="0">
                  <a:pos x="189" y="635"/>
                </a:cxn>
                <a:cxn ang="0">
                  <a:pos x="191" y="641"/>
                </a:cxn>
                <a:cxn ang="0">
                  <a:pos x="184" y="661"/>
                </a:cxn>
                <a:cxn ang="0">
                  <a:pos x="163" y="656"/>
                </a:cxn>
                <a:cxn ang="0">
                  <a:pos x="174" y="646"/>
                </a:cxn>
                <a:cxn ang="0">
                  <a:pos x="159" y="656"/>
                </a:cxn>
                <a:cxn ang="0">
                  <a:pos x="122" y="639"/>
                </a:cxn>
                <a:cxn ang="0">
                  <a:pos x="109" y="628"/>
                </a:cxn>
                <a:cxn ang="0">
                  <a:pos x="118" y="622"/>
                </a:cxn>
                <a:cxn ang="0">
                  <a:pos x="113" y="620"/>
                </a:cxn>
                <a:cxn ang="0">
                  <a:pos x="101" y="607"/>
                </a:cxn>
                <a:cxn ang="0">
                  <a:pos x="101" y="596"/>
                </a:cxn>
                <a:cxn ang="0">
                  <a:pos x="92" y="594"/>
                </a:cxn>
                <a:cxn ang="0">
                  <a:pos x="71" y="562"/>
                </a:cxn>
                <a:cxn ang="0">
                  <a:pos x="77" y="555"/>
                </a:cxn>
                <a:cxn ang="0">
                  <a:pos x="83" y="538"/>
                </a:cxn>
                <a:cxn ang="0">
                  <a:pos x="62" y="540"/>
                </a:cxn>
                <a:cxn ang="0">
                  <a:pos x="66" y="527"/>
                </a:cxn>
                <a:cxn ang="0">
                  <a:pos x="68" y="521"/>
                </a:cxn>
                <a:cxn ang="0">
                  <a:pos x="62" y="485"/>
                </a:cxn>
                <a:cxn ang="0">
                  <a:pos x="71" y="506"/>
                </a:cxn>
                <a:cxn ang="0">
                  <a:pos x="77" y="484"/>
                </a:cxn>
                <a:cxn ang="0">
                  <a:pos x="58" y="442"/>
                </a:cxn>
                <a:cxn ang="0">
                  <a:pos x="53" y="448"/>
                </a:cxn>
                <a:cxn ang="0">
                  <a:pos x="41" y="405"/>
                </a:cxn>
                <a:cxn ang="0">
                  <a:pos x="23" y="362"/>
                </a:cxn>
                <a:cxn ang="0">
                  <a:pos x="34" y="298"/>
                </a:cxn>
                <a:cxn ang="0">
                  <a:pos x="19" y="244"/>
                </a:cxn>
                <a:cxn ang="0">
                  <a:pos x="15" y="212"/>
                </a:cxn>
                <a:cxn ang="0">
                  <a:pos x="13" y="101"/>
                </a:cxn>
                <a:cxn ang="0">
                  <a:pos x="0" y="13"/>
                </a:cxn>
              </a:cxnLst>
              <a:rect l="0" t="0" r="r" b="b"/>
              <a:pathLst>
                <a:path w="191" h="663">
                  <a:moveTo>
                    <a:pt x="0" y="13"/>
                  </a:moveTo>
                  <a:lnTo>
                    <a:pt x="15" y="0"/>
                  </a:lnTo>
                  <a:lnTo>
                    <a:pt x="34" y="32"/>
                  </a:lnTo>
                  <a:lnTo>
                    <a:pt x="32" y="47"/>
                  </a:lnTo>
                  <a:lnTo>
                    <a:pt x="53" y="98"/>
                  </a:lnTo>
                  <a:lnTo>
                    <a:pt x="64" y="99"/>
                  </a:lnTo>
                  <a:lnTo>
                    <a:pt x="64" y="120"/>
                  </a:lnTo>
                  <a:lnTo>
                    <a:pt x="49" y="131"/>
                  </a:lnTo>
                  <a:lnTo>
                    <a:pt x="56" y="169"/>
                  </a:lnTo>
                  <a:lnTo>
                    <a:pt x="43" y="199"/>
                  </a:lnTo>
                  <a:lnTo>
                    <a:pt x="40" y="255"/>
                  </a:lnTo>
                  <a:lnTo>
                    <a:pt x="62" y="304"/>
                  </a:lnTo>
                  <a:lnTo>
                    <a:pt x="58" y="328"/>
                  </a:lnTo>
                  <a:lnTo>
                    <a:pt x="64" y="343"/>
                  </a:lnTo>
                  <a:lnTo>
                    <a:pt x="58" y="356"/>
                  </a:lnTo>
                  <a:lnTo>
                    <a:pt x="69" y="390"/>
                  </a:lnTo>
                  <a:lnTo>
                    <a:pt x="71" y="435"/>
                  </a:lnTo>
                  <a:lnTo>
                    <a:pt x="81" y="452"/>
                  </a:lnTo>
                  <a:lnTo>
                    <a:pt x="81" y="467"/>
                  </a:lnTo>
                  <a:lnTo>
                    <a:pt x="96" y="495"/>
                  </a:lnTo>
                  <a:lnTo>
                    <a:pt x="105" y="502"/>
                  </a:lnTo>
                  <a:lnTo>
                    <a:pt x="99" y="502"/>
                  </a:lnTo>
                  <a:lnTo>
                    <a:pt x="114" y="536"/>
                  </a:lnTo>
                  <a:lnTo>
                    <a:pt x="116" y="592"/>
                  </a:lnTo>
                  <a:lnTo>
                    <a:pt x="124" y="609"/>
                  </a:lnTo>
                  <a:lnTo>
                    <a:pt x="137" y="607"/>
                  </a:lnTo>
                  <a:lnTo>
                    <a:pt x="156" y="632"/>
                  </a:lnTo>
                  <a:lnTo>
                    <a:pt x="189" y="635"/>
                  </a:lnTo>
                  <a:lnTo>
                    <a:pt x="189" y="635"/>
                  </a:lnTo>
                  <a:lnTo>
                    <a:pt x="191" y="641"/>
                  </a:lnTo>
                  <a:lnTo>
                    <a:pt x="178" y="645"/>
                  </a:lnTo>
                  <a:lnTo>
                    <a:pt x="184" y="661"/>
                  </a:lnTo>
                  <a:lnTo>
                    <a:pt x="180" y="663"/>
                  </a:lnTo>
                  <a:lnTo>
                    <a:pt x="163" y="656"/>
                  </a:lnTo>
                  <a:lnTo>
                    <a:pt x="173" y="652"/>
                  </a:lnTo>
                  <a:lnTo>
                    <a:pt x="174" y="646"/>
                  </a:lnTo>
                  <a:lnTo>
                    <a:pt x="167" y="645"/>
                  </a:lnTo>
                  <a:lnTo>
                    <a:pt x="159" y="656"/>
                  </a:lnTo>
                  <a:lnTo>
                    <a:pt x="126" y="633"/>
                  </a:lnTo>
                  <a:lnTo>
                    <a:pt x="122" y="639"/>
                  </a:lnTo>
                  <a:lnTo>
                    <a:pt x="113" y="635"/>
                  </a:lnTo>
                  <a:lnTo>
                    <a:pt x="109" y="628"/>
                  </a:lnTo>
                  <a:lnTo>
                    <a:pt x="118" y="628"/>
                  </a:lnTo>
                  <a:lnTo>
                    <a:pt x="118" y="622"/>
                  </a:lnTo>
                  <a:lnTo>
                    <a:pt x="113" y="613"/>
                  </a:lnTo>
                  <a:lnTo>
                    <a:pt x="113" y="620"/>
                  </a:lnTo>
                  <a:lnTo>
                    <a:pt x="103" y="624"/>
                  </a:lnTo>
                  <a:lnTo>
                    <a:pt x="101" y="607"/>
                  </a:lnTo>
                  <a:lnTo>
                    <a:pt x="107" y="609"/>
                  </a:lnTo>
                  <a:lnTo>
                    <a:pt x="101" y="596"/>
                  </a:lnTo>
                  <a:lnTo>
                    <a:pt x="96" y="609"/>
                  </a:lnTo>
                  <a:lnTo>
                    <a:pt x="92" y="594"/>
                  </a:lnTo>
                  <a:lnTo>
                    <a:pt x="84" y="594"/>
                  </a:lnTo>
                  <a:lnTo>
                    <a:pt x="71" y="562"/>
                  </a:lnTo>
                  <a:lnTo>
                    <a:pt x="71" y="557"/>
                  </a:lnTo>
                  <a:lnTo>
                    <a:pt x="77" y="555"/>
                  </a:lnTo>
                  <a:lnTo>
                    <a:pt x="86" y="566"/>
                  </a:lnTo>
                  <a:lnTo>
                    <a:pt x="83" y="538"/>
                  </a:lnTo>
                  <a:lnTo>
                    <a:pt x="66" y="536"/>
                  </a:lnTo>
                  <a:lnTo>
                    <a:pt x="62" y="540"/>
                  </a:lnTo>
                  <a:lnTo>
                    <a:pt x="58" y="534"/>
                  </a:lnTo>
                  <a:lnTo>
                    <a:pt x="66" y="527"/>
                  </a:lnTo>
                  <a:lnTo>
                    <a:pt x="60" y="523"/>
                  </a:lnTo>
                  <a:lnTo>
                    <a:pt x="68" y="521"/>
                  </a:lnTo>
                  <a:lnTo>
                    <a:pt x="58" y="491"/>
                  </a:lnTo>
                  <a:lnTo>
                    <a:pt x="62" y="485"/>
                  </a:lnTo>
                  <a:lnTo>
                    <a:pt x="69" y="491"/>
                  </a:lnTo>
                  <a:lnTo>
                    <a:pt x="71" y="506"/>
                  </a:lnTo>
                  <a:lnTo>
                    <a:pt x="79" y="515"/>
                  </a:lnTo>
                  <a:lnTo>
                    <a:pt x="77" y="484"/>
                  </a:lnTo>
                  <a:lnTo>
                    <a:pt x="66" y="446"/>
                  </a:lnTo>
                  <a:lnTo>
                    <a:pt x="58" y="442"/>
                  </a:lnTo>
                  <a:lnTo>
                    <a:pt x="58" y="448"/>
                  </a:lnTo>
                  <a:lnTo>
                    <a:pt x="53" y="448"/>
                  </a:lnTo>
                  <a:lnTo>
                    <a:pt x="43" y="433"/>
                  </a:lnTo>
                  <a:lnTo>
                    <a:pt x="41" y="405"/>
                  </a:lnTo>
                  <a:lnTo>
                    <a:pt x="25" y="373"/>
                  </a:lnTo>
                  <a:lnTo>
                    <a:pt x="23" y="362"/>
                  </a:lnTo>
                  <a:lnTo>
                    <a:pt x="30" y="362"/>
                  </a:lnTo>
                  <a:lnTo>
                    <a:pt x="34" y="298"/>
                  </a:lnTo>
                  <a:lnTo>
                    <a:pt x="34" y="277"/>
                  </a:lnTo>
                  <a:lnTo>
                    <a:pt x="19" y="244"/>
                  </a:lnTo>
                  <a:lnTo>
                    <a:pt x="23" y="231"/>
                  </a:lnTo>
                  <a:lnTo>
                    <a:pt x="15" y="212"/>
                  </a:lnTo>
                  <a:lnTo>
                    <a:pt x="21" y="163"/>
                  </a:lnTo>
                  <a:lnTo>
                    <a:pt x="13" y="101"/>
                  </a:lnTo>
                  <a:lnTo>
                    <a:pt x="15" y="73"/>
                  </a:lnTo>
                  <a:lnTo>
                    <a:pt x="0" y="13"/>
                  </a:lnTo>
                  <a:lnTo>
                    <a:pt x="0" y="13"/>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34" name="Freeform 654"/>
            <p:cNvSpPr>
              <a:spLocks/>
            </p:cNvSpPr>
            <p:nvPr/>
          </p:nvSpPr>
          <p:spPr bwMode="auto">
            <a:xfrm>
              <a:off x="4422775" y="2311400"/>
              <a:ext cx="9525" cy="15875"/>
            </a:xfrm>
            <a:custGeom>
              <a:avLst/>
              <a:gdLst/>
              <a:ahLst/>
              <a:cxnLst>
                <a:cxn ang="0">
                  <a:pos x="0" y="0"/>
                </a:cxn>
                <a:cxn ang="0">
                  <a:pos x="4" y="9"/>
                </a:cxn>
                <a:cxn ang="0">
                  <a:pos x="4" y="9"/>
                </a:cxn>
                <a:cxn ang="0">
                  <a:pos x="6" y="6"/>
                </a:cxn>
                <a:cxn ang="0">
                  <a:pos x="4" y="2"/>
                </a:cxn>
                <a:cxn ang="0">
                  <a:pos x="0" y="0"/>
                </a:cxn>
                <a:cxn ang="0">
                  <a:pos x="0" y="0"/>
                </a:cxn>
              </a:cxnLst>
              <a:rect l="0" t="0" r="r" b="b"/>
              <a:pathLst>
                <a:path w="6" h="9">
                  <a:moveTo>
                    <a:pt x="0" y="0"/>
                  </a:moveTo>
                  <a:lnTo>
                    <a:pt x="4" y="9"/>
                  </a:lnTo>
                  <a:lnTo>
                    <a:pt x="4" y="9"/>
                  </a:lnTo>
                  <a:lnTo>
                    <a:pt x="6" y="6"/>
                  </a:lnTo>
                  <a:lnTo>
                    <a:pt x="4" y="2"/>
                  </a:ln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35" name="Freeform 655"/>
            <p:cNvSpPr>
              <a:spLocks/>
            </p:cNvSpPr>
            <p:nvPr/>
          </p:nvSpPr>
          <p:spPr bwMode="auto">
            <a:xfrm>
              <a:off x="4740275" y="2159000"/>
              <a:ext cx="452438" cy="254000"/>
            </a:xfrm>
            <a:custGeom>
              <a:avLst/>
              <a:gdLst/>
              <a:ahLst/>
              <a:cxnLst>
                <a:cxn ang="0">
                  <a:pos x="95" y="120"/>
                </a:cxn>
                <a:cxn ang="0">
                  <a:pos x="97" y="125"/>
                </a:cxn>
                <a:cxn ang="0">
                  <a:pos x="114" y="125"/>
                </a:cxn>
                <a:cxn ang="0">
                  <a:pos x="112" y="120"/>
                </a:cxn>
                <a:cxn ang="0">
                  <a:pos x="122" y="116"/>
                </a:cxn>
                <a:cxn ang="0">
                  <a:pos x="129" y="103"/>
                </a:cxn>
                <a:cxn ang="0">
                  <a:pos x="148" y="103"/>
                </a:cxn>
                <a:cxn ang="0">
                  <a:pos x="144" y="109"/>
                </a:cxn>
                <a:cxn ang="0">
                  <a:pos x="172" y="116"/>
                </a:cxn>
                <a:cxn ang="0">
                  <a:pos x="157" y="125"/>
                </a:cxn>
                <a:cxn ang="0">
                  <a:pos x="172" y="133"/>
                </a:cxn>
                <a:cxn ang="0">
                  <a:pos x="170" y="139"/>
                </a:cxn>
                <a:cxn ang="0">
                  <a:pos x="176" y="144"/>
                </a:cxn>
                <a:cxn ang="0">
                  <a:pos x="200" y="131"/>
                </a:cxn>
                <a:cxn ang="0">
                  <a:pos x="213" y="131"/>
                </a:cxn>
                <a:cxn ang="0">
                  <a:pos x="213" y="127"/>
                </a:cxn>
                <a:cxn ang="0">
                  <a:pos x="200" y="127"/>
                </a:cxn>
                <a:cxn ang="0">
                  <a:pos x="182" y="116"/>
                </a:cxn>
                <a:cxn ang="0">
                  <a:pos x="225" y="94"/>
                </a:cxn>
                <a:cxn ang="0">
                  <a:pos x="234" y="94"/>
                </a:cxn>
                <a:cxn ang="0">
                  <a:pos x="234" y="84"/>
                </a:cxn>
                <a:cxn ang="0">
                  <a:pos x="241" y="79"/>
                </a:cxn>
                <a:cxn ang="0">
                  <a:pos x="253" y="80"/>
                </a:cxn>
                <a:cxn ang="0">
                  <a:pos x="251" y="64"/>
                </a:cxn>
                <a:cxn ang="0">
                  <a:pos x="255" y="62"/>
                </a:cxn>
                <a:cxn ang="0">
                  <a:pos x="249" y="60"/>
                </a:cxn>
                <a:cxn ang="0">
                  <a:pos x="255" y="50"/>
                </a:cxn>
                <a:cxn ang="0">
                  <a:pos x="223" y="41"/>
                </a:cxn>
                <a:cxn ang="0">
                  <a:pos x="213" y="34"/>
                </a:cxn>
                <a:cxn ang="0">
                  <a:pos x="187" y="34"/>
                </a:cxn>
                <a:cxn ang="0">
                  <a:pos x="178" y="19"/>
                </a:cxn>
                <a:cxn ang="0">
                  <a:pos x="167" y="17"/>
                </a:cxn>
                <a:cxn ang="0">
                  <a:pos x="168" y="9"/>
                </a:cxn>
                <a:cxn ang="0">
                  <a:pos x="157" y="0"/>
                </a:cxn>
                <a:cxn ang="0">
                  <a:pos x="131" y="4"/>
                </a:cxn>
                <a:cxn ang="0">
                  <a:pos x="120" y="5"/>
                </a:cxn>
                <a:cxn ang="0">
                  <a:pos x="112" y="19"/>
                </a:cxn>
                <a:cxn ang="0">
                  <a:pos x="93" y="13"/>
                </a:cxn>
                <a:cxn ang="0">
                  <a:pos x="75" y="17"/>
                </a:cxn>
                <a:cxn ang="0">
                  <a:pos x="49" y="7"/>
                </a:cxn>
                <a:cxn ang="0">
                  <a:pos x="17" y="13"/>
                </a:cxn>
                <a:cxn ang="0">
                  <a:pos x="24" y="34"/>
                </a:cxn>
                <a:cxn ang="0">
                  <a:pos x="4" y="58"/>
                </a:cxn>
                <a:cxn ang="0">
                  <a:pos x="0" y="69"/>
                </a:cxn>
                <a:cxn ang="0">
                  <a:pos x="2" y="71"/>
                </a:cxn>
                <a:cxn ang="0">
                  <a:pos x="11" y="79"/>
                </a:cxn>
                <a:cxn ang="0">
                  <a:pos x="41" y="80"/>
                </a:cxn>
                <a:cxn ang="0">
                  <a:pos x="64" y="73"/>
                </a:cxn>
                <a:cxn ang="0">
                  <a:pos x="77" y="69"/>
                </a:cxn>
                <a:cxn ang="0">
                  <a:pos x="101" y="77"/>
                </a:cxn>
                <a:cxn ang="0">
                  <a:pos x="103" y="86"/>
                </a:cxn>
                <a:cxn ang="0">
                  <a:pos x="114" y="99"/>
                </a:cxn>
                <a:cxn ang="0">
                  <a:pos x="116" y="107"/>
                </a:cxn>
                <a:cxn ang="0">
                  <a:pos x="103" y="107"/>
                </a:cxn>
                <a:cxn ang="0">
                  <a:pos x="95" y="120"/>
                </a:cxn>
                <a:cxn ang="0">
                  <a:pos x="95" y="120"/>
                </a:cxn>
              </a:cxnLst>
              <a:rect l="0" t="0" r="r" b="b"/>
              <a:pathLst>
                <a:path w="255" h="144">
                  <a:moveTo>
                    <a:pt x="95" y="120"/>
                  </a:moveTo>
                  <a:lnTo>
                    <a:pt x="97" y="125"/>
                  </a:lnTo>
                  <a:lnTo>
                    <a:pt x="114" y="125"/>
                  </a:lnTo>
                  <a:lnTo>
                    <a:pt x="112" y="120"/>
                  </a:lnTo>
                  <a:lnTo>
                    <a:pt x="122" y="116"/>
                  </a:lnTo>
                  <a:lnTo>
                    <a:pt x="129" y="103"/>
                  </a:lnTo>
                  <a:lnTo>
                    <a:pt x="148" y="103"/>
                  </a:lnTo>
                  <a:lnTo>
                    <a:pt x="144" y="109"/>
                  </a:lnTo>
                  <a:lnTo>
                    <a:pt x="172" y="116"/>
                  </a:lnTo>
                  <a:lnTo>
                    <a:pt x="157" y="125"/>
                  </a:lnTo>
                  <a:lnTo>
                    <a:pt x="172" y="133"/>
                  </a:lnTo>
                  <a:lnTo>
                    <a:pt x="170" y="139"/>
                  </a:lnTo>
                  <a:lnTo>
                    <a:pt x="176" y="144"/>
                  </a:lnTo>
                  <a:lnTo>
                    <a:pt x="200" y="131"/>
                  </a:lnTo>
                  <a:lnTo>
                    <a:pt x="213" y="131"/>
                  </a:lnTo>
                  <a:lnTo>
                    <a:pt x="213" y="127"/>
                  </a:lnTo>
                  <a:lnTo>
                    <a:pt x="200" y="127"/>
                  </a:lnTo>
                  <a:lnTo>
                    <a:pt x="182" y="116"/>
                  </a:lnTo>
                  <a:lnTo>
                    <a:pt x="225" y="94"/>
                  </a:lnTo>
                  <a:lnTo>
                    <a:pt x="234" y="94"/>
                  </a:lnTo>
                  <a:lnTo>
                    <a:pt x="234" y="84"/>
                  </a:lnTo>
                  <a:lnTo>
                    <a:pt x="241" y="79"/>
                  </a:lnTo>
                  <a:lnTo>
                    <a:pt x="253" y="80"/>
                  </a:lnTo>
                  <a:lnTo>
                    <a:pt x="251" y="64"/>
                  </a:lnTo>
                  <a:lnTo>
                    <a:pt x="255" y="62"/>
                  </a:lnTo>
                  <a:lnTo>
                    <a:pt x="249" y="60"/>
                  </a:lnTo>
                  <a:lnTo>
                    <a:pt x="255" y="50"/>
                  </a:lnTo>
                  <a:lnTo>
                    <a:pt x="223" y="41"/>
                  </a:lnTo>
                  <a:lnTo>
                    <a:pt x="213" y="34"/>
                  </a:lnTo>
                  <a:lnTo>
                    <a:pt x="187" y="34"/>
                  </a:lnTo>
                  <a:lnTo>
                    <a:pt x="178" y="19"/>
                  </a:lnTo>
                  <a:lnTo>
                    <a:pt x="167" y="17"/>
                  </a:lnTo>
                  <a:lnTo>
                    <a:pt x="168" y="9"/>
                  </a:lnTo>
                  <a:lnTo>
                    <a:pt x="157" y="0"/>
                  </a:lnTo>
                  <a:lnTo>
                    <a:pt x="131" y="4"/>
                  </a:lnTo>
                  <a:lnTo>
                    <a:pt x="120" y="5"/>
                  </a:lnTo>
                  <a:lnTo>
                    <a:pt x="112" y="19"/>
                  </a:lnTo>
                  <a:lnTo>
                    <a:pt x="93" y="13"/>
                  </a:lnTo>
                  <a:lnTo>
                    <a:pt x="75" y="17"/>
                  </a:lnTo>
                  <a:lnTo>
                    <a:pt x="49" y="7"/>
                  </a:lnTo>
                  <a:lnTo>
                    <a:pt x="17" y="13"/>
                  </a:lnTo>
                  <a:lnTo>
                    <a:pt x="24" y="34"/>
                  </a:lnTo>
                  <a:lnTo>
                    <a:pt x="4" y="58"/>
                  </a:lnTo>
                  <a:lnTo>
                    <a:pt x="0" y="69"/>
                  </a:lnTo>
                  <a:lnTo>
                    <a:pt x="2" y="71"/>
                  </a:lnTo>
                  <a:lnTo>
                    <a:pt x="11" y="79"/>
                  </a:lnTo>
                  <a:lnTo>
                    <a:pt x="41" y="80"/>
                  </a:lnTo>
                  <a:lnTo>
                    <a:pt x="64" y="73"/>
                  </a:lnTo>
                  <a:lnTo>
                    <a:pt x="77" y="69"/>
                  </a:lnTo>
                  <a:lnTo>
                    <a:pt x="101" y="77"/>
                  </a:lnTo>
                  <a:lnTo>
                    <a:pt x="103" y="86"/>
                  </a:lnTo>
                  <a:lnTo>
                    <a:pt x="114" y="99"/>
                  </a:lnTo>
                  <a:lnTo>
                    <a:pt x="116" y="107"/>
                  </a:lnTo>
                  <a:lnTo>
                    <a:pt x="103" y="107"/>
                  </a:lnTo>
                  <a:lnTo>
                    <a:pt x="95" y="120"/>
                  </a:lnTo>
                  <a:lnTo>
                    <a:pt x="95" y="12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36" name="Freeform 656"/>
            <p:cNvSpPr>
              <a:spLocks/>
            </p:cNvSpPr>
            <p:nvPr/>
          </p:nvSpPr>
          <p:spPr bwMode="auto">
            <a:xfrm>
              <a:off x="5959475" y="2519363"/>
              <a:ext cx="220663" cy="139700"/>
            </a:xfrm>
            <a:custGeom>
              <a:avLst/>
              <a:gdLst/>
              <a:ahLst/>
              <a:cxnLst>
                <a:cxn ang="0">
                  <a:pos x="21" y="73"/>
                </a:cxn>
                <a:cxn ang="0">
                  <a:pos x="38" y="71"/>
                </a:cxn>
                <a:cxn ang="0">
                  <a:pos x="41" y="62"/>
                </a:cxn>
                <a:cxn ang="0">
                  <a:pos x="51" y="64"/>
                </a:cxn>
                <a:cxn ang="0">
                  <a:pos x="58" y="47"/>
                </a:cxn>
                <a:cxn ang="0">
                  <a:pos x="71" y="56"/>
                </a:cxn>
                <a:cxn ang="0">
                  <a:pos x="77" y="79"/>
                </a:cxn>
                <a:cxn ang="0">
                  <a:pos x="101" y="66"/>
                </a:cxn>
                <a:cxn ang="0">
                  <a:pos x="124" y="69"/>
                </a:cxn>
                <a:cxn ang="0">
                  <a:pos x="118" y="49"/>
                </a:cxn>
                <a:cxn ang="0">
                  <a:pos x="105" y="47"/>
                </a:cxn>
                <a:cxn ang="0">
                  <a:pos x="99" y="41"/>
                </a:cxn>
                <a:cxn ang="0">
                  <a:pos x="99" y="28"/>
                </a:cxn>
                <a:cxn ang="0">
                  <a:pos x="75" y="32"/>
                </a:cxn>
                <a:cxn ang="0">
                  <a:pos x="60" y="26"/>
                </a:cxn>
                <a:cxn ang="0">
                  <a:pos x="30" y="26"/>
                </a:cxn>
                <a:cxn ang="0">
                  <a:pos x="26" y="19"/>
                </a:cxn>
                <a:cxn ang="0">
                  <a:pos x="45" y="19"/>
                </a:cxn>
                <a:cxn ang="0">
                  <a:pos x="51" y="15"/>
                </a:cxn>
                <a:cxn ang="0">
                  <a:pos x="45" y="15"/>
                </a:cxn>
                <a:cxn ang="0">
                  <a:pos x="39" y="0"/>
                </a:cxn>
                <a:cxn ang="0">
                  <a:pos x="24" y="6"/>
                </a:cxn>
                <a:cxn ang="0">
                  <a:pos x="26" y="15"/>
                </a:cxn>
                <a:cxn ang="0">
                  <a:pos x="19" y="19"/>
                </a:cxn>
                <a:cxn ang="0">
                  <a:pos x="17" y="26"/>
                </a:cxn>
                <a:cxn ang="0">
                  <a:pos x="2" y="26"/>
                </a:cxn>
                <a:cxn ang="0">
                  <a:pos x="0" y="32"/>
                </a:cxn>
                <a:cxn ang="0">
                  <a:pos x="13" y="38"/>
                </a:cxn>
                <a:cxn ang="0">
                  <a:pos x="21" y="53"/>
                </a:cxn>
                <a:cxn ang="0">
                  <a:pos x="15" y="73"/>
                </a:cxn>
                <a:cxn ang="0">
                  <a:pos x="21" y="73"/>
                </a:cxn>
                <a:cxn ang="0">
                  <a:pos x="21" y="73"/>
                </a:cxn>
              </a:cxnLst>
              <a:rect l="0" t="0" r="r" b="b"/>
              <a:pathLst>
                <a:path w="124" h="79">
                  <a:moveTo>
                    <a:pt x="21" y="73"/>
                  </a:moveTo>
                  <a:lnTo>
                    <a:pt x="38" y="71"/>
                  </a:lnTo>
                  <a:lnTo>
                    <a:pt x="41" y="62"/>
                  </a:lnTo>
                  <a:lnTo>
                    <a:pt x="51" y="64"/>
                  </a:lnTo>
                  <a:lnTo>
                    <a:pt x="58" y="47"/>
                  </a:lnTo>
                  <a:lnTo>
                    <a:pt x="71" y="56"/>
                  </a:lnTo>
                  <a:lnTo>
                    <a:pt x="77" y="79"/>
                  </a:lnTo>
                  <a:lnTo>
                    <a:pt x="101" y="66"/>
                  </a:lnTo>
                  <a:lnTo>
                    <a:pt x="124" y="69"/>
                  </a:lnTo>
                  <a:lnTo>
                    <a:pt x="118" y="49"/>
                  </a:lnTo>
                  <a:lnTo>
                    <a:pt x="105" y="47"/>
                  </a:lnTo>
                  <a:lnTo>
                    <a:pt x="99" y="41"/>
                  </a:lnTo>
                  <a:lnTo>
                    <a:pt x="99" y="28"/>
                  </a:lnTo>
                  <a:lnTo>
                    <a:pt x="75" y="32"/>
                  </a:lnTo>
                  <a:lnTo>
                    <a:pt x="60" y="26"/>
                  </a:lnTo>
                  <a:lnTo>
                    <a:pt x="30" y="26"/>
                  </a:lnTo>
                  <a:lnTo>
                    <a:pt x="26" y="19"/>
                  </a:lnTo>
                  <a:lnTo>
                    <a:pt x="45" y="19"/>
                  </a:lnTo>
                  <a:lnTo>
                    <a:pt x="51" y="15"/>
                  </a:lnTo>
                  <a:lnTo>
                    <a:pt x="45" y="15"/>
                  </a:lnTo>
                  <a:lnTo>
                    <a:pt x="39" y="0"/>
                  </a:lnTo>
                  <a:lnTo>
                    <a:pt x="24" y="6"/>
                  </a:lnTo>
                  <a:lnTo>
                    <a:pt x="26" y="15"/>
                  </a:lnTo>
                  <a:lnTo>
                    <a:pt x="19" y="19"/>
                  </a:lnTo>
                  <a:lnTo>
                    <a:pt x="17" y="26"/>
                  </a:lnTo>
                  <a:lnTo>
                    <a:pt x="2" y="26"/>
                  </a:lnTo>
                  <a:lnTo>
                    <a:pt x="0" y="32"/>
                  </a:lnTo>
                  <a:lnTo>
                    <a:pt x="13" y="38"/>
                  </a:lnTo>
                  <a:lnTo>
                    <a:pt x="21" y="53"/>
                  </a:lnTo>
                  <a:lnTo>
                    <a:pt x="15" y="73"/>
                  </a:lnTo>
                  <a:lnTo>
                    <a:pt x="21" y="73"/>
                  </a:lnTo>
                  <a:lnTo>
                    <a:pt x="21" y="73"/>
                  </a:lnTo>
                  <a:close/>
                </a:path>
              </a:pathLst>
            </a:custGeom>
            <a:solidFill>
              <a:srgbClr val="A7A9AC"/>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37" name="Freeform 657"/>
            <p:cNvSpPr>
              <a:spLocks/>
            </p:cNvSpPr>
            <p:nvPr/>
          </p:nvSpPr>
          <p:spPr bwMode="auto">
            <a:xfrm>
              <a:off x="6005513" y="2451100"/>
              <a:ext cx="269875" cy="125413"/>
            </a:xfrm>
            <a:custGeom>
              <a:avLst/>
              <a:gdLst/>
              <a:ahLst/>
              <a:cxnLst>
                <a:cxn ang="0">
                  <a:pos x="25" y="54"/>
                </a:cxn>
                <a:cxn ang="0">
                  <a:pos x="19" y="58"/>
                </a:cxn>
                <a:cxn ang="0">
                  <a:pos x="0" y="58"/>
                </a:cxn>
                <a:cxn ang="0">
                  <a:pos x="4" y="65"/>
                </a:cxn>
                <a:cxn ang="0">
                  <a:pos x="34" y="65"/>
                </a:cxn>
                <a:cxn ang="0">
                  <a:pos x="49" y="71"/>
                </a:cxn>
                <a:cxn ang="0">
                  <a:pos x="73" y="67"/>
                </a:cxn>
                <a:cxn ang="0">
                  <a:pos x="73" y="58"/>
                </a:cxn>
                <a:cxn ang="0">
                  <a:pos x="83" y="48"/>
                </a:cxn>
                <a:cxn ang="0">
                  <a:pos x="109" y="48"/>
                </a:cxn>
                <a:cxn ang="0">
                  <a:pos x="111" y="41"/>
                </a:cxn>
                <a:cxn ang="0">
                  <a:pos x="128" y="39"/>
                </a:cxn>
                <a:cxn ang="0">
                  <a:pos x="152" y="22"/>
                </a:cxn>
                <a:cxn ang="0">
                  <a:pos x="152" y="17"/>
                </a:cxn>
                <a:cxn ang="0">
                  <a:pos x="135" y="7"/>
                </a:cxn>
                <a:cxn ang="0">
                  <a:pos x="77" y="5"/>
                </a:cxn>
                <a:cxn ang="0">
                  <a:pos x="57" y="0"/>
                </a:cxn>
                <a:cxn ang="0">
                  <a:pos x="49" y="3"/>
                </a:cxn>
                <a:cxn ang="0">
                  <a:pos x="49" y="13"/>
                </a:cxn>
                <a:cxn ang="0">
                  <a:pos x="15" y="9"/>
                </a:cxn>
                <a:cxn ang="0">
                  <a:pos x="13" y="15"/>
                </a:cxn>
                <a:cxn ang="0">
                  <a:pos x="19" y="18"/>
                </a:cxn>
                <a:cxn ang="0">
                  <a:pos x="8" y="32"/>
                </a:cxn>
                <a:cxn ang="0">
                  <a:pos x="27" y="37"/>
                </a:cxn>
                <a:cxn ang="0">
                  <a:pos x="28" y="30"/>
                </a:cxn>
                <a:cxn ang="0">
                  <a:pos x="55" y="43"/>
                </a:cxn>
                <a:cxn ang="0">
                  <a:pos x="40" y="52"/>
                </a:cxn>
                <a:cxn ang="0">
                  <a:pos x="25" y="54"/>
                </a:cxn>
                <a:cxn ang="0">
                  <a:pos x="25" y="54"/>
                </a:cxn>
              </a:cxnLst>
              <a:rect l="0" t="0" r="r" b="b"/>
              <a:pathLst>
                <a:path w="152" h="71">
                  <a:moveTo>
                    <a:pt x="25" y="54"/>
                  </a:moveTo>
                  <a:lnTo>
                    <a:pt x="19" y="58"/>
                  </a:lnTo>
                  <a:lnTo>
                    <a:pt x="0" y="58"/>
                  </a:lnTo>
                  <a:lnTo>
                    <a:pt x="4" y="65"/>
                  </a:lnTo>
                  <a:lnTo>
                    <a:pt x="34" y="65"/>
                  </a:lnTo>
                  <a:lnTo>
                    <a:pt x="49" y="71"/>
                  </a:lnTo>
                  <a:lnTo>
                    <a:pt x="73" y="67"/>
                  </a:lnTo>
                  <a:lnTo>
                    <a:pt x="73" y="58"/>
                  </a:lnTo>
                  <a:lnTo>
                    <a:pt x="83" y="48"/>
                  </a:lnTo>
                  <a:lnTo>
                    <a:pt x="109" y="48"/>
                  </a:lnTo>
                  <a:lnTo>
                    <a:pt x="111" y="41"/>
                  </a:lnTo>
                  <a:lnTo>
                    <a:pt x="128" y="39"/>
                  </a:lnTo>
                  <a:lnTo>
                    <a:pt x="152" y="22"/>
                  </a:lnTo>
                  <a:lnTo>
                    <a:pt x="152" y="17"/>
                  </a:lnTo>
                  <a:lnTo>
                    <a:pt x="135" y="7"/>
                  </a:lnTo>
                  <a:lnTo>
                    <a:pt x="77" y="5"/>
                  </a:lnTo>
                  <a:lnTo>
                    <a:pt x="57" y="0"/>
                  </a:lnTo>
                  <a:lnTo>
                    <a:pt x="49" y="3"/>
                  </a:lnTo>
                  <a:lnTo>
                    <a:pt x="49" y="13"/>
                  </a:lnTo>
                  <a:lnTo>
                    <a:pt x="15" y="9"/>
                  </a:lnTo>
                  <a:lnTo>
                    <a:pt x="13" y="15"/>
                  </a:lnTo>
                  <a:lnTo>
                    <a:pt x="19" y="18"/>
                  </a:lnTo>
                  <a:lnTo>
                    <a:pt x="8" y="32"/>
                  </a:lnTo>
                  <a:lnTo>
                    <a:pt x="27" y="37"/>
                  </a:lnTo>
                  <a:lnTo>
                    <a:pt x="28" y="30"/>
                  </a:lnTo>
                  <a:lnTo>
                    <a:pt x="55" y="43"/>
                  </a:lnTo>
                  <a:lnTo>
                    <a:pt x="40" y="52"/>
                  </a:lnTo>
                  <a:lnTo>
                    <a:pt x="25" y="54"/>
                  </a:lnTo>
                  <a:lnTo>
                    <a:pt x="25" y="54"/>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38" name="Freeform 658"/>
            <p:cNvSpPr>
              <a:spLocks/>
            </p:cNvSpPr>
            <p:nvPr/>
          </p:nvSpPr>
          <p:spPr bwMode="auto">
            <a:xfrm>
              <a:off x="5549900" y="2462213"/>
              <a:ext cx="403225" cy="236537"/>
            </a:xfrm>
            <a:custGeom>
              <a:avLst/>
              <a:gdLst/>
              <a:ahLst/>
              <a:cxnLst>
                <a:cxn ang="0">
                  <a:pos x="56" y="28"/>
                </a:cxn>
                <a:cxn ang="0">
                  <a:pos x="69" y="28"/>
                </a:cxn>
                <a:cxn ang="0">
                  <a:pos x="67" y="15"/>
                </a:cxn>
                <a:cxn ang="0">
                  <a:pos x="80" y="6"/>
                </a:cxn>
                <a:cxn ang="0">
                  <a:pos x="82" y="4"/>
                </a:cxn>
                <a:cxn ang="0">
                  <a:pos x="88" y="0"/>
                </a:cxn>
                <a:cxn ang="0">
                  <a:pos x="110" y="10"/>
                </a:cxn>
                <a:cxn ang="0">
                  <a:pos x="116" y="26"/>
                </a:cxn>
                <a:cxn ang="0">
                  <a:pos x="144" y="30"/>
                </a:cxn>
                <a:cxn ang="0">
                  <a:pos x="159" y="55"/>
                </a:cxn>
                <a:cxn ang="0">
                  <a:pos x="210" y="83"/>
                </a:cxn>
                <a:cxn ang="0">
                  <a:pos x="225" y="86"/>
                </a:cxn>
                <a:cxn ang="0">
                  <a:pos x="228" y="100"/>
                </a:cxn>
                <a:cxn ang="0">
                  <a:pos x="215" y="96"/>
                </a:cxn>
                <a:cxn ang="0">
                  <a:pos x="213" y="101"/>
                </a:cxn>
                <a:cxn ang="0">
                  <a:pos x="206" y="101"/>
                </a:cxn>
                <a:cxn ang="0">
                  <a:pos x="202" y="118"/>
                </a:cxn>
                <a:cxn ang="0">
                  <a:pos x="185" y="128"/>
                </a:cxn>
                <a:cxn ang="0">
                  <a:pos x="178" y="133"/>
                </a:cxn>
                <a:cxn ang="0">
                  <a:pos x="155" y="128"/>
                </a:cxn>
                <a:cxn ang="0">
                  <a:pos x="155" y="128"/>
                </a:cxn>
                <a:cxn ang="0">
                  <a:pos x="153" y="116"/>
                </a:cxn>
                <a:cxn ang="0">
                  <a:pos x="82" y="83"/>
                </a:cxn>
                <a:cxn ang="0">
                  <a:pos x="58" y="85"/>
                </a:cxn>
                <a:cxn ang="0">
                  <a:pos x="37" y="98"/>
                </a:cxn>
                <a:cxn ang="0">
                  <a:pos x="34" y="68"/>
                </a:cxn>
                <a:cxn ang="0">
                  <a:pos x="28" y="66"/>
                </a:cxn>
                <a:cxn ang="0">
                  <a:pos x="22" y="51"/>
                </a:cxn>
                <a:cxn ang="0">
                  <a:pos x="11" y="51"/>
                </a:cxn>
                <a:cxn ang="0">
                  <a:pos x="9" y="45"/>
                </a:cxn>
                <a:cxn ang="0">
                  <a:pos x="11" y="36"/>
                </a:cxn>
                <a:cxn ang="0">
                  <a:pos x="32" y="40"/>
                </a:cxn>
                <a:cxn ang="0">
                  <a:pos x="39" y="32"/>
                </a:cxn>
                <a:cxn ang="0">
                  <a:pos x="19" y="13"/>
                </a:cxn>
                <a:cxn ang="0">
                  <a:pos x="9" y="15"/>
                </a:cxn>
                <a:cxn ang="0">
                  <a:pos x="7" y="28"/>
                </a:cxn>
                <a:cxn ang="0">
                  <a:pos x="0" y="15"/>
                </a:cxn>
                <a:cxn ang="0">
                  <a:pos x="9" y="10"/>
                </a:cxn>
                <a:cxn ang="0">
                  <a:pos x="22" y="8"/>
                </a:cxn>
                <a:cxn ang="0">
                  <a:pos x="47" y="28"/>
                </a:cxn>
                <a:cxn ang="0">
                  <a:pos x="56" y="28"/>
                </a:cxn>
                <a:cxn ang="0">
                  <a:pos x="56" y="28"/>
                </a:cxn>
              </a:cxnLst>
              <a:rect l="0" t="0" r="r" b="b"/>
              <a:pathLst>
                <a:path w="228" h="133">
                  <a:moveTo>
                    <a:pt x="56" y="28"/>
                  </a:moveTo>
                  <a:lnTo>
                    <a:pt x="69" y="28"/>
                  </a:lnTo>
                  <a:lnTo>
                    <a:pt x="67" y="15"/>
                  </a:lnTo>
                  <a:lnTo>
                    <a:pt x="80" y="6"/>
                  </a:lnTo>
                  <a:lnTo>
                    <a:pt x="82" y="4"/>
                  </a:lnTo>
                  <a:lnTo>
                    <a:pt x="88" y="0"/>
                  </a:lnTo>
                  <a:lnTo>
                    <a:pt x="110" y="10"/>
                  </a:lnTo>
                  <a:lnTo>
                    <a:pt x="116" y="26"/>
                  </a:lnTo>
                  <a:lnTo>
                    <a:pt x="144" y="30"/>
                  </a:lnTo>
                  <a:lnTo>
                    <a:pt x="159" y="55"/>
                  </a:lnTo>
                  <a:lnTo>
                    <a:pt x="210" y="83"/>
                  </a:lnTo>
                  <a:lnTo>
                    <a:pt x="225" y="86"/>
                  </a:lnTo>
                  <a:lnTo>
                    <a:pt x="228" y="100"/>
                  </a:lnTo>
                  <a:lnTo>
                    <a:pt x="215" y="96"/>
                  </a:lnTo>
                  <a:lnTo>
                    <a:pt x="213" y="101"/>
                  </a:lnTo>
                  <a:lnTo>
                    <a:pt x="206" y="101"/>
                  </a:lnTo>
                  <a:lnTo>
                    <a:pt x="202" y="118"/>
                  </a:lnTo>
                  <a:lnTo>
                    <a:pt x="185" y="128"/>
                  </a:lnTo>
                  <a:lnTo>
                    <a:pt x="178" y="133"/>
                  </a:lnTo>
                  <a:lnTo>
                    <a:pt x="155" y="128"/>
                  </a:lnTo>
                  <a:lnTo>
                    <a:pt x="155" y="128"/>
                  </a:lnTo>
                  <a:lnTo>
                    <a:pt x="153" y="116"/>
                  </a:lnTo>
                  <a:lnTo>
                    <a:pt x="82" y="83"/>
                  </a:lnTo>
                  <a:lnTo>
                    <a:pt x="58" y="85"/>
                  </a:lnTo>
                  <a:lnTo>
                    <a:pt x="37" y="98"/>
                  </a:lnTo>
                  <a:lnTo>
                    <a:pt x="34" y="68"/>
                  </a:lnTo>
                  <a:lnTo>
                    <a:pt x="28" y="66"/>
                  </a:lnTo>
                  <a:lnTo>
                    <a:pt x="22" y="51"/>
                  </a:lnTo>
                  <a:lnTo>
                    <a:pt x="11" y="51"/>
                  </a:lnTo>
                  <a:lnTo>
                    <a:pt x="9" y="45"/>
                  </a:lnTo>
                  <a:lnTo>
                    <a:pt x="11" y="36"/>
                  </a:lnTo>
                  <a:lnTo>
                    <a:pt x="32" y="40"/>
                  </a:lnTo>
                  <a:lnTo>
                    <a:pt x="39" y="32"/>
                  </a:lnTo>
                  <a:lnTo>
                    <a:pt x="19" y="13"/>
                  </a:lnTo>
                  <a:lnTo>
                    <a:pt x="9" y="15"/>
                  </a:lnTo>
                  <a:lnTo>
                    <a:pt x="7" y="28"/>
                  </a:lnTo>
                  <a:lnTo>
                    <a:pt x="0" y="15"/>
                  </a:lnTo>
                  <a:lnTo>
                    <a:pt x="9" y="10"/>
                  </a:lnTo>
                  <a:lnTo>
                    <a:pt x="22" y="8"/>
                  </a:lnTo>
                  <a:lnTo>
                    <a:pt x="47" y="28"/>
                  </a:lnTo>
                  <a:lnTo>
                    <a:pt x="56" y="28"/>
                  </a:lnTo>
                  <a:lnTo>
                    <a:pt x="56" y="28"/>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39" name="Freeform 659"/>
            <p:cNvSpPr>
              <a:spLocks/>
            </p:cNvSpPr>
            <p:nvPr/>
          </p:nvSpPr>
          <p:spPr bwMode="auto">
            <a:xfrm>
              <a:off x="4764088" y="2038350"/>
              <a:ext cx="223837" cy="153988"/>
            </a:xfrm>
            <a:custGeom>
              <a:avLst/>
              <a:gdLst/>
              <a:ahLst/>
              <a:cxnLst>
                <a:cxn ang="0">
                  <a:pos x="6" y="59"/>
                </a:cxn>
                <a:cxn ang="0">
                  <a:pos x="0" y="72"/>
                </a:cxn>
                <a:cxn ang="0">
                  <a:pos x="4" y="81"/>
                </a:cxn>
                <a:cxn ang="0">
                  <a:pos x="36" y="75"/>
                </a:cxn>
                <a:cxn ang="0">
                  <a:pos x="62" y="85"/>
                </a:cxn>
                <a:cxn ang="0">
                  <a:pos x="80" y="81"/>
                </a:cxn>
                <a:cxn ang="0">
                  <a:pos x="99" y="87"/>
                </a:cxn>
                <a:cxn ang="0">
                  <a:pos x="107" y="73"/>
                </a:cxn>
                <a:cxn ang="0">
                  <a:pos x="118" y="72"/>
                </a:cxn>
                <a:cxn ang="0">
                  <a:pos x="109" y="55"/>
                </a:cxn>
                <a:cxn ang="0">
                  <a:pos x="122" y="55"/>
                </a:cxn>
                <a:cxn ang="0">
                  <a:pos x="127" y="47"/>
                </a:cxn>
                <a:cxn ang="0">
                  <a:pos x="114" y="42"/>
                </a:cxn>
                <a:cxn ang="0">
                  <a:pos x="99" y="25"/>
                </a:cxn>
                <a:cxn ang="0">
                  <a:pos x="97" y="12"/>
                </a:cxn>
                <a:cxn ang="0">
                  <a:pos x="60" y="0"/>
                </a:cxn>
                <a:cxn ang="0">
                  <a:pos x="41" y="10"/>
                </a:cxn>
                <a:cxn ang="0">
                  <a:pos x="41" y="19"/>
                </a:cxn>
                <a:cxn ang="0">
                  <a:pos x="30" y="23"/>
                </a:cxn>
                <a:cxn ang="0">
                  <a:pos x="30" y="36"/>
                </a:cxn>
                <a:cxn ang="0">
                  <a:pos x="0" y="38"/>
                </a:cxn>
                <a:cxn ang="0">
                  <a:pos x="6" y="59"/>
                </a:cxn>
                <a:cxn ang="0">
                  <a:pos x="6" y="59"/>
                </a:cxn>
              </a:cxnLst>
              <a:rect l="0" t="0" r="r" b="b"/>
              <a:pathLst>
                <a:path w="127" h="87">
                  <a:moveTo>
                    <a:pt x="6" y="59"/>
                  </a:moveTo>
                  <a:lnTo>
                    <a:pt x="0" y="72"/>
                  </a:lnTo>
                  <a:lnTo>
                    <a:pt x="4" y="81"/>
                  </a:lnTo>
                  <a:lnTo>
                    <a:pt x="36" y="75"/>
                  </a:lnTo>
                  <a:lnTo>
                    <a:pt x="62" y="85"/>
                  </a:lnTo>
                  <a:lnTo>
                    <a:pt x="80" y="81"/>
                  </a:lnTo>
                  <a:lnTo>
                    <a:pt x="99" y="87"/>
                  </a:lnTo>
                  <a:lnTo>
                    <a:pt x="107" y="73"/>
                  </a:lnTo>
                  <a:lnTo>
                    <a:pt x="118" y="72"/>
                  </a:lnTo>
                  <a:lnTo>
                    <a:pt x="109" y="55"/>
                  </a:lnTo>
                  <a:lnTo>
                    <a:pt x="122" y="55"/>
                  </a:lnTo>
                  <a:lnTo>
                    <a:pt x="127" y="47"/>
                  </a:lnTo>
                  <a:lnTo>
                    <a:pt x="114" y="42"/>
                  </a:lnTo>
                  <a:lnTo>
                    <a:pt x="99" y="25"/>
                  </a:lnTo>
                  <a:lnTo>
                    <a:pt x="97" y="12"/>
                  </a:lnTo>
                  <a:lnTo>
                    <a:pt x="60" y="0"/>
                  </a:lnTo>
                  <a:lnTo>
                    <a:pt x="41" y="10"/>
                  </a:lnTo>
                  <a:lnTo>
                    <a:pt x="41" y="19"/>
                  </a:lnTo>
                  <a:lnTo>
                    <a:pt x="30" y="23"/>
                  </a:lnTo>
                  <a:lnTo>
                    <a:pt x="30" y="36"/>
                  </a:lnTo>
                  <a:lnTo>
                    <a:pt x="0" y="38"/>
                  </a:lnTo>
                  <a:lnTo>
                    <a:pt x="6" y="59"/>
                  </a:lnTo>
                  <a:lnTo>
                    <a:pt x="6" y="59"/>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40" name="Freeform 660"/>
            <p:cNvSpPr>
              <a:spLocks/>
            </p:cNvSpPr>
            <p:nvPr/>
          </p:nvSpPr>
          <p:spPr bwMode="auto">
            <a:xfrm>
              <a:off x="4749800" y="1935163"/>
              <a:ext cx="104775" cy="60325"/>
            </a:xfrm>
            <a:custGeom>
              <a:avLst/>
              <a:gdLst/>
              <a:ahLst/>
              <a:cxnLst>
                <a:cxn ang="0">
                  <a:pos x="14" y="30"/>
                </a:cxn>
                <a:cxn ang="0">
                  <a:pos x="14" y="23"/>
                </a:cxn>
                <a:cxn ang="0">
                  <a:pos x="6" y="23"/>
                </a:cxn>
                <a:cxn ang="0">
                  <a:pos x="0" y="8"/>
                </a:cxn>
                <a:cxn ang="0">
                  <a:pos x="32" y="0"/>
                </a:cxn>
                <a:cxn ang="0">
                  <a:pos x="59" y="4"/>
                </a:cxn>
                <a:cxn ang="0">
                  <a:pos x="57" y="10"/>
                </a:cxn>
                <a:cxn ang="0">
                  <a:pos x="45" y="13"/>
                </a:cxn>
                <a:cxn ang="0">
                  <a:pos x="57" y="27"/>
                </a:cxn>
                <a:cxn ang="0">
                  <a:pos x="55" y="34"/>
                </a:cxn>
                <a:cxn ang="0">
                  <a:pos x="25" y="27"/>
                </a:cxn>
                <a:cxn ang="0">
                  <a:pos x="14" y="30"/>
                </a:cxn>
                <a:cxn ang="0">
                  <a:pos x="14" y="30"/>
                </a:cxn>
              </a:cxnLst>
              <a:rect l="0" t="0" r="r" b="b"/>
              <a:pathLst>
                <a:path w="59" h="34">
                  <a:moveTo>
                    <a:pt x="14" y="30"/>
                  </a:moveTo>
                  <a:lnTo>
                    <a:pt x="14" y="23"/>
                  </a:lnTo>
                  <a:lnTo>
                    <a:pt x="6" y="23"/>
                  </a:lnTo>
                  <a:lnTo>
                    <a:pt x="0" y="8"/>
                  </a:lnTo>
                  <a:lnTo>
                    <a:pt x="32" y="0"/>
                  </a:lnTo>
                  <a:lnTo>
                    <a:pt x="59" y="4"/>
                  </a:lnTo>
                  <a:lnTo>
                    <a:pt x="57" y="10"/>
                  </a:lnTo>
                  <a:lnTo>
                    <a:pt x="45" y="13"/>
                  </a:lnTo>
                  <a:lnTo>
                    <a:pt x="57" y="27"/>
                  </a:lnTo>
                  <a:lnTo>
                    <a:pt x="55" y="34"/>
                  </a:lnTo>
                  <a:lnTo>
                    <a:pt x="25" y="27"/>
                  </a:lnTo>
                  <a:lnTo>
                    <a:pt x="14" y="30"/>
                  </a:lnTo>
                  <a:lnTo>
                    <a:pt x="14" y="3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641" name="Freeform 661"/>
            <p:cNvSpPr>
              <a:spLocks/>
            </p:cNvSpPr>
            <p:nvPr/>
          </p:nvSpPr>
          <p:spPr bwMode="auto">
            <a:xfrm>
              <a:off x="4695825" y="1982788"/>
              <a:ext cx="174625" cy="73025"/>
            </a:xfrm>
            <a:custGeom>
              <a:avLst/>
              <a:gdLst/>
              <a:ahLst/>
              <a:cxnLst>
                <a:cxn ang="0">
                  <a:pos x="0" y="33"/>
                </a:cxn>
                <a:cxn ang="0">
                  <a:pos x="2" y="22"/>
                </a:cxn>
                <a:cxn ang="0">
                  <a:pos x="10" y="9"/>
                </a:cxn>
                <a:cxn ang="0">
                  <a:pos x="19" y="7"/>
                </a:cxn>
                <a:cxn ang="0">
                  <a:pos x="38" y="18"/>
                </a:cxn>
                <a:cxn ang="0">
                  <a:pos x="45" y="15"/>
                </a:cxn>
                <a:cxn ang="0">
                  <a:pos x="44" y="3"/>
                </a:cxn>
                <a:cxn ang="0">
                  <a:pos x="55" y="0"/>
                </a:cxn>
                <a:cxn ang="0">
                  <a:pos x="85" y="7"/>
                </a:cxn>
                <a:cxn ang="0">
                  <a:pos x="98" y="31"/>
                </a:cxn>
                <a:cxn ang="0">
                  <a:pos x="79" y="41"/>
                </a:cxn>
                <a:cxn ang="0">
                  <a:pos x="53" y="28"/>
                </a:cxn>
                <a:cxn ang="0">
                  <a:pos x="15" y="28"/>
                </a:cxn>
                <a:cxn ang="0">
                  <a:pos x="0" y="33"/>
                </a:cxn>
                <a:cxn ang="0">
                  <a:pos x="0" y="33"/>
                </a:cxn>
                <a:cxn ang="0">
                  <a:pos x="0" y="33"/>
                </a:cxn>
              </a:cxnLst>
              <a:rect l="0" t="0" r="r" b="b"/>
              <a:pathLst>
                <a:path w="98" h="41">
                  <a:moveTo>
                    <a:pt x="0" y="33"/>
                  </a:moveTo>
                  <a:lnTo>
                    <a:pt x="2" y="22"/>
                  </a:lnTo>
                  <a:lnTo>
                    <a:pt x="10" y="9"/>
                  </a:lnTo>
                  <a:lnTo>
                    <a:pt x="19" y="7"/>
                  </a:lnTo>
                  <a:lnTo>
                    <a:pt x="38" y="18"/>
                  </a:lnTo>
                  <a:lnTo>
                    <a:pt x="45" y="15"/>
                  </a:lnTo>
                  <a:lnTo>
                    <a:pt x="44" y="3"/>
                  </a:lnTo>
                  <a:lnTo>
                    <a:pt x="55" y="0"/>
                  </a:lnTo>
                  <a:lnTo>
                    <a:pt x="85" y="7"/>
                  </a:lnTo>
                  <a:lnTo>
                    <a:pt x="98" y="31"/>
                  </a:lnTo>
                  <a:lnTo>
                    <a:pt x="79" y="41"/>
                  </a:lnTo>
                  <a:lnTo>
                    <a:pt x="53" y="28"/>
                  </a:lnTo>
                  <a:lnTo>
                    <a:pt x="15" y="28"/>
                  </a:lnTo>
                  <a:lnTo>
                    <a:pt x="0" y="33"/>
                  </a:lnTo>
                  <a:lnTo>
                    <a:pt x="0" y="33"/>
                  </a:lnTo>
                  <a:lnTo>
                    <a:pt x="0" y="33"/>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642" name="Freeform 662"/>
            <p:cNvSpPr>
              <a:spLocks/>
            </p:cNvSpPr>
            <p:nvPr/>
          </p:nvSpPr>
          <p:spPr bwMode="auto">
            <a:xfrm>
              <a:off x="4695825" y="2033588"/>
              <a:ext cx="139700" cy="71437"/>
            </a:xfrm>
            <a:custGeom>
              <a:avLst/>
              <a:gdLst/>
              <a:ahLst/>
              <a:cxnLst>
                <a:cxn ang="0">
                  <a:pos x="38" y="41"/>
                </a:cxn>
                <a:cxn ang="0">
                  <a:pos x="29" y="35"/>
                </a:cxn>
                <a:cxn ang="0">
                  <a:pos x="25" y="24"/>
                </a:cxn>
                <a:cxn ang="0">
                  <a:pos x="0" y="22"/>
                </a:cxn>
                <a:cxn ang="0">
                  <a:pos x="0" y="5"/>
                </a:cxn>
                <a:cxn ang="0">
                  <a:pos x="0" y="5"/>
                </a:cxn>
                <a:cxn ang="0">
                  <a:pos x="15" y="0"/>
                </a:cxn>
                <a:cxn ang="0">
                  <a:pos x="53" y="0"/>
                </a:cxn>
                <a:cxn ang="0">
                  <a:pos x="79" y="13"/>
                </a:cxn>
                <a:cxn ang="0">
                  <a:pos x="79" y="22"/>
                </a:cxn>
                <a:cxn ang="0">
                  <a:pos x="68" y="26"/>
                </a:cxn>
                <a:cxn ang="0">
                  <a:pos x="68" y="39"/>
                </a:cxn>
                <a:cxn ang="0">
                  <a:pos x="38" y="41"/>
                </a:cxn>
                <a:cxn ang="0">
                  <a:pos x="38" y="41"/>
                </a:cxn>
              </a:cxnLst>
              <a:rect l="0" t="0" r="r" b="b"/>
              <a:pathLst>
                <a:path w="79" h="41">
                  <a:moveTo>
                    <a:pt x="38" y="41"/>
                  </a:moveTo>
                  <a:lnTo>
                    <a:pt x="29" y="35"/>
                  </a:lnTo>
                  <a:lnTo>
                    <a:pt x="25" y="24"/>
                  </a:lnTo>
                  <a:lnTo>
                    <a:pt x="0" y="22"/>
                  </a:lnTo>
                  <a:lnTo>
                    <a:pt x="0" y="5"/>
                  </a:lnTo>
                  <a:lnTo>
                    <a:pt x="0" y="5"/>
                  </a:lnTo>
                  <a:lnTo>
                    <a:pt x="15" y="0"/>
                  </a:lnTo>
                  <a:lnTo>
                    <a:pt x="53" y="0"/>
                  </a:lnTo>
                  <a:lnTo>
                    <a:pt x="79" y="13"/>
                  </a:lnTo>
                  <a:lnTo>
                    <a:pt x="79" y="22"/>
                  </a:lnTo>
                  <a:lnTo>
                    <a:pt x="68" y="26"/>
                  </a:lnTo>
                  <a:lnTo>
                    <a:pt x="68" y="39"/>
                  </a:lnTo>
                  <a:lnTo>
                    <a:pt x="38" y="41"/>
                  </a:lnTo>
                  <a:lnTo>
                    <a:pt x="38" y="41"/>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43" name="Freeform 663"/>
            <p:cNvSpPr>
              <a:spLocks/>
            </p:cNvSpPr>
            <p:nvPr/>
          </p:nvSpPr>
          <p:spPr bwMode="auto">
            <a:xfrm>
              <a:off x="4668838" y="2071688"/>
              <a:ext cx="79375" cy="23812"/>
            </a:xfrm>
            <a:custGeom>
              <a:avLst/>
              <a:gdLst/>
              <a:ahLst/>
              <a:cxnLst>
                <a:cxn ang="0">
                  <a:pos x="0" y="11"/>
                </a:cxn>
                <a:cxn ang="0">
                  <a:pos x="45" y="13"/>
                </a:cxn>
                <a:cxn ang="0">
                  <a:pos x="41" y="2"/>
                </a:cxn>
                <a:cxn ang="0">
                  <a:pos x="16" y="0"/>
                </a:cxn>
                <a:cxn ang="0">
                  <a:pos x="0" y="11"/>
                </a:cxn>
                <a:cxn ang="0">
                  <a:pos x="0" y="11"/>
                </a:cxn>
              </a:cxnLst>
              <a:rect l="0" t="0" r="r" b="b"/>
              <a:pathLst>
                <a:path w="45" h="13">
                  <a:moveTo>
                    <a:pt x="0" y="11"/>
                  </a:moveTo>
                  <a:lnTo>
                    <a:pt x="45" y="13"/>
                  </a:lnTo>
                  <a:lnTo>
                    <a:pt x="41" y="2"/>
                  </a:lnTo>
                  <a:lnTo>
                    <a:pt x="16" y="0"/>
                  </a:lnTo>
                  <a:lnTo>
                    <a:pt x="0" y="11"/>
                  </a:lnTo>
                  <a:lnTo>
                    <a:pt x="0" y="11"/>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44" name="Freeform 664"/>
            <p:cNvSpPr>
              <a:spLocks/>
            </p:cNvSpPr>
            <p:nvPr/>
          </p:nvSpPr>
          <p:spPr bwMode="auto">
            <a:xfrm>
              <a:off x="4854575" y="2281238"/>
              <a:ext cx="92075" cy="88900"/>
            </a:xfrm>
            <a:custGeom>
              <a:avLst/>
              <a:gdLst/>
              <a:ahLst/>
              <a:cxnLst>
                <a:cxn ang="0">
                  <a:pos x="31" y="51"/>
                </a:cxn>
                <a:cxn ang="0">
                  <a:pos x="24" y="30"/>
                </a:cxn>
                <a:cxn ang="0">
                  <a:pos x="7" y="6"/>
                </a:cxn>
                <a:cxn ang="0">
                  <a:pos x="0" y="4"/>
                </a:cxn>
                <a:cxn ang="0">
                  <a:pos x="13" y="0"/>
                </a:cxn>
                <a:cxn ang="0">
                  <a:pos x="37" y="8"/>
                </a:cxn>
                <a:cxn ang="0">
                  <a:pos x="39" y="17"/>
                </a:cxn>
                <a:cxn ang="0">
                  <a:pos x="50" y="30"/>
                </a:cxn>
                <a:cxn ang="0">
                  <a:pos x="52" y="38"/>
                </a:cxn>
                <a:cxn ang="0">
                  <a:pos x="39" y="38"/>
                </a:cxn>
                <a:cxn ang="0">
                  <a:pos x="31" y="51"/>
                </a:cxn>
                <a:cxn ang="0">
                  <a:pos x="31" y="51"/>
                </a:cxn>
              </a:cxnLst>
              <a:rect l="0" t="0" r="r" b="b"/>
              <a:pathLst>
                <a:path w="52" h="51">
                  <a:moveTo>
                    <a:pt x="31" y="51"/>
                  </a:moveTo>
                  <a:lnTo>
                    <a:pt x="24" y="30"/>
                  </a:lnTo>
                  <a:lnTo>
                    <a:pt x="7" y="6"/>
                  </a:lnTo>
                  <a:lnTo>
                    <a:pt x="0" y="4"/>
                  </a:lnTo>
                  <a:lnTo>
                    <a:pt x="13" y="0"/>
                  </a:lnTo>
                  <a:lnTo>
                    <a:pt x="37" y="8"/>
                  </a:lnTo>
                  <a:lnTo>
                    <a:pt x="39" y="17"/>
                  </a:lnTo>
                  <a:lnTo>
                    <a:pt x="50" y="30"/>
                  </a:lnTo>
                  <a:lnTo>
                    <a:pt x="52" y="38"/>
                  </a:lnTo>
                  <a:lnTo>
                    <a:pt x="39" y="38"/>
                  </a:lnTo>
                  <a:lnTo>
                    <a:pt x="31" y="51"/>
                  </a:lnTo>
                  <a:lnTo>
                    <a:pt x="31" y="51"/>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45" name="Freeform 665"/>
            <p:cNvSpPr>
              <a:spLocks/>
            </p:cNvSpPr>
            <p:nvPr/>
          </p:nvSpPr>
          <p:spPr bwMode="auto">
            <a:xfrm>
              <a:off x="5218113" y="2439988"/>
              <a:ext cx="179387" cy="79375"/>
            </a:xfrm>
            <a:custGeom>
              <a:avLst/>
              <a:gdLst/>
              <a:ahLst/>
              <a:cxnLst>
                <a:cxn ang="0">
                  <a:pos x="76" y="39"/>
                </a:cxn>
                <a:cxn ang="0">
                  <a:pos x="82" y="38"/>
                </a:cxn>
                <a:cxn ang="0">
                  <a:pos x="101" y="43"/>
                </a:cxn>
                <a:cxn ang="0">
                  <a:pos x="95" y="34"/>
                </a:cxn>
                <a:cxn ang="0">
                  <a:pos x="97" y="28"/>
                </a:cxn>
                <a:cxn ang="0">
                  <a:pos x="97" y="28"/>
                </a:cxn>
                <a:cxn ang="0">
                  <a:pos x="76" y="15"/>
                </a:cxn>
                <a:cxn ang="0">
                  <a:pos x="58" y="17"/>
                </a:cxn>
                <a:cxn ang="0">
                  <a:pos x="41" y="6"/>
                </a:cxn>
                <a:cxn ang="0">
                  <a:pos x="0" y="0"/>
                </a:cxn>
                <a:cxn ang="0">
                  <a:pos x="15" y="9"/>
                </a:cxn>
                <a:cxn ang="0">
                  <a:pos x="28" y="28"/>
                </a:cxn>
                <a:cxn ang="0">
                  <a:pos x="28" y="34"/>
                </a:cxn>
                <a:cxn ang="0">
                  <a:pos x="28" y="34"/>
                </a:cxn>
                <a:cxn ang="0">
                  <a:pos x="48" y="36"/>
                </a:cxn>
                <a:cxn ang="0">
                  <a:pos x="54" y="45"/>
                </a:cxn>
                <a:cxn ang="0">
                  <a:pos x="56" y="43"/>
                </a:cxn>
                <a:cxn ang="0">
                  <a:pos x="76" y="39"/>
                </a:cxn>
                <a:cxn ang="0">
                  <a:pos x="76" y="39"/>
                </a:cxn>
              </a:cxnLst>
              <a:rect l="0" t="0" r="r" b="b"/>
              <a:pathLst>
                <a:path w="101" h="45">
                  <a:moveTo>
                    <a:pt x="76" y="39"/>
                  </a:moveTo>
                  <a:lnTo>
                    <a:pt x="82" y="38"/>
                  </a:lnTo>
                  <a:lnTo>
                    <a:pt x="101" y="43"/>
                  </a:lnTo>
                  <a:lnTo>
                    <a:pt x="95" y="34"/>
                  </a:lnTo>
                  <a:lnTo>
                    <a:pt x="97" y="28"/>
                  </a:lnTo>
                  <a:lnTo>
                    <a:pt x="97" y="28"/>
                  </a:lnTo>
                  <a:lnTo>
                    <a:pt x="76" y="15"/>
                  </a:lnTo>
                  <a:lnTo>
                    <a:pt x="58" y="17"/>
                  </a:lnTo>
                  <a:lnTo>
                    <a:pt x="41" y="6"/>
                  </a:lnTo>
                  <a:lnTo>
                    <a:pt x="0" y="0"/>
                  </a:lnTo>
                  <a:lnTo>
                    <a:pt x="15" y="9"/>
                  </a:lnTo>
                  <a:lnTo>
                    <a:pt x="28" y="28"/>
                  </a:lnTo>
                  <a:lnTo>
                    <a:pt x="28" y="34"/>
                  </a:lnTo>
                  <a:lnTo>
                    <a:pt x="28" y="34"/>
                  </a:lnTo>
                  <a:lnTo>
                    <a:pt x="48" y="36"/>
                  </a:lnTo>
                  <a:lnTo>
                    <a:pt x="54" y="45"/>
                  </a:lnTo>
                  <a:lnTo>
                    <a:pt x="56" y="43"/>
                  </a:lnTo>
                  <a:lnTo>
                    <a:pt x="76" y="39"/>
                  </a:lnTo>
                  <a:lnTo>
                    <a:pt x="76" y="39"/>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46" name="Freeform 666"/>
            <p:cNvSpPr>
              <a:spLocks/>
            </p:cNvSpPr>
            <p:nvPr/>
          </p:nvSpPr>
          <p:spPr bwMode="auto">
            <a:xfrm>
              <a:off x="5313363" y="2508250"/>
              <a:ext cx="92075" cy="79375"/>
            </a:xfrm>
            <a:custGeom>
              <a:avLst/>
              <a:gdLst/>
              <a:ahLst/>
              <a:cxnLst>
                <a:cxn ang="0">
                  <a:pos x="22" y="27"/>
                </a:cxn>
                <a:cxn ang="0">
                  <a:pos x="11" y="19"/>
                </a:cxn>
                <a:cxn ang="0">
                  <a:pos x="0" y="6"/>
                </a:cxn>
                <a:cxn ang="0">
                  <a:pos x="2" y="4"/>
                </a:cxn>
                <a:cxn ang="0">
                  <a:pos x="22" y="0"/>
                </a:cxn>
                <a:cxn ang="0">
                  <a:pos x="39" y="15"/>
                </a:cxn>
                <a:cxn ang="0">
                  <a:pos x="39" y="23"/>
                </a:cxn>
                <a:cxn ang="0">
                  <a:pos x="50" y="29"/>
                </a:cxn>
                <a:cxn ang="0">
                  <a:pos x="52" y="44"/>
                </a:cxn>
                <a:cxn ang="0">
                  <a:pos x="47" y="44"/>
                </a:cxn>
                <a:cxn ang="0">
                  <a:pos x="39" y="30"/>
                </a:cxn>
                <a:cxn ang="0">
                  <a:pos x="22" y="27"/>
                </a:cxn>
                <a:cxn ang="0">
                  <a:pos x="22" y="27"/>
                </a:cxn>
              </a:cxnLst>
              <a:rect l="0" t="0" r="r" b="b"/>
              <a:pathLst>
                <a:path w="52" h="44">
                  <a:moveTo>
                    <a:pt x="22" y="27"/>
                  </a:moveTo>
                  <a:lnTo>
                    <a:pt x="11" y="19"/>
                  </a:lnTo>
                  <a:lnTo>
                    <a:pt x="0" y="6"/>
                  </a:lnTo>
                  <a:lnTo>
                    <a:pt x="2" y="4"/>
                  </a:lnTo>
                  <a:lnTo>
                    <a:pt x="22" y="0"/>
                  </a:lnTo>
                  <a:lnTo>
                    <a:pt x="39" y="15"/>
                  </a:lnTo>
                  <a:lnTo>
                    <a:pt x="39" y="23"/>
                  </a:lnTo>
                  <a:lnTo>
                    <a:pt x="50" y="29"/>
                  </a:lnTo>
                  <a:lnTo>
                    <a:pt x="52" y="44"/>
                  </a:lnTo>
                  <a:lnTo>
                    <a:pt x="47" y="44"/>
                  </a:lnTo>
                  <a:lnTo>
                    <a:pt x="39" y="30"/>
                  </a:lnTo>
                  <a:lnTo>
                    <a:pt x="22" y="27"/>
                  </a:lnTo>
                  <a:lnTo>
                    <a:pt x="22" y="27"/>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47" name="Freeform 667"/>
            <p:cNvSpPr>
              <a:spLocks/>
            </p:cNvSpPr>
            <p:nvPr/>
          </p:nvSpPr>
          <p:spPr bwMode="auto">
            <a:xfrm>
              <a:off x="5353050" y="2557463"/>
              <a:ext cx="44450" cy="30162"/>
            </a:xfrm>
            <a:custGeom>
              <a:avLst/>
              <a:gdLst/>
              <a:ahLst/>
              <a:cxnLst>
                <a:cxn ang="0">
                  <a:pos x="25" y="17"/>
                </a:cxn>
                <a:cxn ang="0">
                  <a:pos x="15" y="17"/>
                </a:cxn>
                <a:cxn ang="0">
                  <a:pos x="0" y="0"/>
                </a:cxn>
                <a:cxn ang="0">
                  <a:pos x="17" y="3"/>
                </a:cxn>
                <a:cxn ang="0">
                  <a:pos x="25" y="17"/>
                </a:cxn>
                <a:cxn ang="0">
                  <a:pos x="25" y="17"/>
                </a:cxn>
              </a:cxnLst>
              <a:rect l="0" t="0" r="r" b="b"/>
              <a:pathLst>
                <a:path w="25" h="17">
                  <a:moveTo>
                    <a:pt x="25" y="17"/>
                  </a:moveTo>
                  <a:lnTo>
                    <a:pt x="15" y="17"/>
                  </a:lnTo>
                  <a:lnTo>
                    <a:pt x="0" y="0"/>
                  </a:lnTo>
                  <a:lnTo>
                    <a:pt x="17" y="3"/>
                  </a:lnTo>
                  <a:lnTo>
                    <a:pt x="25" y="17"/>
                  </a:lnTo>
                  <a:lnTo>
                    <a:pt x="25" y="17"/>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48" name="Freeform 668"/>
            <p:cNvSpPr>
              <a:spLocks/>
            </p:cNvSpPr>
            <p:nvPr/>
          </p:nvSpPr>
          <p:spPr bwMode="auto">
            <a:xfrm>
              <a:off x="5353050" y="2489200"/>
              <a:ext cx="150813" cy="114300"/>
            </a:xfrm>
            <a:custGeom>
              <a:avLst/>
              <a:gdLst/>
              <a:ahLst/>
              <a:cxnLst>
                <a:cxn ang="0">
                  <a:pos x="53" y="2"/>
                </a:cxn>
                <a:cxn ang="0">
                  <a:pos x="66" y="17"/>
                </a:cxn>
                <a:cxn ang="0">
                  <a:pos x="85" y="28"/>
                </a:cxn>
                <a:cxn ang="0">
                  <a:pos x="73" y="36"/>
                </a:cxn>
                <a:cxn ang="0">
                  <a:pos x="72" y="51"/>
                </a:cxn>
                <a:cxn ang="0">
                  <a:pos x="66" y="51"/>
                </a:cxn>
                <a:cxn ang="0">
                  <a:pos x="68" y="64"/>
                </a:cxn>
                <a:cxn ang="0">
                  <a:pos x="68" y="64"/>
                </a:cxn>
                <a:cxn ang="0">
                  <a:pos x="55" y="55"/>
                </a:cxn>
                <a:cxn ang="0">
                  <a:pos x="55" y="43"/>
                </a:cxn>
                <a:cxn ang="0">
                  <a:pos x="51" y="41"/>
                </a:cxn>
                <a:cxn ang="0">
                  <a:pos x="34" y="55"/>
                </a:cxn>
                <a:cxn ang="0">
                  <a:pos x="30" y="55"/>
                </a:cxn>
                <a:cxn ang="0">
                  <a:pos x="28" y="40"/>
                </a:cxn>
                <a:cxn ang="0">
                  <a:pos x="17" y="34"/>
                </a:cxn>
                <a:cxn ang="0">
                  <a:pos x="17" y="26"/>
                </a:cxn>
                <a:cxn ang="0">
                  <a:pos x="0" y="11"/>
                </a:cxn>
                <a:cxn ang="0">
                  <a:pos x="6" y="10"/>
                </a:cxn>
                <a:cxn ang="0">
                  <a:pos x="25" y="15"/>
                </a:cxn>
                <a:cxn ang="0">
                  <a:pos x="19" y="6"/>
                </a:cxn>
                <a:cxn ang="0">
                  <a:pos x="21" y="0"/>
                </a:cxn>
                <a:cxn ang="0">
                  <a:pos x="21" y="0"/>
                </a:cxn>
                <a:cxn ang="0">
                  <a:pos x="36" y="13"/>
                </a:cxn>
                <a:cxn ang="0">
                  <a:pos x="45" y="13"/>
                </a:cxn>
                <a:cxn ang="0">
                  <a:pos x="53" y="2"/>
                </a:cxn>
                <a:cxn ang="0">
                  <a:pos x="53" y="2"/>
                </a:cxn>
              </a:cxnLst>
              <a:rect l="0" t="0" r="r" b="b"/>
              <a:pathLst>
                <a:path w="85" h="64">
                  <a:moveTo>
                    <a:pt x="53" y="2"/>
                  </a:moveTo>
                  <a:lnTo>
                    <a:pt x="66" y="17"/>
                  </a:lnTo>
                  <a:lnTo>
                    <a:pt x="85" y="28"/>
                  </a:lnTo>
                  <a:lnTo>
                    <a:pt x="73" y="36"/>
                  </a:lnTo>
                  <a:lnTo>
                    <a:pt x="72" y="51"/>
                  </a:lnTo>
                  <a:lnTo>
                    <a:pt x="66" y="51"/>
                  </a:lnTo>
                  <a:lnTo>
                    <a:pt x="68" y="64"/>
                  </a:lnTo>
                  <a:lnTo>
                    <a:pt x="68" y="64"/>
                  </a:lnTo>
                  <a:lnTo>
                    <a:pt x="55" y="55"/>
                  </a:lnTo>
                  <a:lnTo>
                    <a:pt x="55" y="43"/>
                  </a:lnTo>
                  <a:lnTo>
                    <a:pt x="51" y="41"/>
                  </a:lnTo>
                  <a:lnTo>
                    <a:pt x="34" y="55"/>
                  </a:lnTo>
                  <a:lnTo>
                    <a:pt x="30" y="55"/>
                  </a:lnTo>
                  <a:lnTo>
                    <a:pt x="28" y="40"/>
                  </a:lnTo>
                  <a:lnTo>
                    <a:pt x="17" y="34"/>
                  </a:lnTo>
                  <a:lnTo>
                    <a:pt x="17" y="26"/>
                  </a:lnTo>
                  <a:lnTo>
                    <a:pt x="0" y="11"/>
                  </a:lnTo>
                  <a:lnTo>
                    <a:pt x="6" y="10"/>
                  </a:lnTo>
                  <a:lnTo>
                    <a:pt x="25" y="15"/>
                  </a:lnTo>
                  <a:lnTo>
                    <a:pt x="19" y="6"/>
                  </a:lnTo>
                  <a:lnTo>
                    <a:pt x="21" y="0"/>
                  </a:lnTo>
                  <a:lnTo>
                    <a:pt x="21" y="0"/>
                  </a:lnTo>
                  <a:lnTo>
                    <a:pt x="36" y="13"/>
                  </a:lnTo>
                  <a:lnTo>
                    <a:pt x="45" y="13"/>
                  </a:lnTo>
                  <a:lnTo>
                    <a:pt x="53" y="2"/>
                  </a:lnTo>
                  <a:lnTo>
                    <a:pt x="53" y="2"/>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49" name="Freeform 669"/>
            <p:cNvSpPr>
              <a:spLocks/>
            </p:cNvSpPr>
            <p:nvPr/>
          </p:nvSpPr>
          <p:spPr bwMode="auto">
            <a:xfrm>
              <a:off x="2147888" y="4175125"/>
              <a:ext cx="360362" cy="430213"/>
            </a:xfrm>
            <a:custGeom>
              <a:avLst/>
              <a:gdLst/>
              <a:ahLst/>
              <a:cxnLst>
                <a:cxn ang="0">
                  <a:pos x="0" y="22"/>
                </a:cxn>
                <a:cxn ang="0">
                  <a:pos x="23" y="22"/>
                </a:cxn>
                <a:cxn ang="0">
                  <a:pos x="47" y="2"/>
                </a:cxn>
                <a:cxn ang="0">
                  <a:pos x="67" y="0"/>
                </a:cxn>
                <a:cxn ang="0">
                  <a:pos x="69" y="30"/>
                </a:cxn>
                <a:cxn ang="0">
                  <a:pos x="77" y="43"/>
                </a:cxn>
                <a:cxn ang="0">
                  <a:pos x="144" y="71"/>
                </a:cxn>
                <a:cxn ang="0">
                  <a:pos x="157" y="92"/>
                </a:cxn>
                <a:cxn ang="0">
                  <a:pos x="156" y="103"/>
                </a:cxn>
                <a:cxn ang="0">
                  <a:pos x="161" y="120"/>
                </a:cxn>
                <a:cxn ang="0">
                  <a:pos x="189" y="124"/>
                </a:cxn>
                <a:cxn ang="0">
                  <a:pos x="191" y="135"/>
                </a:cxn>
                <a:cxn ang="0">
                  <a:pos x="204" y="157"/>
                </a:cxn>
                <a:cxn ang="0">
                  <a:pos x="202" y="193"/>
                </a:cxn>
                <a:cxn ang="0">
                  <a:pos x="184" y="176"/>
                </a:cxn>
                <a:cxn ang="0">
                  <a:pos x="141" y="187"/>
                </a:cxn>
                <a:cxn ang="0">
                  <a:pos x="133" y="232"/>
                </a:cxn>
                <a:cxn ang="0">
                  <a:pos x="133" y="232"/>
                </a:cxn>
                <a:cxn ang="0">
                  <a:pos x="112" y="228"/>
                </a:cxn>
                <a:cxn ang="0">
                  <a:pos x="109" y="236"/>
                </a:cxn>
                <a:cxn ang="0">
                  <a:pos x="77" y="223"/>
                </a:cxn>
                <a:cxn ang="0">
                  <a:pos x="62" y="243"/>
                </a:cxn>
                <a:cxn ang="0">
                  <a:pos x="51" y="242"/>
                </a:cxn>
                <a:cxn ang="0">
                  <a:pos x="30" y="191"/>
                </a:cxn>
                <a:cxn ang="0">
                  <a:pos x="32" y="176"/>
                </a:cxn>
                <a:cxn ang="0">
                  <a:pos x="13" y="144"/>
                </a:cxn>
                <a:cxn ang="0">
                  <a:pos x="19" y="125"/>
                </a:cxn>
                <a:cxn ang="0">
                  <a:pos x="11" y="110"/>
                </a:cxn>
                <a:cxn ang="0">
                  <a:pos x="17" y="49"/>
                </a:cxn>
                <a:cxn ang="0">
                  <a:pos x="0" y="22"/>
                </a:cxn>
                <a:cxn ang="0">
                  <a:pos x="0" y="22"/>
                </a:cxn>
              </a:cxnLst>
              <a:rect l="0" t="0" r="r" b="b"/>
              <a:pathLst>
                <a:path w="204" h="243">
                  <a:moveTo>
                    <a:pt x="0" y="22"/>
                  </a:moveTo>
                  <a:lnTo>
                    <a:pt x="23" y="22"/>
                  </a:lnTo>
                  <a:lnTo>
                    <a:pt x="47" y="2"/>
                  </a:lnTo>
                  <a:lnTo>
                    <a:pt x="67" y="0"/>
                  </a:lnTo>
                  <a:lnTo>
                    <a:pt x="69" y="30"/>
                  </a:lnTo>
                  <a:lnTo>
                    <a:pt x="77" y="43"/>
                  </a:lnTo>
                  <a:lnTo>
                    <a:pt x="144" y="71"/>
                  </a:lnTo>
                  <a:lnTo>
                    <a:pt x="157" y="92"/>
                  </a:lnTo>
                  <a:lnTo>
                    <a:pt x="156" y="103"/>
                  </a:lnTo>
                  <a:lnTo>
                    <a:pt x="161" y="120"/>
                  </a:lnTo>
                  <a:lnTo>
                    <a:pt x="189" y="124"/>
                  </a:lnTo>
                  <a:lnTo>
                    <a:pt x="191" y="135"/>
                  </a:lnTo>
                  <a:lnTo>
                    <a:pt x="204" y="157"/>
                  </a:lnTo>
                  <a:lnTo>
                    <a:pt x="202" y="193"/>
                  </a:lnTo>
                  <a:lnTo>
                    <a:pt x="184" y="176"/>
                  </a:lnTo>
                  <a:lnTo>
                    <a:pt x="141" y="187"/>
                  </a:lnTo>
                  <a:lnTo>
                    <a:pt x="133" y="232"/>
                  </a:lnTo>
                  <a:lnTo>
                    <a:pt x="133" y="232"/>
                  </a:lnTo>
                  <a:lnTo>
                    <a:pt x="112" y="228"/>
                  </a:lnTo>
                  <a:lnTo>
                    <a:pt x="109" y="236"/>
                  </a:lnTo>
                  <a:lnTo>
                    <a:pt x="77" y="223"/>
                  </a:lnTo>
                  <a:lnTo>
                    <a:pt x="62" y="243"/>
                  </a:lnTo>
                  <a:lnTo>
                    <a:pt x="51" y="242"/>
                  </a:lnTo>
                  <a:lnTo>
                    <a:pt x="30" y="191"/>
                  </a:lnTo>
                  <a:lnTo>
                    <a:pt x="32" y="176"/>
                  </a:lnTo>
                  <a:lnTo>
                    <a:pt x="13" y="144"/>
                  </a:lnTo>
                  <a:lnTo>
                    <a:pt x="19" y="125"/>
                  </a:lnTo>
                  <a:lnTo>
                    <a:pt x="11" y="110"/>
                  </a:lnTo>
                  <a:lnTo>
                    <a:pt x="17" y="49"/>
                  </a:lnTo>
                  <a:lnTo>
                    <a:pt x="0" y="22"/>
                  </a:lnTo>
                  <a:lnTo>
                    <a:pt x="0" y="22"/>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50" name="Freeform 670"/>
            <p:cNvSpPr>
              <a:spLocks/>
            </p:cNvSpPr>
            <p:nvPr/>
          </p:nvSpPr>
          <p:spPr bwMode="auto">
            <a:xfrm>
              <a:off x="2382838" y="4486275"/>
              <a:ext cx="246062" cy="268288"/>
            </a:xfrm>
            <a:custGeom>
              <a:avLst/>
              <a:gdLst/>
              <a:ahLst/>
              <a:cxnLst>
                <a:cxn ang="0">
                  <a:pos x="139" y="116"/>
                </a:cxn>
                <a:cxn ang="0">
                  <a:pos x="137" y="88"/>
                </a:cxn>
                <a:cxn ang="0">
                  <a:pos x="118" y="84"/>
                </a:cxn>
                <a:cxn ang="0">
                  <a:pos x="112" y="60"/>
                </a:cxn>
                <a:cxn ang="0">
                  <a:pos x="105" y="56"/>
                </a:cxn>
                <a:cxn ang="0">
                  <a:pos x="75" y="49"/>
                </a:cxn>
                <a:cxn ang="0">
                  <a:pos x="69" y="17"/>
                </a:cxn>
                <a:cxn ang="0">
                  <a:pos x="51" y="0"/>
                </a:cxn>
                <a:cxn ang="0">
                  <a:pos x="8" y="11"/>
                </a:cxn>
                <a:cxn ang="0">
                  <a:pos x="0" y="56"/>
                </a:cxn>
                <a:cxn ang="0">
                  <a:pos x="0" y="56"/>
                </a:cxn>
                <a:cxn ang="0">
                  <a:pos x="34" y="88"/>
                </a:cxn>
                <a:cxn ang="0">
                  <a:pos x="54" y="92"/>
                </a:cxn>
                <a:cxn ang="0">
                  <a:pos x="81" y="109"/>
                </a:cxn>
                <a:cxn ang="0">
                  <a:pos x="86" y="122"/>
                </a:cxn>
                <a:cxn ang="0">
                  <a:pos x="79" y="146"/>
                </a:cxn>
                <a:cxn ang="0">
                  <a:pos x="111" y="152"/>
                </a:cxn>
                <a:cxn ang="0">
                  <a:pos x="122" y="150"/>
                </a:cxn>
                <a:cxn ang="0">
                  <a:pos x="135" y="137"/>
                </a:cxn>
                <a:cxn ang="0">
                  <a:pos x="139" y="116"/>
                </a:cxn>
                <a:cxn ang="0">
                  <a:pos x="139" y="116"/>
                </a:cxn>
              </a:cxnLst>
              <a:rect l="0" t="0" r="r" b="b"/>
              <a:pathLst>
                <a:path w="139" h="152">
                  <a:moveTo>
                    <a:pt x="139" y="116"/>
                  </a:moveTo>
                  <a:lnTo>
                    <a:pt x="137" y="88"/>
                  </a:lnTo>
                  <a:lnTo>
                    <a:pt x="118" y="84"/>
                  </a:lnTo>
                  <a:lnTo>
                    <a:pt x="112" y="60"/>
                  </a:lnTo>
                  <a:lnTo>
                    <a:pt x="105" y="56"/>
                  </a:lnTo>
                  <a:lnTo>
                    <a:pt x="75" y="49"/>
                  </a:lnTo>
                  <a:lnTo>
                    <a:pt x="69" y="17"/>
                  </a:lnTo>
                  <a:lnTo>
                    <a:pt x="51" y="0"/>
                  </a:lnTo>
                  <a:lnTo>
                    <a:pt x="8" y="11"/>
                  </a:lnTo>
                  <a:lnTo>
                    <a:pt x="0" y="56"/>
                  </a:lnTo>
                  <a:lnTo>
                    <a:pt x="0" y="56"/>
                  </a:lnTo>
                  <a:lnTo>
                    <a:pt x="34" y="88"/>
                  </a:lnTo>
                  <a:lnTo>
                    <a:pt x="54" y="92"/>
                  </a:lnTo>
                  <a:lnTo>
                    <a:pt x="81" y="109"/>
                  </a:lnTo>
                  <a:lnTo>
                    <a:pt x="86" y="122"/>
                  </a:lnTo>
                  <a:lnTo>
                    <a:pt x="79" y="146"/>
                  </a:lnTo>
                  <a:lnTo>
                    <a:pt x="111" y="152"/>
                  </a:lnTo>
                  <a:lnTo>
                    <a:pt x="122" y="150"/>
                  </a:lnTo>
                  <a:lnTo>
                    <a:pt x="135" y="137"/>
                  </a:lnTo>
                  <a:lnTo>
                    <a:pt x="139" y="116"/>
                  </a:lnTo>
                  <a:lnTo>
                    <a:pt x="139" y="116"/>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51" name="Freeform 671"/>
            <p:cNvSpPr>
              <a:spLocks/>
            </p:cNvSpPr>
            <p:nvPr/>
          </p:nvSpPr>
          <p:spPr bwMode="auto">
            <a:xfrm>
              <a:off x="2214563" y="4568825"/>
              <a:ext cx="441325" cy="987425"/>
            </a:xfrm>
            <a:custGeom>
              <a:avLst/>
              <a:gdLst/>
              <a:ahLst/>
              <a:cxnLst>
                <a:cxn ang="0">
                  <a:pos x="200" y="227"/>
                </a:cxn>
                <a:cxn ang="0">
                  <a:pos x="204" y="238"/>
                </a:cxn>
                <a:cxn ang="0">
                  <a:pos x="222" y="258"/>
                </a:cxn>
                <a:cxn ang="0">
                  <a:pos x="239" y="277"/>
                </a:cxn>
                <a:cxn ang="0">
                  <a:pos x="191" y="315"/>
                </a:cxn>
                <a:cxn ang="0">
                  <a:pos x="162" y="313"/>
                </a:cxn>
                <a:cxn ang="0">
                  <a:pos x="174" y="352"/>
                </a:cxn>
                <a:cxn ang="0">
                  <a:pos x="136" y="350"/>
                </a:cxn>
                <a:cxn ang="0">
                  <a:pos x="142" y="375"/>
                </a:cxn>
                <a:cxn ang="0">
                  <a:pos x="161" y="375"/>
                </a:cxn>
                <a:cxn ang="0">
                  <a:pos x="166" y="388"/>
                </a:cxn>
                <a:cxn ang="0">
                  <a:pos x="151" y="382"/>
                </a:cxn>
                <a:cxn ang="0">
                  <a:pos x="157" y="391"/>
                </a:cxn>
                <a:cxn ang="0">
                  <a:pos x="153" y="418"/>
                </a:cxn>
                <a:cxn ang="0">
                  <a:pos x="151" y="427"/>
                </a:cxn>
                <a:cxn ang="0">
                  <a:pos x="131" y="446"/>
                </a:cxn>
                <a:cxn ang="0">
                  <a:pos x="153" y="466"/>
                </a:cxn>
                <a:cxn ang="0">
                  <a:pos x="168" y="472"/>
                </a:cxn>
                <a:cxn ang="0">
                  <a:pos x="151" y="498"/>
                </a:cxn>
                <a:cxn ang="0">
                  <a:pos x="142" y="526"/>
                </a:cxn>
                <a:cxn ang="0">
                  <a:pos x="166" y="558"/>
                </a:cxn>
                <a:cxn ang="0">
                  <a:pos x="149" y="556"/>
                </a:cxn>
                <a:cxn ang="0">
                  <a:pos x="97" y="528"/>
                </a:cxn>
                <a:cxn ang="0">
                  <a:pos x="76" y="513"/>
                </a:cxn>
                <a:cxn ang="0">
                  <a:pos x="59" y="423"/>
                </a:cxn>
                <a:cxn ang="0">
                  <a:pos x="56" y="416"/>
                </a:cxn>
                <a:cxn ang="0">
                  <a:pos x="41" y="373"/>
                </a:cxn>
                <a:cxn ang="0">
                  <a:pos x="29" y="311"/>
                </a:cxn>
                <a:cxn ang="0">
                  <a:pos x="24" y="264"/>
                </a:cxn>
                <a:cxn ang="0">
                  <a:pos x="22" y="225"/>
                </a:cxn>
                <a:cxn ang="0">
                  <a:pos x="3" y="120"/>
                </a:cxn>
                <a:cxn ang="0">
                  <a:pos x="9" y="52"/>
                </a:cxn>
                <a:cxn ang="0">
                  <a:pos x="24" y="20"/>
                </a:cxn>
                <a:cxn ang="0">
                  <a:pos x="71" y="13"/>
                </a:cxn>
                <a:cxn ang="0">
                  <a:pos x="95" y="9"/>
                </a:cxn>
                <a:cxn ang="0">
                  <a:pos x="149" y="45"/>
                </a:cxn>
                <a:cxn ang="0">
                  <a:pos x="181" y="75"/>
                </a:cxn>
                <a:cxn ang="0">
                  <a:pos x="206" y="105"/>
                </a:cxn>
                <a:cxn ang="0">
                  <a:pos x="230" y="90"/>
                </a:cxn>
                <a:cxn ang="0">
                  <a:pos x="241" y="71"/>
                </a:cxn>
                <a:cxn ang="0">
                  <a:pos x="234" y="107"/>
                </a:cxn>
                <a:cxn ang="0">
                  <a:pos x="196" y="155"/>
                </a:cxn>
              </a:cxnLst>
              <a:rect l="0" t="0" r="r" b="b"/>
              <a:pathLst>
                <a:path w="249" h="558">
                  <a:moveTo>
                    <a:pt x="196" y="155"/>
                  </a:moveTo>
                  <a:lnTo>
                    <a:pt x="200" y="227"/>
                  </a:lnTo>
                  <a:lnTo>
                    <a:pt x="200" y="227"/>
                  </a:lnTo>
                  <a:lnTo>
                    <a:pt x="204" y="238"/>
                  </a:lnTo>
                  <a:lnTo>
                    <a:pt x="224" y="251"/>
                  </a:lnTo>
                  <a:lnTo>
                    <a:pt x="222" y="258"/>
                  </a:lnTo>
                  <a:lnTo>
                    <a:pt x="236" y="270"/>
                  </a:lnTo>
                  <a:lnTo>
                    <a:pt x="239" y="277"/>
                  </a:lnTo>
                  <a:lnTo>
                    <a:pt x="232" y="301"/>
                  </a:lnTo>
                  <a:lnTo>
                    <a:pt x="191" y="315"/>
                  </a:lnTo>
                  <a:lnTo>
                    <a:pt x="168" y="318"/>
                  </a:lnTo>
                  <a:lnTo>
                    <a:pt x="162" y="313"/>
                  </a:lnTo>
                  <a:lnTo>
                    <a:pt x="170" y="326"/>
                  </a:lnTo>
                  <a:lnTo>
                    <a:pt x="174" y="352"/>
                  </a:lnTo>
                  <a:lnTo>
                    <a:pt x="153" y="358"/>
                  </a:lnTo>
                  <a:lnTo>
                    <a:pt x="136" y="350"/>
                  </a:lnTo>
                  <a:lnTo>
                    <a:pt x="131" y="354"/>
                  </a:lnTo>
                  <a:lnTo>
                    <a:pt x="142" y="375"/>
                  </a:lnTo>
                  <a:lnTo>
                    <a:pt x="149" y="378"/>
                  </a:lnTo>
                  <a:lnTo>
                    <a:pt x="161" y="375"/>
                  </a:lnTo>
                  <a:lnTo>
                    <a:pt x="166" y="382"/>
                  </a:lnTo>
                  <a:lnTo>
                    <a:pt x="166" y="388"/>
                  </a:lnTo>
                  <a:lnTo>
                    <a:pt x="159" y="388"/>
                  </a:lnTo>
                  <a:lnTo>
                    <a:pt x="151" y="382"/>
                  </a:lnTo>
                  <a:lnTo>
                    <a:pt x="146" y="388"/>
                  </a:lnTo>
                  <a:lnTo>
                    <a:pt x="157" y="391"/>
                  </a:lnTo>
                  <a:lnTo>
                    <a:pt x="147" y="403"/>
                  </a:lnTo>
                  <a:lnTo>
                    <a:pt x="153" y="418"/>
                  </a:lnTo>
                  <a:lnTo>
                    <a:pt x="149" y="421"/>
                  </a:lnTo>
                  <a:lnTo>
                    <a:pt x="151" y="427"/>
                  </a:lnTo>
                  <a:lnTo>
                    <a:pt x="136" y="431"/>
                  </a:lnTo>
                  <a:lnTo>
                    <a:pt x="131" y="446"/>
                  </a:lnTo>
                  <a:lnTo>
                    <a:pt x="136" y="453"/>
                  </a:lnTo>
                  <a:lnTo>
                    <a:pt x="153" y="466"/>
                  </a:lnTo>
                  <a:lnTo>
                    <a:pt x="164" y="466"/>
                  </a:lnTo>
                  <a:lnTo>
                    <a:pt x="168" y="472"/>
                  </a:lnTo>
                  <a:lnTo>
                    <a:pt x="168" y="481"/>
                  </a:lnTo>
                  <a:lnTo>
                    <a:pt x="151" y="498"/>
                  </a:lnTo>
                  <a:lnTo>
                    <a:pt x="155" y="517"/>
                  </a:lnTo>
                  <a:lnTo>
                    <a:pt x="142" y="526"/>
                  </a:lnTo>
                  <a:lnTo>
                    <a:pt x="144" y="534"/>
                  </a:lnTo>
                  <a:lnTo>
                    <a:pt x="166" y="558"/>
                  </a:lnTo>
                  <a:lnTo>
                    <a:pt x="149" y="556"/>
                  </a:lnTo>
                  <a:lnTo>
                    <a:pt x="149" y="556"/>
                  </a:lnTo>
                  <a:lnTo>
                    <a:pt x="116" y="553"/>
                  </a:lnTo>
                  <a:lnTo>
                    <a:pt x="97" y="528"/>
                  </a:lnTo>
                  <a:lnTo>
                    <a:pt x="84" y="530"/>
                  </a:lnTo>
                  <a:lnTo>
                    <a:pt x="76" y="513"/>
                  </a:lnTo>
                  <a:lnTo>
                    <a:pt x="74" y="457"/>
                  </a:lnTo>
                  <a:lnTo>
                    <a:pt x="59" y="423"/>
                  </a:lnTo>
                  <a:lnTo>
                    <a:pt x="65" y="423"/>
                  </a:lnTo>
                  <a:lnTo>
                    <a:pt x="56" y="416"/>
                  </a:lnTo>
                  <a:lnTo>
                    <a:pt x="41" y="388"/>
                  </a:lnTo>
                  <a:lnTo>
                    <a:pt x="41" y="373"/>
                  </a:lnTo>
                  <a:lnTo>
                    <a:pt x="31" y="356"/>
                  </a:lnTo>
                  <a:lnTo>
                    <a:pt x="29" y="311"/>
                  </a:lnTo>
                  <a:lnTo>
                    <a:pt x="18" y="277"/>
                  </a:lnTo>
                  <a:lnTo>
                    <a:pt x="24" y="264"/>
                  </a:lnTo>
                  <a:lnTo>
                    <a:pt x="18" y="249"/>
                  </a:lnTo>
                  <a:lnTo>
                    <a:pt x="22" y="225"/>
                  </a:lnTo>
                  <a:lnTo>
                    <a:pt x="0" y="176"/>
                  </a:lnTo>
                  <a:lnTo>
                    <a:pt x="3" y="120"/>
                  </a:lnTo>
                  <a:lnTo>
                    <a:pt x="16" y="90"/>
                  </a:lnTo>
                  <a:lnTo>
                    <a:pt x="9" y="52"/>
                  </a:lnTo>
                  <a:lnTo>
                    <a:pt x="24" y="41"/>
                  </a:lnTo>
                  <a:lnTo>
                    <a:pt x="24" y="20"/>
                  </a:lnTo>
                  <a:lnTo>
                    <a:pt x="39" y="0"/>
                  </a:lnTo>
                  <a:lnTo>
                    <a:pt x="71" y="13"/>
                  </a:lnTo>
                  <a:lnTo>
                    <a:pt x="74" y="5"/>
                  </a:lnTo>
                  <a:lnTo>
                    <a:pt x="95" y="9"/>
                  </a:lnTo>
                  <a:lnTo>
                    <a:pt x="129" y="41"/>
                  </a:lnTo>
                  <a:lnTo>
                    <a:pt x="149" y="45"/>
                  </a:lnTo>
                  <a:lnTo>
                    <a:pt x="176" y="62"/>
                  </a:lnTo>
                  <a:lnTo>
                    <a:pt x="181" y="75"/>
                  </a:lnTo>
                  <a:lnTo>
                    <a:pt x="174" y="99"/>
                  </a:lnTo>
                  <a:lnTo>
                    <a:pt x="206" y="105"/>
                  </a:lnTo>
                  <a:lnTo>
                    <a:pt x="217" y="103"/>
                  </a:lnTo>
                  <a:lnTo>
                    <a:pt x="230" y="90"/>
                  </a:lnTo>
                  <a:lnTo>
                    <a:pt x="234" y="69"/>
                  </a:lnTo>
                  <a:lnTo>
                    <a:pt x="241" y="71"/>
                  </a:lnTo>
                  <a:lnTo>
                    <a:pt x="249" y="95"/>
                  </a:lnTo>
                  <a:lnTo>
                    <a:pt x="234" y="107"/>
                  </a:lnTo>
                  <a:lnTo>
                    <a:pt x="196" y="155"/>
                  </a:lnTo>
                  <a:lnTo>
                    <a:pt x="196" y="155"/>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52" name="Freeform 672"/>
            <p:cNvSpPr>
              <a:spLocks/>
            </p:cNvSpPr>
            <p:nvPr/>
          </p:nvSpPr>
          <p:spPr bwMode="auto">
            <a:xfrm>
              <a:off x="2382838" y="3586163"/>
              <a:ext cx="136525" cy="230187"/>
            </a:xfrm>
            <a:custGeom>
              <a:avLst/>
              <a:gdLst/>
              <a:ahLst/>
              <a:cxnLst>
                <a:cxn ang="0">
                  <a:pos x="24" y="0"/>
                </a:cxn>
                <a:cxn ang="0">
                  <a:pos x="9" y="12"/>
                </a:cxn>
                <a:cxn ang="0">
                  <a:pos x="8" y="23"/>
                </a:cxn>
                <a:cxn ang="0">
                  <a:pos x="11" y="25"/>
                </a:cxn>
                <a:cxn ang="0">
                  <a:pos x="4" y="30"/>
                </a:cxn>
                <a:cxn ang="0">
                  <a:pos x="0" y="43"/>
                </a:cxn>
                <a:cxn ang="0">
                  <a:pos x="9" y="58"/>
                </a:cxn>
                <a:cxn ang="0">
                  <a:pos x="21" y="60"/>
                </a:cxn>
                <a:cxn ang="0">
                  <a:pos x="26" y="77"/>
                </a:cxn>
                <a:cxn ang="0">
                  <a:pos x="21" y="105"/>
                </a:cxn>
                <a:cxn ang="0">
                  <a:pos x="30" y="126"/>
                </a:cxn>
                <a:cxn ang="0">
                  <a:pos x="39" y="130"/>
                </a:cxn>
                <a:cxn ang="0">
                  <a:pos x="66" y="116"/>
                </a:cxn>
                <a:cxn ang="0">
                  <a:pos x="77" y="116"/>
                </a:cxn>
                <a:cxn ang="0">
                  <a:pos x="51" y="75"/>
                </a:cxn>
                <a:cxn ang="0">
                  <a:pos x="67" y="43"/>
                </a:cxn>
                <a:cxn ang="0">
                  <a:pos x="67" y="43"/>
                </a:cxn>
                <a:cxn ang="0">
                  <a:pos x="51" y="28"/>
                </a:cxn>
                <a:cxn ang="0">
                  <a:pos x="43" y="28"/>
                </a:cxn>
                <a:cxn ang="0">
                  <a:pos x="43" y="13"/>
                </a:cxn>
                <a:cxn ang="0">
                  <a:pos x="24" y="0"/>
                </a:cxn>
                <a:cxn ang="0">
                  <a:pos x="24" y="0"/>
                </a:cxn>
              </a:cxnLst>
              <a:rect l="0" t="0" r="r" b="b"/>
              <a:pathLst>
                <a:path w="77" h="130">
                  <a:moveTo>
                    <a:pt x="24" y="0"/>
                  </a:moveTo>
                  <a:lnTo>
                    <a:pt x="9" y="12"/>
                  </a:lnTo>
                  <a:lnTo>
                    <a:pt x="8" y="23"/>
                  </a:lnTo>
                  <a:lnTo>
                    <a:pt x="11" y="25"/>
                  </a:lnTo>
                  <a:lnTo>
                    <a:pt x="4" y="30"/>
                  </a:lnTo>
                  <a:lnTo>
                    <a:pt x="0" y="43"/>
                  </a:lnTo>
                  <a:lnTo>
                    <a:pt x="9" y="58"/>
                  </a:lnTo>
                  <a:lnTo>
                    <a:pt x="21" y="60"/>
                  </a:lnTo>
                  <a:lnTo>
                    <a:pt x="26" y="77"/>
                  </a:lnTo>
                  <a:lnTo>
                    <a:pt x="21" y="105"/>
                  </a:lnTo>
                  <a:lnTo>
                    <a:pt x="30" y="126"/>
                  </a:lnTo>
                  <a:lnTo>
                    <a:pt x="39" y="130"/>
                  </a:lnTo>
                  <a:lnTo>
                    <a:pt x="66" y="116"/>
                  </a:lnTo>
                  <a:lnTo>
                    <a:pt x="77" y="116"/>
                  </a:lnTo>
                  <a:lnTo>
                    <a:pt x="51" y="75"/>
                  </a:lnTo>
                  <a:lnTo>
                    <a:pt x="67" y="43"/>
                  </a:lnTo>
                  <a:lnTo>
                    <a:pt x="67" y="43"/>
                  </a:lnTo>
                  <a:lnTo>
                    <a:pt x="51" y="28"/>
                  </a:lnTo>
                  <a:lnTo>
                    <a:pt x="43" y="28"/>
                  </a:lnTo>
                  <a:lnTo>
                    <a:pt x="43" y="13"/>
                  </a:lnTo>
                  <a:lnTo>
                    <a:pt x="24" y="0"/>
                  </a:lnTo>
                  <a:lnTo>
                    <a:pt x="24" y="0"/>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53" name="Freeform 673"/>
            <p:cNvSpPr>
              <a:spLocks/>
            </p:cNvSpPr>
            <p:nvPr/>
          </p:nvSpPr>
          <p:spPr bwMode="auto">
            <a:xfrm>
              <a:off x="4003675" y="2074863"/>
              <a:ext cx="53975" cy="33337"/>
            </a:xfrm>
            <a:custGeom>
              <a:avLst/>
              <a:gdLst/>
              <a:ahLst/>
              <a:cxnLst>
                <a:cxn ang="0">
                  <a:pos x="6" y="0"/>
                </a:cxn>
                <a:cxn ang="0">
                  <a:pos x="0" y="9"/>
                </a:cxn>
                <a:cxn ang="0">
                  <a:pos x="7" y="17"/>
                </a:cxn>
                <a:cxn ang="0">
                  <a:pos x="21" y="11"/>
                </a:cxn>
                <a:cxn ang="0">
                  <a:pos x="24" y="19"/>
                </a:cxn>
                <a:cxn ang="0">
                  <a:pos x="30" y="13"/>
                </a:cxn>
                <a:cxn ang="0">
                  <a:pos x="26" y="0"/>
                </a:cxn>
                <a:cxn ang="0">
                  <a:pos x="6" y="0"/>
                </a:cxn>
                <a:cxn ang="0">
                  <a:pos x="6" y="0"/>
                </a:cxn>
              </a:cxnLst>
              <a:rect l="0" t="0" r="r" b="b"/>
              <a:pathLst>
                <a:path w="30" h="19">
                  <a:moveTo>
                    <a:pt x="6" y="0"/>
                  </a:moveTo>
                  <a:lnTo>
                    <a:pt x="0" y="9"/>
                  </a:lnTo>
                  <a:lnTo>
                    <a:pt x="7" y="17"/>
                  </a:lnTo>
                  <a:lnTo>
                    <a:pt x="21" y="11"/>
                  </a:lnTo>
                  <a:lnTo>
                    <a:pt x="24" y="19"/>
                  </a:lnTo>
                  <a:lnTo>
                    <a:pt x="30" y="13"/>
                  </a:lnTo>
                  <a:lnTo>
                    <a:pt x="26" y="0"/>
                  </a:lnTo>
                  <a:lnTo>
                    <a:pt x="6" y="0"/>
                  </a:lnTo>
                  <a:lnTo>
                    <a:pt x="6"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54" name="Freeform 674"/>
            <p:cNvSpPr>
              <a:spLocks/>
            </p:cNvSpPr>
            <p:nvPr/>
          </p:nvSpPr>
          <p:spPr bwMode="auto">
            <a:xfrm>
              <a:off x="4392613" y="1998663"/>
              <a:ext cx="66675" cy="84137"/>
            </a:xfrm>
            <a:custGeom>
              <a:avLst/>
              <a:gdLst/>
              <a:ahLst/>
              <a:cxnLst>
                <a:cxn ang="0">
                  <a:pos x="10" y="47"/>
                </a:cxn>
                <a:cxn ang="0">
                  <a:pos x="19" y="47"/>
                </a:cxn>
                <a:cxn ang="0">
                  <a:pos x="19" y="47"/>
                </a:cxn>
                <a:cxn ang="0">
                  <a:pos x="28" y="26"/>
                </a:cxn>
                <a:cxn ang="0">
                  <a:pos x="38" y="24"/>
                </a:cxn>
                <a:cxn ang="0">
                  <a:pos x="38" y="19"/>
                </a:cxn>
                <a:cxn ang="0">
                  <a:pos x="30" y="19"/>
                </a:cxn>
                <a:cxn ang="0">
                  <a:pos x="32" y="0"/>
                </a:cxn>
                <a:cxn ang="0">
                  <a:pos x="8" y="7"/>
                </a:cxn>
                <a:cxn ang="0">
                  <a:pos x="0" y="19"/>
                </a:cxn>
                <a:cxn ang="0">
                  <a:pos x="2" y="34"/>
                </a:cxn>
                <a:cxn ang="0">
                  <a:pos x="8" y="37"/>
                </a:cxn>
                <a:cxn ang="0">
                  <a:pos x="10" y="47"/>
                </a:cxn>
                <a:cxn ang="0">
                  <a:pos x="10" y="47"/>
                </a:cxn>
                <a:cxn ang="0">
                  <a:pos x="10" y="47"/>
                </a:cxn>
              </a:cxnLst>
              <a:rect l="0" t="0" r="r" b="b"/>
              <a:pathLst>
                <a:path w="38" h="47">
                  <a:moveTo>
                    <a:pt x="10" y="47"/>
                  </a:moveTo>
                  <a:lnTo>
                    <a:pt x="19" y="47"/>
                  </a:lnTo>
                  <a:lnTo>
                    <a:pt x="19" y="47"/>
                  </a:lnTo>
                  <a:lnTo>
                    <a:pt x="28" y="26"/>
                  </a:lnTo>
                  <a:lnTo>
                    <a:pt x="38" y="24"/>
                  </a:lnTo>
                  <a:lnTo>
                    <a:pt x="38" y="19"/>
                  </a:lnTo>
                  <a:lnTo>
                    <a:pt x="30" y="19"/>
                  </a:lnTo>
                  <a:lnTo>
                    <a:pt x="32" y="0"/>
                  </a:lnTo>
                  <a:lnTo>
                    <a:pt x="8" y="7"/>
                  </a:lnTo>
                  <a:lnTo>
                    <a:pt x="0" y="19"/>
                  </a:lnTo>
                  <a:lnTo>
                    <a:pt x="2" y="34"/>
                  </a:lnTo>
                  <a:lnTo>
                    <a:pt x="8" y="37"/>
                  </a:lnTo>
                  <a:lnTo>
                    <a:pt x="10" y="47"/>
                  </a:lnTo>
                  <a:lnTo>
                    <a:pt x="10" y="47"/>
                  </a:lnTo>
                  <a:lnTo>
                    <a:pt x="10" y="47"/>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655" name="Freeform 675"/>
            <p:cNvSpPr>
              <a:spLocks/>
            </p:cNvSpPr>
            <p:nvPr/>
          </p:nvSpPr>
          <p:spPr bwMode="auto">
            <a:xfrm>
              <a:off x="4330700" y="2227263"/>
              <a:ext cx="11113" cy="19050"/>
            </a:xfrm>
            <a:custGeom>
              <a:avLst/>
              <a:gdLst/>
              <a:ahLst/>
              <a:cxnLst>
                <a:cxn ang="0">
                  <a:pos x="0" y="10"/>
                </a:cxn>
                <a:cxn ang="0">
                  <a:pos x="3" y="0"/>
                </a:cxn>
                <a:cxn ang="0">
                  <a:pos x="7" y="11"/>
                </a:cxn>
                <a:cxn ang="0">
                  <a:pos x="7" y="11"/>
                </a:cxn>
                <a:cxn ang="0">
                  <a:pos x="0" y="10"/>
                </a:cxn>
                <a:cxn ang="0">
                  <a:pos x="0" y="10"/>
                </a:cxn>
              </a:cxnLst>
              <a:rect l="0" t="0" r="r" b="b"/>
              <a:pathLst>
                <a:path w="7" h="11">
                  <a:moveTo>
                    <a:pt x="0" y="10"/>
                  </a:moveTo>
                  <a:lnTo>
                    <a:pt x="3" y="0"/>
                  </a:lnTo>
                  <a:lnTo>
                    <a:pt x="7" y="11"/>
                  </a:lnTo>
                  <a:lnTo>
                    <a:pt x="7" y="11"/>
                  </a:lnTo>
                  <a:lnTo>
                    <a:pt x="0" y="10"/>
                  </a:lnTo>
                  <a:lnTo>
                    <a:pt x="0" y="1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56" name="Freeform 676"/>
            <p:cNvSpPr>
              <a:spLocks/>
            </p:cNvSpPr>
            <p:nvPr/>
          </p:nvSpPr>
          <p:spPr bwMode="auto">
            <a:xfrm>
              <a:off x="4422775" y="2265363"/>
              <a:ext cx="195263" cy="79375"/>
            </a:xfrm>
            <a:custGeom>
              <a:avLst/>
              <a:gdLst/>
              <a:ahLst/>
              <a:cxnLst>
                <a:cxn ang="0">
                  <a:pos x="0" y="26"/>
                </a:cxn>
                <a:cxn ang="0">
                  <a:pos x="4" y="28"/>
                </a:cxn>
                <a:cxn ang="0">
                  <a:pos x="6" y="32"/>
                </a:cxn>
                <a:cxn ang="0">
                  <a:pos x="4" y="35"/>
                </a:cxn>
                <a:cxn ang="0">
                  <a:pos x="4" y="35"/>
                </a:cxn>
                <a:cxn ang="0">
                  <a:pos x="13" y="39"/>
                </a:cxn>
                <a:cxn ang="0">
                  <a:pos x="15" y="39"/>
                </a:cxn>
                <a:cxn ang="0">
                  <a:pos x="37" y="34"/>
                </a:cxn>
                <a:cxn ang="0">
                  <a:pos x="39" y="39"/>
                </a:cxn>
                <a:cxn ang="0">
                  <a:pos x="60" y="45"/>
                </a:cxn>
                <a:cxn ang="0">
                  <a:pos x="96" y="37"/>
                </a:cxn>
                <a:cxn ang="0">
                  <a:pos x="111" y="17"/>
                </a:cxn>
                <a:cxn ang="0">
                  <a:pos x="105" y="4"/>
                </a:cxn>
                <a:cxn ang="0">
                  <a:pos x="81" y="0"/>
                </a:cxn>
                <a:cxn ang="0">
                  <a:pos x="75" y="5"/>
                </a:cxn>
                <a:cxn ang="0">
                  <a:pos x="62" y="4"/>
                </a:cxn>
                <a:cxn ang="0">
                  <a:pos x="47" y="17"/>
                </a:cxn>
                <a:cxn ang="0">
                  <a:pos x="49" y="22"/>
                </a:cxn>
                <a:cxn ang="0">
                  <a:pos x="0" y="26"/>
                </a:cxn>
                <a:cxn ang="0">
                  <a:pos x="0" y="26"/>
                </a:cxn>
              </a:cxnLst>
              <a:rect l="0" t="0" r="r" b="b"/>
              <a:pathLst>
                <a:path w="111" h="45">
                  <a:moveTo>
                    <a:pt x="0" y="26"/>
                  </a:moveTo>
                  <a:lnTo>
                    <a:pt x="4" y="28"/>
                  </a:lnTo>
                  <a:lnTo>
                    <a:pt x="6" y="32"/>
                  </a:lnTo>
                  <a:lnTo>
                    <a:pt x="4" y="35"/>
                  </a:lnTo>
                  <a:lnTo>
                    <a:pt x="4" y="35"/>
                  </a:lnTo>
                  <a:lnTo>
                    <a:pt x="13" y="39"/>
                  </a:lnTo>
                  <a:lnTo>
                    <a:pt x="15" y="39"/>
                  </a:lnTo>
                  <a:lnTo>
                    <a:pt x="37" y="34"/>
                  </a:lnTo>
                  <a:lnTo>
                    <a:pt x="39" y="39"/>
                  </a:lnTo>
                  <a:lnTo>
                    <a:pt x="60" y="45"/>
                  </a:lnTo>
                  <a:lnTo>
                    <a:pt x="96" y="37"/>
                  </a:lnTo>
                  <a:lnTo>
                    <a:pt x="111" y="17"/>
                  </a:lnTo>
                  <a:lnTo>
                    <a:pt x="105" y="4"/>
                  </a:lnTo>
                  <a:lnTo>
                    <a:pt x="81" y="0"/>
                  </a:lnTo>
                  <a:lnTo>
                    <a:pt x="75" y="5"/>
                  </a:lnTo>
                  <a:lnTo>
                    <a:pt x="62" y="4"/>
                  </a:lnTo>
                  <a:lnTo>
                    <a:pt x="47" y="17"/>
                  </a:lnTo>
                  <a:lnTo>
                    <a:pt x="49" y="22"/>
                  </a:lnTo>
                  <a:lnTo>
                    <a:pt x="0" y="26"/>
                  </a:lnTo>
                  <a:lnTo>
                    <a:pt x="0" y="26"/>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57" name="Freeform 677"/>
            <p:cNvSpPr>
              <a:spLocks/>
            </p:cNvSpPr>
            <p:nvPr/>
          </p:nvSpPr>
          <p:spPr bwMode="auto">
            <a:xfrm>
              <a:off x="4332288" y="2306638"/>
              <a:ext cx="112712" cy="57150"/>
            </a:xfrm>
            <a:custGeom>
              <a:avLst/>
              <a:gdLst/>
              <a:ahLst/>
              <a:cxnLst>
                <a:cxn ang="0">
                  <a:pos x="15" y="32"/>
                </a:cxn>
                <a:cxn ang="0">
                  <a:pos x="12" y="23"/>
                </a:cxn>
                <a:cxn ang="0">
                  <a:pos x="2" y="26"/>
                </a:cxn>
                <a:cxn ang="0">
                  <a:pos x="0" y="21"/>
                </a:cxn>
                <a:cxn ang="0">
                  <a:pos x="15" y="2"/>
                </a:cxn>
                <a:cxn ang="0">
                  <a:pos x="23" y="0"/>
                </a:cxn>
                <a:cxn ang="0">
                  <a:pos x="51" y="2"/>
                </a:cxn>
                <a:cxn ang="0">
                  <a:pos x="55" y="11"/>
                </a:cxn>
                <a:cxn ang="0">
                  <a:pos x="64" y="15"/>
                </a:cxn>
                <a:cxn ang="0">
                  <a:pos x="60" y="25"/>
                </a:cxn>
                <a:cxn ang="0">
                  <a:pos x="49" y="23"/>
                </a:cxn>
                <a:cxn ang="0">
                  <a:pos x="44" y="30"/>
                </a:cxn>
                <a:cxn ang="0">
                  <a:pos x="36" y="23"/>
                </a:cxn>
                <a:cxn ang="0">
                  <a:pos x="15" y="32"/>
                </a:cxn>
                <a:cxn ang="0">
                  <a:pos x="15" y="32"/>
                </a:cxn>
                <a:cxn ang="0">
                  <a:pos x="15" y="32"/>
                </a:cxn>
              </a:cxnLst>
              <a:rect l="0" t="0" r="r" b="b"/>
              <a:pathLst>
                <a:path w="64" h="32">
                  <a:moveTo>
                    <a:pt x="15" y="32"/>
                  </a:moveTo>
                  <a:lnTo>
                    <a:pt x="12" y="23"/>
                  </a:lnTo>
                  <a:lnTo>
                    <a:pt x="2" y="26"/>
                  </a:lnTo>
                  <a:lnTo>
                    <a:pt x="0" y="21"/>
                  </a:lnTo>
                  <a:lnTo>
                    <a:pt x="15" y="2"/>
                  </a:lnTo>
                  <a:lnTo>
                    <a:pt x="23" y="0"/>
                  </a:lnTo>
                  <a:lnTo>
                    <a:pt x="51" y="2"/>
                  </a:lnTo>
                  <a:lnTo>
                    <a:pt x="55" y="11"/>
                  </a:lnTo>
                  <a:lnTo>
                    <a:pt x="64" y="15"/>
                  </a:lnTo>
                  <a:lnTo>
                    <a:pt x="60" y="25"/>
                  </a:lnTo>
                  <a:lnTo>
                    <a:pt x="49" y="23"/>
                  </a:lnTo>
                  <a:lnTo>
                    <a:pt x="44" y="30"/>
                  </a:lnTo>
                  <a:lnTo>
                    <a:pt x="36" y="23"/>
                  </a:lnTo>
                  <a:lnTo>
                    <a:pt x="15" y="32"/>
                  </a:lnTo>
                  <a:lnTo>
                    <a:pt x="15" y="32"/>
                  </a:lnTo>
                  <a:lnTo>
                    <a:pt x="15" y="32"/>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58" name="Freeform 678"/>
            <p:cNvSpPr>
              <a:spLocks/>
            </p:cNvSpPr>
            <p:nvPr/>
          </p:nvSpPr>
          <p:spPr bwMode="auto">
            <a:xfrm>
              <a:off x="4679950" y="2466975"/>
              <a:ext cx="46038" cy="98425"/>
            </a:xfrm>
            <a:custGeom>
              <a:avLst/>
              <a:gdLst/>
              <a:ahLst/>
              <a:cxnLst>
                <a:cxn ang="0">
                  <a:pos x="19" y="19"/>
                </a:cxn>
                <a:cxn ang="0">
                  <a:pos x="26" y="34"/>
                </a:cxn>
                <a:cxn ang="0">
                  <a:pos x="26" y="39"/>
                </a:cxn>
                <a:cxn ang="0">
                  <a:pos x="13" y="54"/>
                </a:cxn>
                <a:cxn ang="0">
                  <a:pos x="13" y="56"/>
                </a:cxn>
                <a:cxn ang="0">
                  <a:pos x="0" y="43"/>
                </a:cxn>
                <a:cxn ang="0">
                  <a:pos x="0" y="15"/>
                </a:cxn>
                <a:cxn ang="0">
                  <a:pos x="0" y="15"/>
                </a:cxn>
                <a:cxn ang="0">
                  <a:pos x="4" y="0"/>
                </a:cxn>
                <a:cxn ang="0">
                  <a:pos x="11" y="4"/>
                </a:cxn>
                <a:cxn ang="0">
                  <a:pos x="19" y="19"/>
                </a:cxn>
                <a:cxn ang="0">
                  <a:pos x="19" y="19"/>
                </a:cxn>
              </a:cxnLst>
              <a:rect l="0" t="0" r="r" b="b"/>
              <a:pathLst>
                <a:path w="26" h="56">
                  <a:moveTo>
                    <a:pt x="19" y="19"/>
                  </a:moveTo>
                  <a:lnTo>
                    <a:pt x="26" y="34"/>
                  </a:lnTo>
                  <a:lnTo>
                    <a:pt x="26" y="39"/>
                  </a:lnTo>
                  <a:lnTo>
                    <a:pt x="13" y="54"/>
                  </a:lnTo>
                  <a:lnTo>
                    <a:pt x="13" y="56"/>
                  </a:lnTo>
                  <a:lnTo>
                    <a:pt x="0" y="43"/>
                  </a:lnTo>
                  <a:lnTo>
                    <a:pt x="0" y="15"/>
                  </a:lnTo>
                  <a:lnTo>
                    <a:pt x="0" y="15"/>
                  </a:lnTo>
                  <a:lnTo>
                    <a:pt x="4" y="0"/>
                  </a:lnTo>
                  <a:lnTo>
                    <a:pt x="11" y="4"/>
                  </a:lnTo>
                  <a:lnTo>
                    <a:pt x="19" y="19"/>
                  </a:lnTo>
                  <a:lnTo>
                    <a:pt x="19" y="19"/>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59" name="Freeform 679"/>
            <p:cNvSpPr>
              <a:spLocks/>
            </p:cNvSpPr>
            <p:nvPr/>
          </p:nvSpPr>
          <p:spPr bwMode="auto">
            <a:xfrm>
              <a:off x="4592638" y="2276475"/>
              <a:ext cx="166687" cy="90488"/>
            </a:xfrm>
            <a:custGeom>
              <a:avLst/>
              <a:gdLst/>
              <a:ahLst/>
              <a:cxnLst>
                <a:cxn ang="0">
                  <a:pos x="3" y="32"/>
                </a:cxn>
                <a:cxn ang="0">
                  <a:pos x="26" y="51"/>
                </a:cxn>
                <a:cxn ang="0">
                  <a:pos x="59" y="43"/>
                </a:cxn>
                <a:cxn ang="0">
                  <a:pos x="73" y="40"/>
                </a:cxn>
                <a:cxn ang="0">
                  <a:pos x="86" y="15"/>
                </a:cxn>
                <a:cxn ang="0">
                  <a:pos x="95" y="12"/>
                </a:cxn>
                <a:cxn ang="0">
                  <a:pos x="86" y="4"/>
                </a:cxn>
                <a:cxn ang="0">
                  <a:pos x="84" y="2"/>
                </a:cxn>
                <a:cxn ang="0">
                  <a:pos x="65" y="0"/>
                </a:cxn>
                <a:cxn ang="0">
                  <a:pos x="30" y="15"/>
                </a:cxn>
                <a:cxn ang="0">
                  <a:pos x="15" y="10"/>
                </a:cxn>
                <a:cxn ang="0">
                  <a:pos x="0" y="30"/>
                </a:cxn>
                <a:cxn ang="0">
                  <a:pos x="3" y="32"/>
                </a:cxn>
                <a:cxn ang="0">
                  <a:pos x="3" y="32"/>
                </a:cxn>
              </a:cxnLst>
              <a:rect l="0" t="0" r="r" b="b"/>
              <a:pathLst>
                <a:path w="95" h="51">
                  <a:moveTo>
                    <a:pt x="3" y="32"/>
                  </a:moveTo>
                  <a:lnTo>
                    <a:pt x="26" y="51"/>
                  </a:lnTo>
                  <a:lnTo>
                    <a:pt x="59" y="43"/>
                  </a:lnTo>
                  <a:lnTo>
                    <a:pt x="73" y="40"/>
                  </a:lnTo>
                  <a:lnTo>
                    <a:pt x="86" y="15"/>
                  </a:lnTo>
                  <a:lnTo>
                    <a:pt x="95" y="12"/>
                  </a:lnTo>
                  <a:lnTo>
                    <a:pt x="86" y="4"/>
                  </a:lnTo>
                  <a:lnTo>
                    <a:pt x="84" y="2"/>
                  </a:lnTo>
                  <a:lnTo>
                    <a:pt x="65" y="0"/>
                  </a:lnTo>
                  <a:lnTo>
                    <a:pt x="30" y="15"/>
                  </a:lnTo>
                  <a:lnTo>
                    <a:pt x="15" y="10"/>
                  </a:lnTo>
                  <a:lnTo>
                    <a:pt x="0" y="30"/>
                  </a:lnTo>
                  <a:lnTo>
                    <a:pt x="3" y="32"/>
                  </a:lnTo>
                  <a:lnTo>
                    <a:pt x="3" y="32"/>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60" name="Freeform 680"/>
            <p:cNvSpPr>
              <a:spLocks/>
            </p:cNvSpPr>
            <p:nvPr/>
          </p:nvSpPr>
          <p:spPr bwMode="auto">
            <a:xfrm>
              <a:off x="5449888" y="2881313"/>
              <a:ext cx="50800" cy="47625"/>
            </a:xfrm>
            <a:custGeom>
              <a:avLst/>
              <a:gdLst/>
              <a:ahLst/>
              <a:cxnLst>
                <a:cxn ang="0">
                  <a:pos x="0" y="15"/>
                </a:cxn>
                <a:cxn ang="0">
                  <a:pos x="11" y="0"/>
                </a:cxn>
                <a:cxn ang="0">
                  <a:pos x="28" y="0"/>
                </a:cxn>
                <a:cxn ang="0">
                  <a:pos x="28" y="0"/>
                </a:cxn>
                <a:cxn ang="0">
                  <a:pos x="26" y="8"/>
                </a:cxn>
                <a:cxn ang="0">
                  <a:pos x="17" y="10"/>
                </a:cxn>
                <a:cxn ang="0">
                  <a:pos x="28" y="27"/>
                </a:cxn>
                <a:cxn ang="0">
                  <a:pos x="28" y="25"/>
                </a:cxn>
                <a:cxn ang="0">
                  <a:pos x="0" y="15"/>
                </a:cxn>
                <a:cxn ang="0">
                  <a:pos x="0" y="15"/>
                </a:cxn>
                <a:cxn ang="0">
                  <a:pos x="0" y="15"/>
                </a:cxn>
              </a:cxnLst>
              <a:rect l="0" t="0" r="r" b="b"/>
              <a:pathLst>
                <a:path w="28" h="27">
                  <a:moveTo>
                    <a:pt x="0" y="15"/>
                  </a:moveTo>
                  <a:lnTo>
                    <a:pt x="11" y="0"/>
                  </a:lnTo>
                  <a:lnTo>
                    <a:pt x="28" y="0"/>
                  </a:lnTo>
                  <a:lnTo>
                    <a:pt x="28" y="0"/>
                  </a:lnTo>
                  <a:lnTo>
                    <a:pt x="26" y="8"/>
                  </a:lnTo>
                  <a:lnTo>
                    <a:pt x="17" y="10"/>
                  </a:lnTo>
                  <a:lnTo>
                    <a:pt x="28" y="27"/>
                  </a:lnTo>
                  <a:lnTo>
                    <a:pt x="28" y="25"/>
                  </a:lnTo>
                  <a:lnTo>
                    <a:pt x="0" y="15"/>
                  </a:lnTo>
                  <a:lnTo>
                    <a:pt x="0" y="15"/>
                  </a:lnTo>
                  <a:lnTo>
                    <a:pt x="0" y="15"/>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61" name="Freeform 681"/>
            <p:cNvSpPr>
              <a:spLocks/>
            </p:cNvSpPr>
            <p:nvPr/>
          </p:nvSpPr>
          <p:spPr bwMode="auto">
            <a:xfrm>
              <a:off x="5400675" y="2898775"/>
              <a:ext cx="49213" cy="19050"/>
            </a:xfrm>
            <a:custGeom>
              <a:avLst/>
              <a:gdLst/>
              <a:ahLst/>
              <a:cxnLst>
                <a:cxn ang="0">
                  <a:pos x="0" y="3"/>
                </a:cxn>
                <a:cxn ang="0">
                  <a:pos x="9" y="0"/>
                </a:cxn>
                <a:cxn ang="0">
                  <a:pos x="28" y="5"/>
                </a:cxn>
                <a:cxn ang="0">
                  <a:pos x="28" y="5"/>
                </a:cxn>
                <a:cxn ang="0">
                  <a:pos x="11" y="11"/>
                </a:cxn>
                <a:cxn ang="0">
                  <a:pos x="0" y="3"/>
                </a:cxn>
                <a:cxn ang="0">
                  <a:pos x="0" y="3"/>
                </a:cxn>
              </a:cxnLst>
              <a:rect l="0" t="0" r="r" b="b"/>
              <a:pathLst>
                <a:path w="28" h="11">
                  <a:moveTo>
                    <a:pt x="0" y="3"/>
                  </a:moveTo>
                  <a:lnTo>
                    <a:pt x="9" y="0"/>
                  </a:lnTo>
                  <a:lnTo>
                    <a:pt x="28" y="5"/>
                  </a:lnTo>
                  <a:lnTo>
                    <a:pt x="28" y="5"/>
                  </a:lnTo>
                  <a:lnTo>
                    <a:pt x="11" y="11"/>
                  </a:lnTo>
                  <a:lnTo>
                    <a:pt x="0" y="3"/>
                  </a:lnTo>
                  <a:lnTo>
                    <a:pt x="0" y="3"/>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62" name="Freeform 682"/>
            <p:cNvSpPr>
              <a:spLocks/>
            </p:cNvSpPr>
            <p:nvPr/>
          </p:nvSpPr>
          <p:spPr bwMode="auto">
            <a:xfrm>
              <a:off x="3795713" y="2689225"/>
              <a:ext cx="330200" cy="263525"/>
            </a:xfrm>
            <a:custGeom>
              <a:avLst/>
              <a:gdLst/>
              <a:ahLst/>
              <a:cxnLst>
                <a:cxn ang="0">
                  <a:pos x="182" y="18"/>
                </a:cxn>
                <a:cxn ang="0">
                  <a:pos x="187" y="63"/>
                </a:cxn>
                <a:cxn ang="0">
                  <a:pos x="148" y="75"/>
                </a:cxn>
                <a:cxn ang="0">
                  <a:pos x="148" y="86"/>
                </a:cxn>
                <a:cxn ang="0">
                  <a:pos x="120" y="106"/>
                </a:cxn>
                <a:cxn ang="0">
                  <a:pos x="79" y="121"/>
                </a:cxn>
                <a:cxn ang="0">
                  <a:pos x="71" y="127"/>
                </a:cxn>
                <a:cxn ang="0">
                  <a:pos x="69" y="149"/>
                </a:cxn>
                <a:cxn ang="0">
                  <a:pos x="0" y="149"/>
                </a:cxn>
                <a:cxn ang="0">
                  <a:pos x="22" y="140"/>
                </a:cxn>
                <a:cxn ang="0">
                  <a:pos x="51" y="112"/>
                </a:cxn>
                <a:cxn ang="0">
                  <a:pos x="54" y="101"/>
                </a:cxn>
                <a:cxn ang="0">
                  <a:pos x="52" y="80"/>
                </a:cxn>
                <a:cxn ang="0">
                  <a:pos x="62" y="61"/>
                </a:cxn>
                <a:cxn ang="0">
                  <a:pos x="75" y="48"/>
                </a:cxn>
                <a:cxn ang="0">
                  <a:pos x="101" y="33"/>
                </a:cxn>
                <a:cxn ang="0">
                  <a:pos x="118" y="1"/>
                </a:cxn>
                <a:cxn ang="0">
                  <a:pos x="125" y="0"/>
                </a:cxn>
                <a:cxn ang="0">
                  <a:pos x="139" y="11"/>
                </a:cxn>
                <a:cxn ang="0">
                  <a:pos x="161" y="9"/>
                </a:cxn>
                <a:cxn ang="0">
                  <a:pos x="176" y="11"/>
                </a:cxn>
                <a:cxn ang="0">
                  <a:pos x="182" y="18"/>
                </a:cxn>
                <a:cxn ang="0">
                  <a:pos x="182" y="18"/>
                </a:cxn>
              </a:cxnLst>
              <a:rect l="0" t="0" r="r" b="b"/>
              <a:pathLst>
                <a:path w="187" h="149">
                  <a:moveTo>
                    <a:pt x="182" y="18"/>
                  </a:moveTo>
                  <a:lnTo>
                    <a:pt x="187" y="63"/>
                  </a:lnTo>
                  <a:lnTo>
                    <a:pt x="148" y="75"/>
                  </a:lnTo>
                  <a:lnTo>
                    <a:pt x="148" y="86"/>
                  </a:lnTo>
                  <a:lnTo>
                    <a:pt x="120" y="106"/>
                  </a:lnTo>
                  <a:lnTo>
                    <a:pt x="79" y="121"/>
                  </a:lnTo>
                  <a:lnTo>
                    <a:pt x="71" y="127"/>
                  </a:lnTo>
                  <a:lnTo>
                    <a:pt x="69" y="149"/>
                  </a:lnTo>
                  <a:lnTo>
                    <a:pt x="0" y="149"/>
                  </a:lnTo>
                  <a:lnTo>
                    <a:pt x="22" y="140"/>
                  </a:lnTo>
                  <a:lnTo>
                    <a:pt x="51" y="112"/>
                  </a:lnTo>
                  <a:lnTo>
                    <a:pt x="54" y="101"/>
                  </a:lnTo>
                  <a:lnTo>
                    <a:pt x="52" y="80"/>
                  </a:lnTo>
                  <a:lnTo>
                    <a:pt x="62" y="61"/>
                  </a:lnTo>
                  <a:lnTo>
                    <a:pt x="75" y="48"/>
                  </a:lnTo>
                  <a:lnTo>
                    <a:pt x="101" y="33"/>
                  </a:lnTo>
                  <a:lnTo>
                    <a:pt x="118" y="1"/>
                  </a:lnTo>
                  <a:lnTo>
                    <a:pt x="125" y="0"/>
                  </a:lnTo>
                  <a:lnTo>
                    <a:pt x="139" y="11"/>
                  </a:lnTo>
                  <a:lnTo>
                    <a:pt x="161" y="9"/>
                  </a:lnTo>
                  <a:lnTo>
                    <a:pt x="176" y="11"/>
                  </a:lnTo>
                  <a:lnTo>
                    <a:pt x="182" y="18"/>
                  </a:lnTo>
                  <a:lnTo>
                    <a:pt x="182" y="18"/>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63" name="Freeform 683"/>
            <p:cNvSpPr>
              <a:spLocks/>
            </p:cNvSpPr>
            <p:nvPr/>
          </p:nvSpPr>
          <p:spPr bwMode="auto">
            <a:xfrm>
              <a:off x="5348288" y="3441700"/>
              <a:ext cx="41275" cy="61913"/>
            </a:xfrm>
            <a:custGeom>
              <a:avLst/>
              <a:gdLst/>
              <a:ahLst/>
              <a:cxnLst>
                <a:cxn ang="0">
                  <a:pos x="22" y="24"/>
                </a:cxn>
                <a:cxn ang="0">
                  <a:pos x="15" y="20"/>
                </a:cxn>
                <a:cxn ang="0">
                  <a:pos x="24" y="15"/>
                </a:cxn>
                <a:cxn ang="0">
                  <a:pos x="22" y="7"/>
                </a:cxn>
                <a:cxn ang="0">
                  <a:pos x="15" y="0"/>
                </a:cxn>
                <a:cxn ang="0">
                  <a:pos x="15" y="2"/>
                </a:cxn>
                <a:cxn ang="0">
                  <a:pos x="5" y="9"/>
                </a:cxn>
                <a:cxn ang="0">
                  <a:pos x="0" y="28"/>
                </a:cxn>
                <a:cxn ang="0">
                  <a:pos x="0" y="34"/>
                </a:cxn>
                <a:cxn ang="0">
                  <a:pos x="16" y="34"/>
                </a:cxn>
                <a:cxn ang="0">
                  <a:pos x="16" y="35"/>
                </a:cxn>
                <a:cxn ang="0">
                  <a:pos x="22" y="24"/>
                </a:cxn>
                <a:cxn ang="0">
                  <a:pos x="22" y="24"/>
                </a:cxn>
                <a:cxn ang="0">
                  <a:pos x="22" y="24"/>
                </a:cxn>
              </a:cxnLst>
              <a:rect l="0" t="0" r="r" b="b"/>
              <a:pathLst>
                <a:path w="24" h="35">
                  <a:moveTo>
                    <a:pt x="22" y="24"/>
                  </a:moveTo>
                  <a:lnTo>
                    <a:pt x="15" y="20"/>
                  </a:lnTo>
                  <a:lnTo>
                    <a:pt x="24" y="15"/>
                  </a:lnTo>
                  <a:lnTo>
                    <a:pt x="22" y="7"/>
                  </a:lnTo>
                  <a:lnTo>
                    <a:pt x="15" y="0"/>
                  </a:lnTo>
                  <a:lnTo>
                    <a:pt x="15" y="2"/>
                  </a:lnTo>
                  <a:lnTo>
                    <a:pt x="5" y="9"/>
                  </a:lnTo>
                  <a:lnTo>
                    <a:pt x="0" y="28"/>
                  </a:lnTo>
                  <a:lnTo>
                    <a:pt x="0" y="34"/>
                  </a:lnTo>
                  <a:lnTo>
                    <a:pt x="16" y="34"/>
                  </a:lnTo>
                  <a:lnTo>
                    <a:pt x="16" y="35"/>
                  </a:lnTo>
                  <a:lnTo>
                    <a:pt x="22" y="24"/>
                  </a:lnTo>
                  <a:lnTo>
                    <a:pt x="22" y="24"/>
                  </a:lnTo>
                  <a:lnTo>
                    <a:pt x="22" y="24"/>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64" name="Freeform 684"/>
            <p:cNvSpPr>
              <a:spLocks/>
            </p:cNvSpPr>
            <p:nvPr/>
          </p:nvSpPr>
          <p:spPr bwMode="auto">
            <a:xfrm>
              <a:off x="5326063" y="3468688"/>
              <a:ext cx="285750" cy="444500"/>
            </a:xfrm>
            <a:custGeom>
              <a:avLst/>
              <a:gdLst/>
              <a:ahLst/>
              <a:cxnLst>
                <a:cxn ang="0">
                  <a:pos x="13" y="148"/>
                </a:cxn>
                <a:cxn ang="0">
                  <a:pos x="0" y="170"/>
                </a:cxn>
                <a:cxn ang="0">
                  <a:pos x="0" y="234"/>
                </a:cxn>
                <a:cxn ang="0">
                  <a:pos x="10" y="251"/>
                </a:cxn>
                <a:cxn ang="0">
                  <a:pos x="10" y="251"/>
                </a:cxn>
                <a:cxn ang="0">
                  <a:pos x="36" y="213"/>
                </a:cxn>
                <a:cxn ang="0">
                  <a:pos x="85" y="172"/>
                </a:cxn>
                <a:cxn ang="0">
                  <a:pos x="107" y="144"/>
                </a:cxn>
                <a:cxn ang="0">
                  <a:pos x="128" y="114"/>
                </a:cxn>
                <a:cxn ang="0">
                  <a:pos x="160" y="28"/>
                </a:cxn>
                <a:cxn ang="0">
                  <a:pos x="161" y="4"/>
                </a:cxn>
                <a:cxn ang="0">
                  <a:pos x="152" y="0"/>
                </a:cxn>
                <a:cxn ang="0">
                  <a:pos x="145" y="7"/>
                </a:cxn>
                <a:cxn ang="0">
                  <a:pos x="126" y="15"/>
                </a:cxn>
                <a:cxn ang="0">
                  <a:pos x="102" y="17"/>
                </a:cxn>
                <a:cxn ang="0">
                  <a:pos x="58" y="30"/>
                </a:cxn>
                <a:cxn ang="0">
                  <a:pos x="49" y="28"/>
                </a:cxn>
                <a:cxn ang="0">
                  <a:pos x="34" y="9"/>
                </a:cxn>
                <a:cxn ang="0">
                  <a:pos x="34" y="9"/>
                </a:cxn>
                <a:cxn ang="0">
                  <a:pos x="28" y="20"/>
                </a:cxn>
                <a:cxn ang="0">
                  <a:pos x="28" y="30"/>
                </a:cxn>
                <a:cxn ang="0">
                  <a:pos x="47" y="52"/>
                </a:cxn>
                <a:cxn ang="0">
                  <a:pos x="98" y="73"/>
                </a:cxn>
                <a:cxn ang="0">
                  <a:pos x="111" y="73"/>
                </a:cxn>
                <a:cxn ang="0">
                  <a:pos x="66" y="127"/>
                </a:cxn>
                <a:cxn ang="0">
                  <a:pos x="43" y="129"/>
                </a:cxn>
                <a:cxn ang="0">
                  <a:pos x="13" y="148"/>
                </a:cxn>
                <a:cxn ang="0">
                  <a:pos x="13" y="148"/>
                </a:cxn>
                <a:cxn ang="0">
                  <a:pos x="13" y="148"/>
                </a:cxn>
              </a:cxnLst>
              <a:rect l="0" t="0" r="r" b="b"/>
              <a:pathLst>
                <a:path w="161" h="251">
                  <a:moveTo>
                    <a:pt x="13" y="148"/>
                  </a:moveTo>
                  <a:lnTo>
                    <a:pt x="0" y="170"/>
                  </a:lnTo>
                  <a:lnTo>
                    <a:pt x="0" y="234"/>
                  </a:lnTo>
                  <a:lnTo>
                    <a:pt x="10" y="251"/>
                  </a:lnTo>
                  <a:lnTo>
                    <a:pt x="10" y="251"/>
                  </a:lnTo>
                  <a:lnTo>
                    <a:pt x="36" y="213"/>
                  </a:lnTo>
                  <a:lnTo>
                    <a:pt x="85" y="172"/>
                  </a:lnTo>
                  <a:lnTo>
                    <a:pt x="107" y="144"/>
                  </a:lnTo>
                  <a:lnTo>
                    <a:pt x="128" y="114"/>
                  </a:lnTo>
                  <a:lnTo>
                    <a:pt x="160" y="28"/>
                  </a:lnTo>
                  <a:lnTo>
                    <a:pt x="161" y="4"/>
                  </a:lnTo>
                  <a:lnTo>
                    <a:pt x="152" y="0"/>
                  </a:lnTo>
                  <a:lnTo>
                    <a:pt x="145" y="7"/>
                  </a:lnTo>
                  <a:lnTo>
                    <a:pt x="126" y="15"/>
                  </a:lnTo>
                  <a:lnTo>
                    <a:pt x="102" y="17"/>
                  </a:lnTo>
                  <a:lnTo>
                    <a:pt x="58" y="30"/>
                  </a:lnTo>
                  <a:lnTo>
                    <a:pt x="49" y="28"/>
                  </a:lnTo>
                  <a:lnTo>
                    <a:pt x="34" y="9"/>
                  </a:lnTo>
                  <a:lnTo>
                    <a:pt x="34" y="9"/>
                  </a:lnTo>
                  <a:lnTo>
                    <a:pt x="28" y="20"/>
                  </a:lnTo>
                  <a:lnTo>
                    <a:pt x="28" y="30"/>
                  </a:lnTo>
                  <a:lnTo>
                    <a:pt x="47" y="52"/>
                  </a:lnTo>
                  <a:lnTo>
                    <a:pt x="98" y="73"/>
                  </a:lnTo>
                  <a:lnTo>
                    <a:pt x="111" y="73"/>
                  </a:lnTo>
                  <a:lnTo>
                    <a:pt x="66" y="127"/>
                  </a:lnTo>
                  <a:lnTo>
                    <a:pt x="43" y="129"/>
                  </a:lnTo>
                  <a:lnTo>
                    <a:pt x="13" y="148"/>
                  </a:lnTo>
                  <a:lnTo>
                    <a:pt x="13" y="148"/>
                  </a:lnTo>
                  <a:lnTo>
                    <a:pt x="13" y="148"/>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65" name="Freeform 685"/>
            <p:cNvSpPr>
              <a:spLocks/>
            </p:cNvSpPr>
            <p:nvPr/>
          </p:nvSpPr>
          <p:spPr bwMode="auto">
            <a:xfrm>
              <a:off x="3667125" y="3400425"/>
              <a:ext cx="85725" cy="30163"/>
            </a:xfrm>
            <a:custGeom>
              <a:avLst/>
              <a:gdLst/>
              <a:ahLst/>
              <a:cxnLst>
                <a:cxn ang="0">
                  <a:pos x="2" y="17"/>
                </a:cxn>
                <a:cxn ang="0">
                  <a:pos x="26" y="10"/>
                </a:cxn>
                <a:cxn ang="0">
                  <a:pos x="47" y="12"/>
                </a:cxn>
                <a:cxn ang="0">
                  <a:pos x="49" y="8"/>
                </a:cxn>
                <a:cxn ang="0">
                  <a:pos x="26" y="0"/>
                </a:cxn>
                <a:cxn ang="0">
                  <a:pos x="2" y="6"/>
                </a:cxn>
                <a:cxn ang="0">
                  <a:pos x="2" y="6"/>
                </a:cxn>
                <a:cxn ang="0">
                  <a:pos x="0" y="15"/>
                </a:cxn>
                <a:cxn ang="0">
                  <a:pos x="2" y="17"/>
                </a:cxn>
                <a:cxn ang="0">
                  <a:pos x="2" y="17"/>
                </a:cxn>
              </a:cxnLst>
              <a:rect l="0" t="0" r="r" b="b"/>
              <a:pathLst>
                <a:path w="49" h="17">
                  <a:moveTo>
                    <a:pt x="2" y="17"/>
                  </a:moveTo>
                  <a:lnTo>
                    <a:pt x="26" y="10"/>
                  </a:lnTo>
                  <a:lnTo>
                    <a:pt x="47" y="12"/>
                  </a:lnTo>
                  <a:lnTo>
                    <a:pt x="49" y="8"/>
                  </a:lnTo>
                  <a:lnTo>
                    <a:pt x="26" y="0"/>
                  </a:lnTo>
                  <a:lnTo>
                    <a:pt x="2" y="6"/>
                  </a:lnTo>
                  <a:lnTo>
                    <a:pt x="2" y="6"/>
                  </a:lnTo>
                  <a:lnTo>
                    <a:pt x="0" y="15"/>
                  </a:lnTo>
                  <a:lnTo>
                    <a:pt x="2" y="17"/>
                  </a:lnTo>
                  <a:lnTo>
                    <a:pt x="2" y="17"/>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66" name="Freeform 686"/>
            <p:cNvSpPr>
              <a:spLocks/>
            </p:cNvSpPr>
            <p:nvPr/>
          </p:nvSpPr>
          <p:spPr bwMode="auto">
            <a:xfrm>
              <a:off x="3667125" y="3441700"/>
              <a:ext cx="88900" cy="60325"/>
            </a:xfrm>
            <a:custGeom>
              <a:avLst/>
              <a:gdLst/>
              <a:ahLst/>
              <a:cxnLst>
                <a:cxn ang="0">
                  <a:pos x="51" y="0"/>
                </a:cxn>
                <a:cxn ang="0">
                  <a:pos x="49" y="19"/>
                </a:cxn>
                <a:cxn ang="0">
                  <a:pos x="34" y="24"/>
                </a:cxn>
                <a:cxn ang="0">
                  <a:pos x="28" y="34"/>
                </a:cxn>
                <a:cxn ang="0">
                  <a:pos x="28" y="34"/>
                </a:cxn>
                <a:cxn ang="0">
                  <a:pos x="22" y="28"/>
                </a:cxn>
                <a:cxn ang="0">
                  <a:pos x="21" y="15"/>
                </a:cxn>
                <a:cxn ang="0">
                  <a:pos x="13" y="17"/>
                </a:cxn>
                <a:cxn ang="0">
                  <a:pos x="0" y="7"/>
                </a:cxn>
                <a:cxn ang="0">
                  <a:pos x="2" y="6"/>
                </a:cxn>
                <a:cxn ang="0">
                  <a:pos x="51" y="0"/>
                </a:cxn>
                <a:cxn ang="0">
                  <a:pos x="51" y="0"/>
                </a:cxn>
              </a:cxnLst>
              <a:rect l="0" t="0" r="r" b="b"/>
              <a:pathLst>
                <a:path w="51" h="34">
                  <a:moveTo>
                    <a:pt x="51" y="0"/>
                  </a:moveTo>
                  <a:lnTo>
                    <a:pt x="49" y="19"/>
                  </a:lnTo>
                  <a:lnTo>
                    <a:pt x="34" y="24"/>
                  </a:lnTo>
                  <a:lnTo>
                    <a:pt x="28" y="34"/>
                  </a:lnTo>
                  <a:lnTo>
                    <a:pt x="28" y="34"/>
                  </a:lnTo>
                  <a:lnTo>
                    <a:pt x="22" y="28"/>
                  </a:lnTo>
                  <a:lnTo>
                    <a:pt x="21" y="15"/>
                  </a:lnTo>
                  <a:lnTo>
                    <a:pt x="13" y="17"/>
                  </a:lnTo>
                  <a:lnTo>
                    <a:pt x="0" y="7"/>
                  </a:lnTo>
                  <a:lnTo>
                    <a:pt x="2" y="6"/>
                  </a:lnTo>
                  <a:lnTo>
                    <a:pt x="51" y="0"/>
                  </a:lnTo>
                  <a:lnTo>
                    <a:pt x="51" y="0"/>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67" name="Freeform 687"/>
            <p:cNvSpPr>
              <a:spLocks/>
            </p:cNvSpPr>
            <p:nvPr/>
          </p:nvSpPr>
          <p:spPr bwMode="auto">
            <a:xfrm>
              <a:off x="3765550" y="3530600"/>
              <a:ext cx="82550" cy="104775"/>
            </a:xfrm>
            <a:custGeom>
              <a:avLst/>
              <a:gdLst/>
              <a:ahLst/>
              <a:cxnLst>
                <a:cxn ang="0">
                  <a:pos x="0" y="15"/>
                </a:cxn>
                <a:cxn ang="0">
                  <a:pos x="4" y="42"/>
                </a:cxn>
                <a:cxn ang="0">
                  <a:pos x="28" y="59"/>
                </a:cxn>
                <a:cxn ang="0">
                  <a:pos x="28" y="57"/>
                </a:cxn>
                <a:cxn ang="0">
                  <a:pos x="47" y="30"/>
                </a:cxn>
                <a:cxn ang="0">
                  <a:pos x="43" y="30"/>
                </a:cxn>
                <a:cxn ang="0">
                  <a:pos x="45" y="21"/>
                </a:cxn>
                <a:cxn ang="0">
                  <a:pos x="30" y="0"/>
                </a:cxn>
                <a:cxn ang="0">
                  <a:pos x="15" y="0"/>
                </a:cxn>
                <a:cxn ang="0">
                  <a:pos x="0" y="15"/>
                </a:cxn>
                <a:cxn ang="0">
                  <a:pos x="0" y="15"/>
                </a:cxn>
                <a:cxn ang="0">
                  <a:pos x="0" y="15"/>
                </a:cxn>
              </a:cxnLst>
              <a:rect l="0" t="0" r="r" b="b"/>
              <a:pathLst>
                <a:path w="47" h="59">
                  <a:moveTo>
                    <a:pt x="0" y="15"/>
                  </a:moveTo>
                  <a:lnTo>
                    <a:pt x="4" y="42"/>
                  </a:lnTo>
                  <a:lnTo>
                    <a:pt x="28" y="59"/>
                  </a:lnTo>
                  <a:lnTo>
                    <a:pt x="28" y="57"/>
                  </a:lnTo>
                  <a:lnTo>
                    <a:pt x="47" y="30"/>
                  </a:lnTo>
                  <a:lnTo>
                    <a:pt x="43" y="30"/>
                  </a:lnTo>
                  <a:lnTo>
                    <a:pt x="45" y="21"/>
                  </a:lnTo>
                  <a:lnTo>
                    <a:pt x="30" y="0"/>
                  </a:lnTo>
                  <a:lnTo>
                    <a:pt x="15" y="0"/>
                  </a:lnTo>
                  <a:lnTo>
                    <a:pt x="0" y="15"/>
                  </a:lnTo>
                  <a:lnTo>
                    <a:pt x="0" y="15"/>
                  </a:lnTo>
                  <a:lnTo>
                    <a:pt x="0" y="15"/>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68" name="Freeform 688"/>
            <p:cNvSpPr>
              <a:spLocks/>
            </p:cNvSpPr>
            <p:nvPr/>
          </p:nvSpPr>
          <p:spPr bwMode="auto">
            <a:xfrm>
              <a:off x="4984750" y="3935413"/>
              <a:ext cx="44450" cy="65087"/>
            </a:xfrm>
            <a:custGeom>
              <a:avLst/>
              <a:gdLst/>
              <a:ahLst/>
              <a:cxnLst>
                <a:cxn ang="0">
                  <a:pos x="0" y="6"/>
                </a:cxn>
                <a:cxn ang="0">
                  <a:pos x="25" y="0"/>
                </a:cxn>
                <a:cxn ang="0">
                  <a:pos x="25" y="19"/>
                </a:cxn>
                <a:cxn ang="0">
                  <a:pos x="10" y="37"/>
                </a:cxn>
                <a:cxn ang="0">
                  <a:pos x="6" y="37"/>
                </a:cxn>
                <a:cxn ang="0">
                  <a:pos x="2" y="19"/>
                </a:cxn>
                <a:cxn ang="0">
                  <a:pos x="0" y="6"/>
                </a:cxn>
                <a:cxn ang="0">
                  <a:pos x="0" y="6"/>
                </a:cxn>
              </a:cxnLst>
              <a:rect l="0" t="0" r="r" b="b"/>
              <a:pathLst>
                <a:path w="25" h="37">
                  <a:moveTo>
                    <a:pt x="0" y="6"/>
                  </a:moveTo>
                  <a:lnTo>
                    <a:pt x="25" y="0"/>
                  </a:lnTo>
                  <a:lnTo>
                    <a:pt x="25" y="19"/>
                  </a:lnTo>
                  <a:lnTo>
                    <a:pt x="10" y="37"/>
                  </a:lnTo>
                  <a:lnTo>
                    <a:pt x="6" y="37"/>
                  </a:lnTo>
                  <a:lnTo>
                    <a:pt x="2" y="19"/>
                  </a:lnTo>
                  <a:lnTo>
                    <a:pt x="0" y="6"/>
                  </a:lnTo>
                  <a:lnTo>
                    <a:pt x="0" y="6"/>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69" name="Freeform 689"/>
            <p:cNvSpPr>
              <a:spLocks/>
            </p:cNvSpPr>
            <p:nvPr/>
          </p:nvSpPr>
          <p:spPr bwMode="auto">
            <a:xfrm>
              <a:off x="4983163" y="3892550"/>
              <a:ext cx="52387" cy="53975"/>
            </a:xfrm>
            <a:custGeom>
              <a:avLst/>
              <a:gdLst/>
              <a:ahLst/>
              <a:cxnLst>
                <a:cxn ang="0">
                  <a:pos x="26" y="24"/>
                </a:cxn>
                <a:cxn ang="0">
                  <a:pos x="1" y="30"/>
                </a:cxn>
                <a:cxn ang="0">
                  <a:pos x="0" y="24"/>
                </a:cxn>
                <a:cxn ang="0">
                  <a:pos x="11" y="3"/>
                </a:cxn>
                <a:cxn ang="0">
                  <a:pos x="22" y="0"/>
                </a:cxn>
                <a:cxn ang="0">
                  <a:pos x="22" y="0"/>
                </a:cxn>
                <a:cxn ang="0">
                  <a:pos x="30" y="13"/>
                </a:cxn>
                <a:cxn ang="0">
                  <a:pos x="26" y="24"/>
                </a:cxn>
                <a:cxn ang="0">
                  <a:pos x="26" y="24"/>
                </a:cxn>
              </a:cxnLst>
              <a:rect l="0" t="0" r="r" b="b"/>
              <a:pathLst>
                <a:path w="30" h="30">
                  <a:moveTo>
                    <a:pt x="26" y="24"/>
                  </a:moveTo>
                  <a:lnTo>
                    <a:pt x="1" y="30"/>
                  </a:lnTo>
                  <a:lnTo>
                    <a:pt x="0" y="24"/>
                  </a:lnTo>
                  <a:lnTo>
                    <a:pt x="11" y="3"/>
                  </a:lnTo>
                  <a:lnTo>
                    <a:pt x="22" y="0"/>
                  </a:lnTo>
                  <a:lnTo>
                    <a:pt x="22" y="0"/>
                  </a:lnTo>
                  <a:lnTo>
                    <a:pt x="30" y="13"/>
                  </a:lnTo>
                  <a:lnTo>
                    <a:pt x="26" y="24"/>
                  </a:lnTo>
                  <a:lnTo>
                    <a:pt x="26" y="24"/>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70" name="Freeform 690"/>
            <p:cNvSpPr>
              <a:spLocks/>
            </p:cNvSpPr>
            <p:nvPr/>
          </p:nvSpPr>
          <p:spPr bwMode="auto">
            <a:xfrm>
              <a:off x="5014913" y="4702175"/>
              <a:ext cx="33337" cy="42863"/>
            </a:xfrm>
            <a:custGeom>
              <a:avLst/>
              <a:gdLst/>
              <a:ahLst/>
              <a:cxnLst>
                <a:cxn ang="0">
                  <a:pos x="19" y="17"/>
                </a:cxn>
                <a:cxn ang="0">
                  <a:pos x="19" y="0"/>
                </a:cxn>
                <a:cxn ang="0">
                  <a:pos x="6" y="0"/>
                </a:cxn>
                <a:cxn ang="0">
                  <a:pos x="0" y="17"/>
                </a:cxn>
                <a:cxn ang="0">
                  <a:pos x="10" y="24"/>
                </a:cxn>
                <a:cxn ang="0">
                  <a:pos x="19" y="17"/>
                </a:cxn>
                <a:cxn ang="0">
                  <a:pos x="19" y="17"/>
                </a:cxn>
              </a:cxnLst>
              <a:rect l="0" t="0" r="r" b="b"/>
              <a:pathLst>
                <a:path w="19" h="24">
                  <a:moveTo>
                    <a:pt x="19" y="17"/>
                  </a:moveTo>
                  <a:lnTo>
                    <a:pt x="19" y="0"/>
                  </a:lnTo>
                  <a:lnTo>
                    <a:pt x="6" y="0"/>
                  </a:lnTo>
                  <a:lnTo>
                    <a:pt x="0" y="17"/>
                  </a:lnTo>
                  <a:lnTo>
                    <a:pt x="10" y="24"/>
                  </a:lnTo>
                  <a:lnTo>
                    <a:pt x="19" y="17"/>
                  </a:lnTo>
                  <a:lnTo>
                    <a:pt x="19" y="17"/>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71" name="Freeform 691"/>
            <p:cNvSpPr>
              <a:spLocks/>
            </p:cNvSpPr>
            <p:nvPr/>
          </p:nvSpPr>
          <p:spPr bwMode="auto">
            <a:xfrm>
              <a:off x="4710113" y="4440238"/>
              <a:ext cx="266700" cy="292100"/>
            </a:xfrm>
            <a:custGeom>
              <a:avLst/>
              <a:gdLst/>
              <a:ahLst/>
              <a:cxnLst>
                <a:cxn ang="0">
                  <a:pos x="86" y="0"/>
                </a:cxn>
                <a:cxn ang="0">
                  <a:pos x="99" y="30"/>
                </a:cxn>
                <a:cxn ang="0">
                  <a:pos x="125" y="52"/>
                </a:cxn>
                <a:cxn ang="0">
                  <a:pos x="131" y="71"/>
                </a:cxn>
                <a:cxn ang="0">
                  <a:pos x="150" y="78"/>
                </a:cxn>
                <a:cxn ang="0">
                  <a:pos x="122" y="99"/>
                </a:cxn>
                <a:cxn ang="0">
                  <a:pos x="86" y="142"/>
                </a:cxn>
                <a:cxn ang="0">
                  <a:pos x="71" y="144"/>
                </a:cxn>
                <a:cxn ang="0">
                  <a:pos x="56" y="138"/>
                </a:cxn>
                <a:cxn ang="0">
                  <a:pos x="34" y="163"/>
                </a:cxn>
                <a:cxn ang="0">
                  <a:pos x="19" y="165"/>
                </a:cxn>
                <a:cxn ang="0">
                  <a:pos x="11" y="161"/>
                </a:cxn>
                <a:cxn ang="0">
                  <a:pos x="11" y="140"/>
                </a:cxn>
                <a:cxn ang="0">
                  <a:pos x="0" y="127"/>
                </a:cxn>
                <a:cxn ang="0">
                  <a:pos x="0" y="127"/>
                </a:cxn>
                <a:cxn ang="0">
                  <a:pos x="0" y="80"/>
                </a:cxn>
                <a:cxn ang="0">
                  <a:pos x="17" y="73"/>
                </a:cxn>
                <a:cxn ang="0">
                  <a:pos x="19" y="11"/>
                </a:cxn>
                <a:cxn ang="0">
                  <a:pos x="51" y="5"/>
                </a:cxn>
                <a:cxn ang="0">
                  <a:pos x="56" y="5"/>
                </a:cxn>
                <a:cxn ang="0">
                  <a:pos x="60" y="15"/>
                </a:cxn>
                <a:cxn ang="0">
                  <a:pos x="69" y="5"/>
                </a:cxn>
                <a:cxn ang="0">
                  <a:pos x="86" y="0"/>
                </a:cxn>
                <a:cxn ang="0">
                  <a:pos x="86" y="0"/>
                </a:cxn>
              </a:cxnLst>
              <a:rect l="0" t="0" r="r" b="b"/>
              <a:pathLst>
                <a:path w="150" h="165">
                  <a:moveTo>
                    <a:pt x="86" y="0"/>
                  </a:moveTo>
                  <a:lnTo>
                    <a:pt x="99" y="30"/>
                  </a:lnTo>
                  <a:lnTo>
                    <a:pt x="125" y="52"/>
                  </a:lnTo>
                  <a:lnTo>
                    <a:pt x="131" y="71"/>
                  </a:lnTo>
                  <a:lnTo>
                    <a:pt x="150" y="78"/>
                  </a:lnTo>
                  <a:lnTo>
                    <a:pt x="122" y="99"/>
                  </a:lnTo>
                  <a:lnTo>
                    <a:pt x="86" y="142"/>
                  </a:lnTo>
                  <a:lnTo>
                    <a:pt x="71" y="144"/>
                  </a:lnTo>
                  <a:lnTo>
                    <a:pt x="56" y="138"/>
                  </a:lnTo>
                  <a:lnTo>
                    <a:pt x="34" y="163"/>
                  </a:lnTo>
                  <a:lnTo>
                    <a:pt x="19" y="165"/>
                  </a:lnTo>
                  <a:lnTo>
                    <a:pt x="11" y="161"/>
                  </a:lnTo>
                  <a:lnTo>
                    <a:pt x="11" y="140"/>
                  </a:lnTo>
                  <a:lnTo>
                    <a:pt x="0" y="127"/>
                  </a:lnTo>
                  <a:lnTo>
                    <a:pt x="0" y="127"/>
                  </a:lnTo>
                  <a:lnTo>
                    <a:pt x="0" y="80"/>
                  </a:lnTo>
                  <a:lnTo>
                    <a:pt x="17" y="73"/>
                  </a:lnTo>
                  <a:lnTo>
                    <a:pt x="19" y="11"/>
                  </a:lnTo>
                  <a:lnTo>
                    <a:pt x="51" y="5"/>
                  </a:lnTo>
                  <a:lnTo>
                    <a:pt x="56" y="5"/>
                  </a:lnTo>
                  <a:lnTo>
                    <a:pt x="60" y="15"/>
                  </a:lnTo>
                  <a:lnTo>
                    <a:pt x="69" y="5"/>
                  </a:lnTo>
                  <a:lnTo>
                    <a:pt x="86" y="0"/>
                  </a:lnTo>
                  <a:lnTo>
                    <a:pt x="86"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72" name="Freeform 692"/>
            <p:cNvSpPr>
              <a:spLocks/>
            </p:cNvSpPr>
            <p:nvPr/>
          </p:nvSpPr>
          <p:spPr bwMode="auto">
            <a:xfrm>
              <a:off x="1639888" y="36766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73" name="Freeform 693"/>
            <p:cNvSpPr>
              <a:spLocks/>
            </p:cNvSpPr>
            <p:nvPr/>
          </p:nvSpPr>
          <p:spPr bwMode="auto">
            <a:xfrm>
              <a:off x="1793875" y="37306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74" name="Freeform 694"/>
            <p:cNvSpPr>
              <a:spLocks/>
            </p:cNvSpPr>
            <p:nvPr/>
          </p:nvSpPr>
          <p:spPr bwMode="auto">
            <a:xfrm>
              <a:off x="1922463" y="47180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75" name="Freeform 695"/>
            <p:cNvSpPr>
              <a:spLocks/>
            </p:cNvSpPr>
            <p:nvPr/>
          </p:nvSpPr>
          <p:spPr bwMode="auto">
            <a:xfrm>
              <a:off x="1954213" y="496093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76" name="Freeform 696"/>
            <p:cNvSpPr>
              <a:spLocks/>
            </p:cNvSpPr>
            <p:nvPr/>
          </p:nvSpPr>
          <p:spPr bwMode="auto">
            <a:xfrm>
              <a:off x="2006600" y="495617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77" name="Freeform 697"/>
            <p:cNvSpPr>
              <a:spLocks/>
            </p:cNvSpPr>
            <p:nvPr/>
          </p:nvSpPr>
          <p:spPr bwMode="auto">
            <a:xfrm>
              <a:off x="2224088" y="5222875"/>
              <a:ext cx="26987" cy="52388"/>
            </a:xfrm>
            <a:custGeom>
              <a:avLst/>
              <a:gdLst/>
              <a:ahLst/>
              <a:cxnLst>
                <a:cxn ang="0">
                  <a:pos x="0" y="0"/>
                </a:cxn>
                <a:cxn ang="0">
                  <a:pos x="8" y="28"/>
                </a:cxn>
                <a:cxn ang="0">
                  <a:pos x="15" y="30"/>
                </a:cxn>
                <a:cxn ang="0">
                  <a:pos x="15" y="9"/>
                </a:cxn>
                <a:cxn ang="0">
                  <a:pos x="0" y="0"/>
                </a:cxn>
                <a:cxn ang="0">
                  <a:pos x="0" y="0"/>
                </a:cxn>
              </a:cxnLst>
              <a:rect l="0" t="0" r="r" b="b"/>
              <a:pathLst>
                <a:path w="15" h="30">
                  <a:moveTo>
                    <a:pt x="0" y="0"/>
                  </a:moveTo>
                  <a:lnTo>
                    <a:pt x="8" y="28"/>
                  </a:lnTo>
                  <a:lnTo>
                    <a:pt x="15" y="30"/>
                  </a:lnTo>
                  <a:lnTo>
                    <a:pt x="15" y="9"/>
                  </a:ln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78" name="Freeform 698"/>
            <p:cNvSpPr>
              <a:spLocks/>
            </p:cNvSpPr>
            <p:nvPr/>
          </p:nvSpPr>
          <p:spPr bwMode="auto">
            <a:xfrm>
              <a:off x="2682875" y="5526088"/>
              <a:ext cx="80963" cy="30162"/>
            </a:xfrm>
            <a:custGeom>
              <a:avLst/>
              <a:gdLst/>
              <a:ahLst/>
              <a:cxnLst>
                <a:cxn ang="0">
                  <a:pos x="0" y="8"/>
                </a:cxn>
                <a:cxn ang="0">
                  <a:pos x="26" y="17"/>
                </a:cxn>
                <a:cxn ang="0">
                  <a:pos x="46" y="8"/>
                </a:cxn>
                <a:cxn ang="0">
                  <a:pos x="35" y="0"/>
                </a:cxn>
                <a:cxn ang="0">
                  <a:pos x="16" y="0"/>
                </a:cxn>
                <a:cxn ang="0">
                  <a:pos x="5" y="2"/>
                </a:cxn>
                <a:cxn ang="0">
                  <a:pos x="11" y="8"/>
                </a:cxn>
                <a:cxn ang="0">
                  <a:pos x="9" y="12"/>
                </a:cxn>
                <a:cxn ang="0">
                  <a:pos x="0" y="8"/>
                </a:cxn>
                <a:cxn ang="0">
                  <a:pos x="0" y="8"/>
                </a:cxn>
              </a:cxnLst>
              <a:rect l="0" t="0" r="r" b="b"/>
              <a:pathLst>
                <a:path w="46" h="17">
                  <a:moveTo>
                    <a:pt x="0" y="8"/>
                  </a:moveTo>
                  <a:lnTo>
                    <a:pt x="26" y="17"/>
                  </a:lnTo>
                  <a:lnTo>
                    <a:pt x="46" y="8"/>
                  </a:lnTo>
                  <a:lnTo>
                    <a:pt x="35" y="0"/>
                  </a:lnTo>
                  <a:lnTo>
                    <a:pt x="16" y="0"/>
                  </a:lnTo>
                  <a:lnTo>
                    <a:pt x="5" y="2"/>
                  </a:lnTo>
                  <a:lnTo>
                    <a:pt x="11" y="8"/>
                  </a:lnTo>
                  <a:lnTo>
                    <a:pt x="9" y="12"/>
                  </a:lnTo>
                  <a:lnTo>
                    <a:pt x="0" y="8"/>
                  </a:lnTo>
                  <a:lnTo>
                    <a:pt x="0" y="8"/>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79" name="Freeform 699"/>
            <p:cNvSpPr>
              <a:spLocks/>
            </p:cNvSpPr>
            <p:nvPr/>
          </p:nvSpPr>
          <p:spPr bwMode="auto">
            <a:xfrm>
              <a:off x="2373313" y="3506788"/>
              <a:ext cx="23812" cy="23812"/>
            </a:xfrm>
            <a:custGeom>
              <a:avLst/>
              <a:gdLst/>
              <a:ahLst/>
              <a:cxnLst>
                <a:cxn ang="0">
                  <a:pos x="0" y="13"/>
                </a:cxn>
                <a:cxn ang="0">
                  <a:pos x="10" y="13"/>
                </a:cxn>
                <a:cxn ang="0">
                  <a:pos x="14" y="0"/>
                </a:cxn>
                <a:cxn ang="0">
                  <a:pos x="2" y="2"/>
                </a:cxn>
                <a:cxn ang="0">
                  <a:pos x="6" y="12"/>
                </a:cxn>
                <a:cxn ang="0">
                  <a:pos x="0" y="13"/>
                </a:cxn>
                <a:cxn ang="0">
                  <a:pos x="0" y="13"/>
                </a:cxn>
              </a:cxnLst>
              <a:rect l="0" t="0" r="r" b="b"/>
              <a:pathLst>
                <a:path w="14" h="13">
                  <a:moveTo>
                    <a:pt x="0" y="13"/>
                  </a:moveTo>
                  <a:lnTo>
                    <a:pt x="10" y="13"/>
                  </a:lnTo>
                  <a:lnTo>
                    <a:pt x="14" y="0"/>
                  </a:lnTo>
                  <a:lnTo>
                    <a:pt x="2" y="2"/>
                  </a:lnTo>
                  <a:lnTo>
                    <a:pt x="6" y="12"/>
                  </a:lnTo>
                  <a:lnTo>
                    <a:pt x="0" y="13"/>
                  </a:lnTo>
                  <a:lnTo>
                    <a:pt x="0" y="13"/>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80" name="Freeform 700"/>
            <p:cNvSpPr>
              <a:spLocks/>
            </p:cNvSpPr>
            <p:nvPr/>
          </p:nvSpPr>
          <p:spPr bwMode="auto">
            <a:xfrm>
              <a:off x="2190750" y="34607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81" name="Freeform 701"/>
            <p:cNvSpPr>
              <a:spLocks/>
            </p:cNvSpPr>
            <p:nvPr/>
          </p:nvSpPr>
          <p:spPr bwMode="auto">
            <a:xfrm>
              <a:off x="2166938" y="3454400"/>
              <a:ext cx="7937" cy="11113"/>
            </a:xfrm>
            <a:custGeom>
              <a:avLst/>
              <a:gdLst/>
              <a:ahLst/>
              <a:cxnLst>
                <a:cxn ang="0">
                  <a:pos x="0" y="0"/>
                </a:cxn>
                <a:cxn ang="0">
                  <a:pos x="4" y="6"/>
                </a:cxn>
                <a:cxn ang="0">
                  <a:pos x="0" y="0"/>
                </a:cxn>
              </a:cxnLst>
              <a:rect l="0" t="0" r="r" b="b"/>
              <a:pathLst>
                <a:path w="4" h="6">
                  <a:moveTo>
                    <a:pt x="0" y="0"/>
                  </a:moveTo>
                  <a:lnTo>
                    <a:pt x="4" y="6"/>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82" name="Line 702"/>
            <p:cNvSpPr>
              <a:spLocks noChangeShapeType="1"/>
            </p:cNvSpPr>
            <p:nvPr/>
          </p:nvSpPr>
          <p:spPr bwMode="auto">
            <a:xfrm>
              <a:off x="2166938" y="3454400"/>
              <a:ext cx="7937" cy="11113"/>
            </a:xfrm>
            <a:prstGeom prst="line">
              <a:avLst/>
            </a:prstGeom>
            <a:no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83" name="Freeform 703"/>
            <p:cNvSpPr>
              <a:spLocks/>
            </p:cNvSpPr>
            <p:nvPr/>
          </p:nvSpPr>
          <p:spPr bwMode="auto">
            <a:xfrm>
              <a:off x="2144713" y="34480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84" name="Freeform 704"/>
            <p:cNvSpPr>
              <a:spLocks/>
            </p:cNvSpPr>
            <p:nvPr/>
          </p:nvSpPr>
          <p:spPr bwMode="auto">
            <a:xfrm>
              <a:off x="1922463" y="3255963"/>
              <a:ext cx="58737" cy="22225"/>
            </a:xfrm>
            <a:custGeom>
              <a:avLst/>
              <a:gdLst/>
              <a:ahLst/>
              <a:cxnLst>
                <a:cxn ang="0">
                  <a:pos x="0" y="6"/>
                </a:cxn>
                <a:cxn ang="0">
                  <a:pos x="17" y="13"/>
                </a:cxn>
                <a:cxn ang="0">
                  <a:pos x="33" y="11"/>
                </a:cxn>
                <a:cxn ang="0">
                  <a:pos x="32" y="6"/>
                </a:cxn>
                <a:cxn ang="0">
                  <a:pos x="9" y="0"/>
                </a:cxn>
                <a:cxn ang="0">
                  <a:pos x="0" y="6"/>
                </a:cxn>
                <a:cxn ang="0">
                  <a:pos x="0" y="6"/>
                </a:cxn>
              </a:cxnLst>
              <a:rect l="0" t="0" r="r" b="b"/>
              <a:pathLst>
                <a:path w="33" h="13">
                  <a:moveTo>
                    <a:pt x="0" y="6"/>
                  </a:moveTo>
                  <a:lnTo>
                    <a:pt x="17" y="13"/>
                  </a:lnTo>
                  <a:lnTo>
                    <a:pt x="33" y="11"/>
                  </a:lnTo>
                  <a:lnTo>
                    <a:pt x="32" y="6"/>
                  </a:lnTo>
                  <a:lnTo>
                    <a:pt x="9" y="0"/>
                  </a:lnTo>
                  <a:lnTo>
                    <a:pt x="0" y="6"/>
                  </a:lnTo>
                  <a:lnTo>
                    <a:pt x="0" y="6"/>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85" name="Freeform 705"/>
            <p:cNvSpPr>
              <a:spLocks/>
            </p:cNvSpPr>
            <p:nvPr/>
          </p:nvSpPr>
          <p:spPr bwMode="auto">
            <a:xfrm>
              <a:off x="1806575" y="3138488"/>
              <a:ext cx="15875" cy="22225"/>
            </a:xfrm>
            <a:custGeom>
              <a:avLst/>
              <a:gdLst/>
              <a:ahLst/>
              <a:cxnLst>
                <a:cxn ang="0">
                  <a:pos x="0" y="4"/>
                </a:cxn>
                <a:cxn ang="0">
                  <a:pos x="0" y="12"/>
                </a:cxn>
                <a:cxn ang="0">
                  <a:pos x="9" y="10"/>
                </a:cxn>
                <a:cxn ang="0">
                  <a:pos x="4" y="0"/>
                </a:cxn>
                <a:cxn ang="0">
                  <a:pos x="0" y="4"/>
                </a:cxn>
                <a:cxn ang="0">
                  <a:pos x="0" y="4"/>
                </a:cxn>
              </a:cxnLst>
              <a:rect l="0" t="0" r="r" b="b"/>
              <a:pathLst>
                <a:path w="9" h="12">
                  <a:moveTo>
                    <a:pt x="0" y="4"/>
                  </a:moveTo>
                  <a:lnTo>
                    <a:pt x="0" y="12"/>
                  </a:lnTo>
                  <a:lnTo>
                    <a:pt x="9" y="10"/>
                  </a:lnTo>
                  <a:lnTo>
                    <a:pt x="4" y="0"/>
                  </a:lnTo>
                  <a:lnTo>
                    <a:pt x="0" y="4"/>
                  </a:lnTo>
                  <a:lnTo>
                    <a:pt x="0" y="4"/>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86" name="Freeform 706"/>
            <p:cNvSpPr>
              <a:spLocks/>
            </p:cNvSpPr>
            <p:nvPr/>
          </p:nvSpPr>
          <p:spPr bwMode="auto">
            <a:xfrm>
              <a:off x="1757363" y="3103563"/>
              <a:ext cx="295275" cy="109537"/>
            </a:xfrm>
            <a:custGeom>
              <a:avLst/>
              <a:gdLst/>
              <a:ahLst/>
              <a:cxnLst>
                <a:cxn ang="0">
                  <a:pos x="0" y="24"/>
                </a:cxn>
                <a:cxn ang="0">
                  <a:pos x="11" y="24"/>
                </a:cxn>
                <a:cxn ang="0">
                  <a:pos x="36" y="9"/>
                </a:cxn>
                <a:cxn ang="0">
                  <a:pos x="54" y="11"/>
                </a:cxn>
                <a:cxn ang="0">
                  <a:pos x="45" y="15"/>
                </a:cxn>
                <a:cxn ang="0">
                  <a:pos x="49" y="19"/>
                </a:cxn>
                <a:cxn ang="0">
                  <a:pos x="96" y="30"/>
                </a:cxn>
                <a:cxn ang="0">
                  <a:pos x="107" y="45"/>
                </a:cxn>
                <a:cxn ang="0">
                  <a:pos x="118" y="45"/>
                </a:cxn>
                <a:cxn ang="0">
                  <a:pos x="120" y="52"/>
                </a:cxn>
                <a:cxn ang="0">
                  <a:pos x="109" y="62"/>
                </a:cxn>
                <a:cxn ang="0">
                  <a:pos x="167" y="56"/>
                </a:cxn>
                <a:cxn ang="0">
                  <a:pos x="157" y="47"/>
                </a:cxn>
                <a:cxn ang="0">
                  <a:pos x="142" y="47"/>
                </a:cxn>
                <a:cxn ang="0">
                  <a:pos x="146" y="39"/>
                </a:cxn>
                <a:cxn ang="0">
                  <a:pos x="131" y="35"/>
                </a:cxn>
                <a:cxn ang="0">
                  <a:pos x="105" y="17"/>
                </a:cxn>
                <a:cxn ang="0">
                  <a:pos x="58" y="0"/>
                </a:cxn>
                <a:cxn ang="0">
                  <a:pos x="24" y="5"/>
                </a:cxn>
                <a:cxn ang="0">
                  <a:pos x="0" y="24"/>
                </a:cxn>
                <a:cxn ang="0">
                  <a:pos x="0" y="24"/>
                </a:cxn>
              </a:cxnLst>
              <a:rect l="0" t="0" r="r" b="b"/>
              <a:pathLst>
                <a:path w="167" h="62">
                  <a:moveTo>
                    <a:pt x="0" y="24"/>
                  </a:moveTo>
                  <a:lnTo>
                    <a:pt x="11" y="24"/>
                  </a:lnTo>
                  <a:lnTo>
                    <a:pt x="36" y="9"/>
                  </a:lnTo>
                  <a:lnTo>
                    <a:pt x="54" y="11"/>
                  </a:lnTo>
                  <a:lnTo>
                    <a:pt x="45" y="15"/>
                  </a:lnTo>
                  <a:lnTo>
                    <a:pt x="49" y="19"/>
                  </a:lnTo>
                  <a:lnTo>
                    <a:pt x="96" y="30"/>
                  </a:lnTo>
                  <a:lnTo>
                    <a:pt x="107" y="45"/>
                  </a:lnTo>
                  <a:lnTo>
                    <a:pt x="118" y="45"/>
                  </a:lnTo>
                  <a:lnTo>
                    <a:pt x="120" y="52"/>
                  </a:lnTo>
                  <a:lnTo>
                    <a:pt x="109" y="62"/>
                  </a:lnTo>
                  <a:lnTo>
                    <a:pt x="167" y="56"/>
                  </a:lnTo>
                  <a:lnTo>
                    <a:pt x="157" y="47"/>
                  </a:lnTo>
                  <a:lnTo>
                    <a:pt x="142" y="47"/>
                  </a:lnTo>
                  <a:lnTo>
                    <a:pt x="146" y="39"/>
                  </a:lnTo>
                  <a:lnTo>
                    <a:pt x="131" y="35"/>
                  </a:lnTo>
                  <a:lnTo>
                    <a:pt x="105" y="17"/>
                  </a:lnTo>
                  <a:lnTo>
                    <a:pt x="58" y="0"/>
                  </a:lnTo>
                  <a:lnTo>
                    <a:pt x="24" y="5"/>
                  </a:lnTo>
                  <a:lnTo>
                    <a:pt x="0" y="24"/>
                  </a:lnTo>
                  <a:lnTo>
                    <a:pt x="0" y="24"/>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87" name="Freeform 707"/>
            <p:cNvSpPr>
              <a:spLocks/>
            </p:cNvSpPr>
            <p:nvPr/>
          </p:nvSpPr>
          <p:spPr bwMode="auto">
            <a:xfrm>
              <a:off x="2241550" y="3255963"/>
              <a:ext cx="42863" cy="12700"/>
            </a:xfrm>
            <a:custGeom>
              <a:avLst/>
              <a:gdLst/>
              <a:ahLst/>
              <a:cxnLst>
                <a:cxn ang="0">
                  <a:pos x="0" y="7"/>
                </a:cxn>
                <a:cxn ang="0">
                  <a:pos x="18" y="7"/>
                </a:cxn>
                <a:cxn ang="0">
                  <a:pos x="24" y="4"/>
                </a:cxn>
                <a:cxn ang="0">
                  <a:pos x="18" y="0"/>
                </a:cxn>
                <a:cxn ang="0">
                  <a:pos x="1" y="0"/>
                </a:cxn>
                <a:cxn ang="0">
                  <a:pos x="0" y="7"/>
                </a:cxn>
                <a:cxn ang="0">
                  <a:pos x="0" y="7"/>
                </a:cxn>
              </a:cxnLst>
              <a:rect l="0" t="0" r="r" b="b"/>
              <a:pathLst>
                <a:path w="24" h="7">
                  <a:moveTo>
                    <a:pt x="0" y="7"/>
                  </a:moveTo>
                  <a:lnTo>
                    <a:pt x="18" y="7"/>
                  </a:lnTo>
                  <a:lnTo>
                    <a:pt x="24" y="4"/>
                  </a:lnTo>
                  <a:lnTo>
                    <a:pt x="18" y="0"/>
                  </a:lnTo>
                  <a:lnTo>
                    <a:pt x="1" y="0"/>
                  </a:lnTo>
                  <a:lnTo>
                    <a:pt x="0" y="7"/>
                  </a:lnTo>
                  <a:lnTo>
                    <a:pt x="0" y="7"/>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88" name="Freeform 708"/>
            <p:cNvSpPr>
              <a:spLocks/>
            </p:cNvSpPr>
            <p:nvPr/>
          </p:nvSpPr>
          <p:spPr bwMode="auto">
            <a:xfrm>
              <a:off x="2306638" y="327818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89" name="Freeform 709"/>
            <p:cNvSpPr>
              <a:spLocks/>
            </p:cNvSpPr>
            <p:nvPr/>
          </p:nvSpPr>
          <p:spPr bwMode="auto">
            <a:xfrm>
              <a:off x="2322513" y="32448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90" name="Freeform 710"/>
            <p:cNvSpPr>
              <a:spLocks/>
            </p:cNvSpPr>
            <p:nvPr/>
          </p:nvSpPr>
          <p:spPr bwMode="auto">
            <a:xfrm>
              <a:off x="2349500" y="325278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91" name="Freeform 711"/>
            <p:cNvSpPr>
              <a:spLocks/>
            </p:cNvSpPr>
            <p:nvPr/>
          </p:nvSpPr>
          <p:spPr bwMode="auto">
            <a:xfrm>
              <a:off x="2357438" y="326707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92" name="Freeform 712"/>
            <p:cNvSpPr>
              <a:spLocks/>
            </p:cNvSpPr>
            <p:nvPr/>
          </p:nvSpPr>
          <p:spPr bwMode="auto">
            <a:xfrm>
              <a:off x="2363788" y="329247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93" name="Freeform 713"/>
            <p:cNvSpPr>
              <a:spLocks/>
            </p:cNvSpPr>
            <p:nvPr/>
          </p:nvSpPr>
          <p:spPr bwMode="auto">
            <a:xfrm>
              <a:off x="2390775" y="330200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94" name="Freeform 714"/>
            <p:cNvSpPr>
              <a:spLocks/>
            </p:cNvSpPr>
            <p:nvPr/>
          </p:nvSpPr>
          <p:spPr bwMode="auto">
            <a:xfrm>
              <a:off x="2386013" y="3321050"/>
              <a:ext cx="12700" cy="17463"/>
            </a:xfrm>
            <a:custGeom>
              <a:avLst/>
              <a:gdLst/>
              <a:ahLst/>
              <a:cxnLst>
                <a:cxn ang="0">
                  <a:pos x="0" y="4"/>
                </a:cxn>
                <a:cxn ang="0">
                  <a:pos x="0" y="10"/>
                </a:cxn>
                <a:cxn ang="0">
                  <a:pos x="7" y="6"/>
                </a:cxn>
                <a:cxn ang="0">
                  <a:pos x="6" y="0"/>
                </a:cxn>
                <a:cxn ang="0">
                  <a:pos x="0" y="4"/>
                </a:cxn>
                <a:cxn ang="0">
                  <a:pos x="0" y="4"/>
                </a:cxn>
              </a:cxnLst>
              <a:rect l="0" t="0" r="r" b="b"/>
              <a:pathLst>
                <a:path w="7" h="10">
                  <a:moveTo>
                    <a:pt x="0" y="4"/>
                  </a:moveTo>
                  <a:lnTo>
                    <a:pt x="0" y="10"/>
                  </a:lnTo>
                  <a:lnTo>
                    <a:pt x="7" y="6"/>
                  </a:lnTo>
                  <a:lnTo>
                    <a:pt x="6" y="0"/>
                  </a:lnTo>
                  <a:lnTo>
                    <a:pt x="0" y="4"/>
                  </a:lnTo>
                  <a:lnTo>
                    <a:pt x="0" y="4"/>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95" name="Freeform 715"/>
            <p:cNvSpPr>
              <a:spLocks/>
            </p:cNvSpPr>
            <p:nvPr/>
          </p:nvSpPr>
          <p:spPr bwMode="auto">
            <a:xfrm>
              <a:off x="2397125" y="335438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96" name="Freeform 716"/>
            <p:cNvSpPr>
              <a:spLocks/>
            </p:cNvSpPr>
            <p:nvPr/>
          </p:nvSpPr>
          <p:spPr bwMode="auto">
            <a:xfrm>
              <a:off x="2398713" y="3375025"/>
              <a:ext cx="11112" cy="9525"/>
            </a:xfrm>
            <a:custGeom>
              <a:avLst/>
              <a:gdLst/>
              <a:ahLst/>
              <a:cxnLst>
                <a:cxn ang="0">
                  <a:pos x="0" y="0"/>
                </a:cxn>
                <a:cxn ang="0">
                  <a:pos x="6" y="6"/>
                </a:cxn>
                <a:cxn ang="0">
                  <a:pos x="0" y="0"/>
                </a:cxn>
              </a:cxnLst>
              <a:rect l="0" t="0" r="r" b="b"/>
              <a:pathLst>
                <a:path w="6" h="6">
                  <a:moveTo>
                    <a:pt x="0" y="0"/>
                  </a:moveTo>
                  <a:lnTo>
                    <a:pt x="6" y="6"/>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97" name="Line 717"/>
            <p:cNvSpPr>
              <a:spLocks noChangeShapeType="1"/>
            </p:cNvSpPr>
            <p:nvPr/>
          </p:nvSpPr>
          <p:spPr bwMode="auto">
            <a:xfrm>
              <a:off x="2398713" y="3375025"/>
              <a:ext cx="11112" cy="9525"/>
            </a:xfrm>
            <a:prstGeom prst="line">
              <a:avLst/>
            </a:prstGeom>
            <a:no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98" name="Freeform 718"/>
            <p:cNvSpPr>
              <a:spLocks/>
            </p:cNvSpPr>
            <p:nvPr/>
          </p:nvSpPr>
          <p:spPr bwMode="auto">
            <a:xfrm>
              <a:off x="2403475" y="340518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699" name="Freeform 719"/>
            <p:cNvSpPr>
              <a:spLocks/>
            </p:cNvSpPr>
            <p:nvPr/>
          </p:nvSpPr>
          <p:spPr bwMode="auto">
            <a:xfrm>
              <a:off x="2397125" y="34258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700" name="Freeform 720"/>
            <p:cNvSpPr>
              <a:spLocks/>
            </p:cNvSpPr>
            <p:nvPr/>
          </p:nvSpPr>
          <p:spPr bwMode="auto">
            <a:xfrm>
              <a:off x="2379663" y="346551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701" name="Freeform 721"/>
            <p:cNvSpPr>
              <a:spLocks/>
            </p:cNvSpPr>
            <p:nvPr/>
          </p:nvSpPr>
          <p:spPr bwMode="auto">
            <a:xfrm>
              <a:off x="2443163" y="342741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702" name="Freeform 722"/>
            <p:cNvSpPr>
              <a:spLocks/>
            </p:cNvSpPr>
            <p:nvPr/>
          </p:nvSpPr>
          <p:spPr bwMode="auto">
            <a:xfrm>
              <a:off x="2409825" y="349091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703" name="Freeform 723"/>
            <p:cNvSpPr>
              <a:spLocks/>
            </p:cNvSpPr>
            <p:nvPr/>
          </p:nvSpPr>
          <p:spPr bwMode="auto">
            <a:xfrm>
              <a:off x="1952625" y="3036888"/>
              <a:ext cx="15875" cy="49212"/>
            </a:xfrm>
            <a:custGeom>
              <a:avLst/>
              <a:gdLst/>
              <a:ahLst/>
              <a:cxnLst>
                <a:cxn ang="0">
                  <a:pos x="3" y="0"/>
                </a:cxn>
                <a:cxn ang="0">
                  <a:pos x="0" y="12"/>
                </a:cxn>
                <a:cxn ang="0">
                  <a:pos x="9" y="28"/>
                </a:cxn>
                <a:cxn ang="0">
                  <a:pos x="9" y="10"/>
                </a:cxn>
                <a:cxn ang="0">
                  <a:pos x="3" y="0"/>
                </a:cxn>
                <a:cxn ang="0">
                  <a:pos x="3" y="0"/>
                </a:cxn>
              </a:cxnLst>
              <a:rect l="0" t="0" r="r" b="b"/>
              <a:pathLst>
                <a:path w="9" h="28">
                  <a:moveTo>
                    <a:pt x="3" y="0"/>
                  </a:moveTo>
                  <a:lnTo>
                    <a:pt x="0" y="12"/>
                  </a:lnTo>
                  <a:lnTo>
                    <a:pt x="9" y="28"/>
                  </a:lnTo>
                  <a:lnTo>
                    <a:pt x="9" y="10"/>
                  </a:lnTo>
                  <a:lnTo>
                    <a:pt x="3" y="0"/>
                  </a:lnTo>
                  <a:lnTo>
                    <a:pt x="3"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704" name="Freeform 724"/>
            <p:cNvSpPr>
              <a:spLocks/>
            </p:cNvSpPr>
            <p:nvPr/>
          </p:nvSpPr>
          <p:spPr bwMode="auto">
            <a:xfrm>
              <a:off x="2068513" y="3163888"/>
              <a:ext cx="19050" cy="12700"/>
            </a:xfrm>
            <a:custGeom>
              <a:avLst/>
              <a:gdLst/>
              <a:ahLst/>
              <a:cxnLst>
                <a:cxn ang="0">
                  <a:pos x="0" y="7"/>
                </a:cxn>
                <a:cxn ang="0">
                  <a:pos x="8" y="7"/>
                </a:cxn>
                <a:cxn ang="0">
                  <a:pos x="11" y="0"/>
                </a:cxn>
                <a:cxn ang="0">
                  <a:pos x="0" y="7"/>
                </a:cxn>
                <a:cxn ang="0">
                  <a:pos x="0" y="7"/>
                </a:cxn>
              </a:cxnLst>
              <a:rect l="0" t="0" r="r" b="b"/>
              <a:pathLst>
                <a:path w="11" h="7">
                  <a:moveTo>
                    <a:pt x="0" y="7"/>
                  </a:moveTo>
                  <a:lnTo>
                    <a:pt x="8" y="7"/>
                  </a:lnTo>
                  <a:lnTo>
                    <a:pt x="11" y="0"/>
                  </a:lnTo>
                  <a:lnTo>
                    <a:pt x="0" y="7"/>
                  </a:lnTo>
                  <a:lnTo>
                    <a:pt x="0" y="7"/>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705" name="Freeform 725"/>
            <p:cNvSpPr>
              <a:spLocks/>
            </p:cNvSpPr>
            <p:nvPr/>
          </p:nvSpPr>
          <p:spPr bwMode="auto">
            <a:xfrm>
              <a:off x="1949450" y="2986088"/>
              <a:ext cx="30163" cy="7937"/>
            </a:xfrm>
            <a:custGeom>
              <a:avLst/>
              <a:gdLst/>
              <a:ahLst/>
              <a:cxnLst>
                <a:cxn ang="0">
                  <a:pos x="0" y="0"/>
                </a:cxn>
                <a:cxn ang="0">
                  <a:pos x="17" y="4"/>
                </a:cxn>
                <a:cxn ang="0">
                  <a:pos x="0" y="0"/>
                </a:cxn>
              </a:cxnLst>
              <a:rect l="0" t="0" r="r" b="b"/>
              <a:pathLst>
                <a:path w="17" h="4">
                  <a:moveTo>
                    <a:pt x="0" y="0"/>
                  </a:moveTo>
                  <a:lnTo>
                    <a:pt x="17" y="4"/>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706" name="Line 726"/>
            <p:cNvSpPr>
              <a:spLocks noChangeShapeType="1"/>
            </p:cNvSpPr>
            <p:nvPr/>
          </p:nvSpPr>
          <p:spPr bwMode="auto">
            <a:xfrm>
              <a:off x="1949450" y="2986088"/>
              <a:ext cx="30163" cy="7937"/>
            </a:xfrm>
            <a:prstGeom prst="line">
              <a:avLst/>
            </a:prstGeom>
            <a:no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707" name="Freeform 727"/>
            <p:cNvSpPr>
              <a:spLocks/>
            </p:cNvSpPr>
            <p:nvPr/>
          </p:nvSpPr>
          <p:spPr bwMode="auto">
            <a:xfrm>
              <a:off x="1989138" y="2982913"/>
              <a:ext cx="9525" cy="11112"/>
            </a:xfrm>
            <a:custGeom>
              <a:avLst/>
              <a:gdLst/>
              <a:ahLst/>
              <a:cxnLst>
                <a:cxn ang="0">
                  <a:pos x="0" y="0"/>
                </a:cxn>
                <a:cxn ang="0">
                  <a:pos x="6" y="6"/>
                </a:cxn>
                <a:cxn ang="0">
                  <a:pos x="0" y="0"/>
                </a:cxn>
              </a:cxnLst>
              <a:rect l="0" t="0" r="r" b="b"/>
              <a:pathLst>
                <a:path w="6" h="6">
                  <a:moveTo>
                    <a:pt x="0" y="0"/>
                  </a:moveTo>
                  <a:lnTo>
                    <a:pt x="6" y="6"/>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708" name="Line 728"/>
            <p:cNvSpPr>
              <a:spLocks noChangeShapeType="1"/>
            </p:cNvSpPr>
            <p:nvPr/>
          </p:nvSpPr>
          <p:spPr bwMode="auto">
            <a:xfrm>
              <a:off x="1989138" y="2982913"/>
              <a:ext cx="9525" cy="11112"/>
            </a:xfrm>
            <a:prstGeom prst="line">
              <a:avLst/>
            </a:prstGeom>
            <a:no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709" name="Freeform 729"/>
            <p:cNvSpPr>
              <a:spLocks/>
            </p:cNvSpPr>
            <p:nvPr/>
          </p:nvSpPr>
          <p:spPr bwMode="auto">
            <a:xfrm>
              <a:off x="1992313" y="2994025"/>
              <a:ext cx="6350" cy="15875"/>
            </a:xfrm>
            <a:custGeom>
              <a:avLst/>
              <a:gdLst/>
              <a:ahLst/>
              <a:cxnLst>
                <a:cxn ang="0">
                  <a:pos x="4" y="0"/>
                </a:cxn>
                <a:cxn ang="0">
                  <a:pos x="0" y="9"/>
                </a:cxn>
                <a:cxn ang="0">
                  <a:pos x="4" y="0"/>
                </a:cxn>
              </a:cxnLst>
              <a:rect l="0" t="0" r="r" b="b"/>
              <a:pathLst>
                <a:path w="4" h="9">
                  <a:moveTo>
                    <a:pt x="4" y="0"/>
                  </a:moveTo>
                  <a:lnTo>
                    <a:pt x="0" y="9"/>
                  </a:lnTo>
                  <a:lnTo>
                    <a:pt x="4"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710" name="Line 730"/>
            <p:cNvSpPr>
              <a:spLocks noChangeShapeType="1"/>
            </p:cNvSpPr>
            <p:nvPr/>
          </p:nvSpPr>
          <p:spPr bwMode="auto">
            <a:xfrm flipH="1">
              <a:off x="1992313" y="2994025"/>
              <a:ext cx="6350" cy="15875"/>
            </a:xfrm>
            <a:prstGeom prst="line">
              <a:avLst/>
            </a:prstGeom>
            <a:no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711" name="Freeform 731"/>
            <p:cNvSpPr>
              <a:spLocks/>
            </p:cNvSpPr>
            <p:nvPr/>
          </p:nvSpPr>
          <p:spPr bwMode="auto">
            <a:xfrm>
              <a:off x="1981200" y="30400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712" name="Freeform 732"/>
            <p:cNvSpPr>
              <a:spLocks/>
            </p:cNvSpPr>
            <p:nvPr/>
          </p:nvSpPr>
          <p:spPr bwMode="auto">
            <a:xfrm>
              <a:off x="2003425" y="3027363"/>
              <a:ext cx="15875" cy="9525"/>
            </a:xfrm>
            <a:custGeom>
              <a:avLst/>
              <a:gdLst/>
              <a:ahLst/>
              <a:cxnLst>
                <a:cxn ang="0">
                  <a:pos x="0" y="0"/>
                </a:cxn>
                <a:cxn ang="0">
                  <a:pos x="9" y="5"/>
                </a:cxn>
                <a:cxn ang="0">
                  <a:pos x="0" y="0"/>
                </a:cxn>
              </a:cxnLst>
              <a:rect l="0" t="0" r="r" b="b"/>
              <a:pathLst>
                <a:path w="9" h="5">
                  <a:moveTo>
                    <a:pt x="0" y="0"/>
                  </a:moveTo>
                  <a:lnTo>
                    <a:pt x="9" y="5"/>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713" name="Line 733"/>
            <p:cNvSpPr>
              <a:spLocks noChangeShapeType="1"/>
            </p:cNvSpPr>
            <p:nvPr/>
          </p:nvSpPr>
          <p:spPr bwMode="auto">
            <a:xfrm>
              <a:off x="2003425" y="3027363"/>
              <a:ext cx="15875" cy="9525"/>
            </a:xfrm>
            <a:prstGeom prst="line">
              <a:avLst/>
            </a:prstGeom>
            <a:no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714" name="Freeform 734"/>
            <p:cNvSpPr>
              <a:spLocks/>
            </p:cNvSpPr>
            <p:nvPr/>
          </p:nvSpPr>
          <p:spPr bwMode="auto">
            <a:xfrm>
              <a:off x="2014538" y="3036888"/>
              <a:ext cx="4762" cy="17462"/>
            </a:xfrm>
            <a:custGeom>
              <a:avLst/>
              <a:gdLst/>
              <a:ahLst/>
              <a:cxnLst>
                <a:cxn ang="0">
                  <a:pos x="2" y="0"/>
                </a:cxn>
                <a:cxn ang="0">
                  <a:pos x="0" y="10"/>
                </a:cxn>
                <a:cxn ang="0">
                  <a:pos x="2" y="0"/>
                </a:cxn>
              </a:cxnLst>
              <a:rect l="0" t="0" r="r" b="b"/>
              <a:pathLst>
                <a:path w="2" h="10">
                  <a:moveTo>
                    <a:pt x="2" y="0"/>
                  </a:moveTo>
                  <a:lnTo>
                    <a:pt x="0" y="10"/>
                  </a:lnTo>
                  <a:lnTo>
                    <a:pt x="2"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715" name="Line 735"/>
            <p:cNvSpPr>
              <a:spLocks noChangeShapeType="1"/>
            </p:cNvSpPr>
            <p:nvPr/>
          </p:nvSpPr>
          <p:spPr bwMode="auto">
            <a:xfrm flipH="1">
              <a:off x="2014538" y="3036888"/>
              <a:ext cx="4762" cy="17462"/>
            </a:xfrm>
            <a:prstGeom prst="line">
              <a:avLst/>
            </a:prstGeom>
            <a:no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716" name="Freeform 736"/>
            <p:cNvSpPr>
              <a:spLocks/>
            </p:cNvSpPr>
            <p:nvPr/>
          </p:nvSpPr>
          <p:spPr bwMode="auto">
            <a:xfrm>
              <a:off x="2028825" y="3054350"/>
              <a:ext cx="9525" cy="15875"/>
            </a:xfrm>
            <a:custGeom>
              <a:avLst/>
              <a:gdLst/>
              <a:ahLst/>
              <a:cxnLst>
                <a:cxn ang="0">
                  <a:pos x="0" y="0"/>
                </a:cxn>
                <a:cxn ang="0">
                  <a:pos x="5" y="9"/>
                </a:cxn>
                <a:cxn ang="0">
                  <a:pos x="0" y="0"/>
                </a:cxn>
              </a:cxnLst>
              <a:rect l="0" t="0" r="r" b="b"/>
              <a:pathLst>
                <a:path w="5" h="9">
                  <a:moveTo>
                    <a:pt x="0" y="0"/>
                  </a:moveTo>
                  <a:lnTo>
                    <a:pt x="5" y="9"/>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717" name="Line 737"/>
            <p:cNvSpPr>
              <a:spLocks noChangeShapeType="1"/>
            </p:cNvSpPr>
            <p:nvPr/>
          </p:nvSpPr>
          <p:spPr bwMode="auto">
            <a:xfrm>
              <a:off x="2028825" y="3054350"/>
              <a:ext cx="9525" cy="15875"/>
            </a:xfrm>
            <a:prstGeom prst="line">
              <a:avLst/>
            </a:prstGeom>
            <a:no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718" name="Freeform 738"/>
            <p:cNvSpPr>
              <a:spLocks/>
            </p:cNvSpPr>
            <p:nvPr/>
          </p:nvSpPr>
          <p:spPr bwMode="auto">
            <a:xfrm>
              <a:off x="2057400" y="307340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719" name="Freeform 739"/>
            <p:cNvSpPr>
              <a:spLocks/>
            </p:cNvSpPr>
            <p:nvPr/>
          </p:nvSpPr>
          <p:spPr bwMode="auto">
            <a:xfrm>
              <a:off x="2035175" y="3086100"/>
              <a:ext cx="9525" cy="26988"/>
            </a:xfrm>
            <a:custGeom>
              <a:avLst/>
              <a:gdLst/>
              <a:ahLst/>
              <a:cxnLst>
                <a:cxn ang="0">
                  <a:pos x="0" y="0"/>
                </a:cxn>
                <a:cxn ang="0">
                  <a:pos x="6" y="15"/>
                </a:cxn>
                <a:cxn ang="0">
                  <a:pos x="0" y="0"/>
                </a:cxn>
              </a:cxnLst>
              <a:rect l="0" t="0" r="r" b="b"/>
              <a:pathLst>
                <a:path w="6" h="15">
                  <a:moveTo>
                    <a:pt x="0" y="0"/>
                  </a:moveTo>
                  <a:lnTo>
                    <a:pt x="6" y="15"/>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720" name="Line 740"/>
            <p:cNvSpPr>
              <a:spLocks noChangeShapeType="1"/>
            </p:cNvSpPr>
            <p:nvPr/>
          </p:nvSpPr>
          <p:spPr bwMode="auto">
            <a:xfrm>
              <a:off x="2035175" y="3086100"/>
              <a:ext cx="9525" cy="26988"/>
            </a:xfrm>
            <a:prstGeom prst="line">
              <a:avLst/>
            </a:prstGeom>
            <a:no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721" name="Freeform 741"/>
            <p:cNvSpPr>
              <a:spLocks/>
            </p:cNvSpPr>
            <p:nvPr/>
          </p:nvSpPr>
          <p:spPr bwMode="auto">
            <a:xfrm>
              <a:off x="2057400" y="3113088"/>
              <a:ext cx="14288" cy="9525"/>
            </a:xfrm>
            <a:custGeom>
              <a:avLst/>
              <a:gdLst/>
              <a:ahLst/>
              <a:cxnLst>
                <a:cxn ang="0">
                  <a:pos x="0" y="0"/>
                </a:cxn>
                <a:cxn ang="0">
                  <a:pos x="8" y="6"/>
                </a:cxn>
                <a:cxn ang="0">
                  <a:pos x="0" y="0"/>
                </a:cxn>
              </a:cxnLst>
              <a:rect l="0" t="0" r="r" b="b"/>
              <a:pathLst>
                <a:path w="8" h="6">
                  <a:moveTo>
                    <a:pt x="0" y="0"/>
                  </a:moveTo>
                  <a:lnTo>
                    <a:pt x="8" y="6"/>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722" name="Line 742"/>
            <p:cNvSpPr>
              <a:spLocks noChangeShapeType="1"/>
            </p:cNvSpPr>
            <p:nvPr/>
          </p:nvSpPr>
          <p:spPr bwMode="auto">
            <a:xfrm>
              <a:off x="2057400" y="3113088"/>
              <a:ext cx="14288" cy="9525"/>
            </a:xfrm>
            <a:prstGeom prst="line">
              <a:avLst/>
            </a:prstGeom>
            <a:no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723" name="Freeform 743"/>
            <p:cNvSpPr>
              <a:spLocks/>
            </p:cNvSpPr>
            <p:nvPr/>
          </p:nvSpPr>
          <p:spPr bwMode="auto">
            <a:xfrm>
              <a:off x="2057400" y="3122613"/>
              <a:ext cx="14288" cy="11112"/>
            </a:xfrm>
            <a:custGeom>
              <a:avLst/>
              <a:gdLst/>
              <a:ahLst/>
              <a:cxnLst>
                <a:cxn ang="0">
                  <a:pos x="8" y="0"/>
                </a:cxn>
                <a:cxn ang="0">
                  <a:pos x="0" y="6"/>
                </a:cxn>
                <a:cxn ang="0">
                  <a:pos x="8" y="0"/>
                </a:cxn>
              </a:cxnLst>
              <a:rect l="0" t="0" r="r" b="b"/>
              <a:pathLst>
                <a:path w="8" h="6">
                  <a:moveTo>
                    <a:pt x="8" y="0"/>
                  </a:moveTo>
                  <a:lnTo>
                    <a:pt x="0" y="6"/>
                  </a:lnTo>
                  <a:lnTo>
                    <a:pt x="8"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25" name="Freeform 946"/>
            <p:cNvSpPr>
              <a:spLocks/>
            </p:cNvSpPr>
            <p:nvPr/>
          </p:nvSpPr>
          <p:spPr bwMode="auto">
            <a:xfrm>
              <a:off x="8594725" y="4035425"/>
              <a:ext cx="38100" cy="44450"/>
            </a:xfrm>
            <a:custGeom>
              <a:avLst/>
              <a:gdLst/>
              <a:ahLst/>
              <a:cxnLst>
                <a:cxn ang="0">
                  <a:pos x="0" y="0"/>
                </a:cxn>
                <a:cxn ang="0">
                  <a:pos x="12" y="26"/>
                </a:cxn>
                <a:cxn ang="0">
                  <a:pos x="21" y="23"/>
                </a:cxn>
                <a:cxn ang="0">
                  <a:pos x="6" y="2"/>
                </a:cxn>
                <a:cxn ang="0">
                  <a:pos x="0" y="0"/>
                </a:cxn>
                <a:cxn ang="0">
                  <a:pos x="0" y="0"/>
                </a:cxn>
              </a:cxnLst>
              <a:rect l="0" t="0" r="r" b="b"/>
              <a:pathLst>
                <a:path w="21" h="26">
                  <a:moveTo>
                    <a:pt x="0" y="0"/>
                  </a:moveTo>
                  <a:lnTo>
                    <a:pt x="12" y="26"/>
                  </a:lnTo>
                  <a:lnTo>
                    <a:pt x="21" y="23"/>
                  </a:lnTo>
                  <a:lnTo>
                    <a:pt x="6" y="2"/>
                  </a:lnTo>
                  <a:lnTo>
                    <a:pt x="0" y="0"/>
                  </a:lnTo>
                  <a:lnTo>
                    <a:pt x="0" y="0"/>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26" name="Freeform 947"/>
            <p:cNvSpPr>
              <a:spLocks/>
            </p:cNvSpPr>
            <p:nvPr/>
          </p:nvSpPr>
          <p:spPr bwMode="auto">
            <a:xfrm>
              <a:off x="8639175" y="4075113"/>
              <a:ext cx="28575" cy="19050"/>
            </a:xfrm>
            <a:custGeom>
              <a:avLst/>
              <a:gdLst/>
              <a:ahLst/>
              <a:cxnLst>
                <a:cxn ang="0">
                  <a:pos x="0" y="0"/>
                </a:cxn>
                <a:cxn ang="0">
                  <a:pos x="16" y="11"/>
                </a:cxn>
                <a:cxn ang="0">
                  <a:pos x="0" y="0"/>
                </a:cxn>
              </a:cxnLst>
              <a:rect l="0" t="0" r="r" b="b"/>
              <a:pathLst>
                <a:path w="16" h="11">
                  <a:moveTo>
                    <a:pt x="0" y="0"/>
                  </a:moveTo>
                  <a:lnTo>
                    <a:pt x="16" y="11"/>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27" name="Line 948"/>
            <p:cNvSpPr>
              <a:spLocks noChangeShapeType="1"/>
            </p:cNvSpPr>
            <p:nvPr/>
          </p:nvSpPr>
          <p:spPr bwMode="auto">
            <a:xfrm>
              <a:off x="8639175" y="4075113"/>
              <a:ext cx="28575" cy="19050"/>
            </a:xfrm>
            <a:prstGeom prst="line">
              <a:avLst/>
            </a:prstGeom>
            <a:no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28" name="Freeform 949"/>
            <p:cNvSpPr>
              <a:spLocks/>
            </p:cNvSpPr>
            <p:nvPr/>
          </p:nvSpPr>
          <p:spPr bwMode="auto">
            <a:xfrm>
              <a:off x="8645525" y="411003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29" name="Freeform 950"/>
            <p:cNvSpPr>
              <a:spLocks/>
            </p:cNvSpPr>
            <p:nvPr/>
          </p:nvSpPr>
          <p:spPr bwMode="auto">
            <a:xfrm>
              <a:off x="8666163" y="4117975"/>
              <a:ext cx="12700" cy="15875"/>
            </a:xfrm>
            <a:custGeom>
              <a:avLst/>
              <a:gdLst/>
              <a:ahLst/>
              <a:cxnLst>
                <a:cxn ang="0">
                  <a:pos x="0" y="0"/>
                </a:cxn>
                <a:cxn ang="0">
                  <a:pos x="7" y="9"/>
                </a:cxn>
                <a:cxn ang="0">
                  <a:pos x="0" y="0"/>
                </a:cxn>
              </a:cxnLst>
              <a:rect l="0" t="0" r="r" b="b"/>
              <a:pathLst>
                <a:path w="7" h="9">
                  <a:moveTo>
                    <a:pt x="0" y="0"/>
                  </a:moveTo>
                  <a:lnTo>
                    <a:pt x="7" y="9"/>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30" name="Line 951"/>
            <p:cNvSpPr>
              <a:spLocks noChangeShapeType="1"/>
            </p:cNvSpPr>
            <p:nvPr/>
          </p:nvSpPr>
          <p:spPr bwMode="auto">
            <a:xfrm>
              <a:off x="8666163" y="4117975"/>
              <a:ext cx="12700" cy="15875"/>
            </a:xfrm>
            <a:prstGeom prst="line">
              <a:avLst/>
            </a:prstGeom>
            <a:no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31" name="Freeform 952"/>
            <p:cNvSpPr>
              <a:spLocks/>
            </p:cNvSpPr>
            <p:nvPr/>
          </p:nvSpPr>
          <p:spPr bwMode="auto">
            <a:xfrm>
              <a:off x="8701088" y="4105275"/>
              <a:ext cx="30162" cy="26988"/>
            </a:xfrm>
            <a:custGeom>
              <a:avLst/>
              <a:gdLst/>
              <a:ahLst/>
              <a:cxnLst>
                <a:cxn ang="0">
                  <a:pos x="0" y="0"/>
                </a:cxn>
                <a:cxn ang="0">
                  <a:pos x="17" y="15"/>
                </a:cxn>
                <a:cxn ang="0">
                  <a:pos x="0" y="0"/>
                </a:cxn>
              </a:cxnLst>
              <a:rect l="0" t="0" r="r" b="b"/>
              <a:pathLst>
                <a:path w="17" h="15">
                  <a:moveTo>
                    <a:pt x="0" y="0"/>
                  </a:moveTo>
                  <a:lnTo>
                    <a:pt x="17" y="15"/>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32" name="Line 953"/>
            <p:cNvSpPr>
              <a:spLocks noChangeShapeType="1"/>
            </p:cNvSpPr>
            <p:nvPr/>
          </p:nvSpPr>
          <p:spPr bwMode="auto">
            <a:xfrm>
              <a:off x="8701088" y="4105275"/>
              <a:ext cx="30162" cy="26988"/>
            </a:xfrm>
            <a:prstGeom prst="line">
              <a:avLst/>
            </a:prstGeom>
            <a:no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33" name="Freeform 954"/>
            <p:cNvSpPr>
              <a:spLocks/>
            </p:cNvSpPr>
            <p:nvPr/>
          </p:nvSpPr>
          <p:spPr bwMode="auto">
            <a:xfrm>
              <a:off x="8761413" y="4132263"/>
              <a:ext cx="15875" cy="42862"/>
            </a:xfrm>
            <a:custGeom>
              <a:avLst/>
              <a:gdLst/>
              <a:ahLst/>
              <a:cxnLst>
                <a:cxn ang="0">
                  <a:pos x="0" y="0"/>
                </a:cxn>
                <a:cxn ang="0">
                  <a:pos x="9" y="24"/>
                </a:cxn>
                <a:cxn ang="0">
                  <a:pos x="0" y="0"/>
                </a:cxn>
              </a:cxnLst>
              <a:rect l="0" t="0" r="r" b="b"/>
              <a:pathLst>
                <a:path w="9" h="24">
                  <a:moveTo>
                    <a:pt x="0" y="0"/>
                  </a:moveTo>
                  <a:lnTo>
                    <a:pt x="9" y="24"/>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34" name="Line 955"/>
            <p:cNvSpPr>
              <a:spLocks noChangeShapeType="1"/>
            </p:cNvSpPr>
            <p:nvPr/>
          </p:nvSpPr>
          <p:spPr bwMode="auto">
            <a:xfrm>
              <a:off x="8761413" y="4132263"/>
              <a:ext cx="15875" cy="42862"/>
            </a:xfrm>
            <a:prstGeom prst="line">
              <a:avLst/>
            </a:prstGeom>
            <a:no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35" name="Freeform 956"/>
            <p:cNvSpPr>
              <a:spLocks/>
            </p:cNvSpPr>
            <p:nvPr/>
          </p:nvSpPr>
          <p:spPr bwMode="auto">
            <a:xfrm>
              <a:off x="8724900" y="4160838"/>
              <a:ext cx="36513" cy="23812"/>
            </a:xfrm>
            <a:custGeom>
              <a:avLst/>
              <a:gdLst/>
              <a:ahLst/>
              <a:cxnLst>
                <a:cxn ang="0">
                  <a:pos x="0" y="0"/>
                </a:cxn>
                <a:cxn ang="0">
                  <a:pos x="0" y="10"/>
                </a:cxn>
                <a:cxn ang="0">
                  <a:pos x="15" y="14"/>
                </a:cxn>
                <a:cxn ang="0">
                  <a:pos x="21" y="8"/>
                </a:cxn>
                <a:cxn ang="0">
                  <a:pos x="0" y="0"/>
                </a:cxn>
                <a:cxn ang="0">
                  <a:pos x="0" y="0"/>
                </a:cxn>
              </a:cxnLst>
              <a:rect l="0" t="0" r="r" b="b"/>
              <a:pathLst>
                <a:path w="21" h="14">
                  <a:moveTo>
                    <a:pt x="0" y="0"/>
                  </a:moveTo>
                  <a:lnTo>
                    <a:pt x="0" y="10"/>
                  </a:lnTo>
                  <a:lnTo>
                    <a:pt x="15" y="14"/>
                  </a:lnTo>
                  <a:lnTo>
                    <a:pt x="21" y="8"/>
                  </a:lnTo>
                  <a:lnTo>
                    <a:pt x="0" y="0"/>
                  </a:lnTo>
                  <a:lnTo>
                    <a:pt x="0" y="0"/>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36" name="Freeform 957"/>
            <p:cNvSpPr>
              <a:spLocks/>
            </p:cNvSpPr>
            <p:nvPr/>
          </p:nvSpPr>
          <p:spPr bwMode="auto">
            <a:xfrm>
              <a:off x="8772525" y="4191000"/>
              <a:ext cx="28575" cy="20638"/>
            </a:xfrm>
            <a:custGeom>
              <a:avLst/>
              <a:gdLst/>
              <a:ahLst/>
              <a:cxnLst>
                <a:cxn ang="0">
                  <a:pos x="0" y="0"/>
                </a:cxn>
                <a:cxn ang="0">
                  <a:pos x="5" y="10"/>
                </a:cxn>
                <a:cxn ang="0">
                  <a:pos x="16" y="12"/>
                </a:cxn>
                <a:cxn ang="0">
                  <a:pos x="11" y="4"/>
                </a:cxn>
                <a:cxn ang="0">
                  <a:pos x="0" y="0"/>
                </a:cxn>
                <a:cxn ang="0">
                  <a:pos x="0" y="0"/>
                </a:cxn>
              </a:cxnLst>
              <a:rect l="0" t="0" r="r" b="b"/>
              <a:pathLst>
                <a:path w="16" h="12">
                  <a:moveTo>
                    <a:pt x="0" y="0"/>
                  </a:moveTo>
                  <a:lnTo>
                    <a:pt x="5" y="10"/>
                  </a:lnTo>
                  <a:lnTo>
                    <a:pt x="16" y="12"/>
                  </a:lnTo>
                  <a:lnTo>
                    <a:pt x="11" y="4"/>
                  </a:lnTo>
                  <a:lnTo>
                    <a:pt x="0" y="0"/>
                  </a:lnTo>
                  <a:lnTo>
                    <a:pt x="0" y="0"/>
                  </a:lnTo>
                  <a:close/>
                </a:path>
              </a:pathLst>
            </a:custGeom>
            <a:solidFill>
              <a:srgbClr val="E7E8E9"/>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37" name="Freeform 958"/>
            <p:cNvSpPr>
              <a:spLocks/>
            </p:cNvSpPr>
            <p:nvPr/>
          </p:nvSpPr>
          <p:spPr bwMode="auto">
            <a:xfrm>
              <a:off x="8901113" y="421163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38" name="Freeform 959"/>
            <p:cNvSpPr>
              <a:spLocks/>
            </p:cNvSpPr>
            <p:nvPr/>
          </p:nvSpPr>
          <p:spPr bwMode="auto">
            <a:xfrm>
              <a:off x="8902700" y="4346575"/>
              <a:ext cx="19050" cy="22225"/>
            </a:xfrm>
            <a:custGeom>
              <a:avLst/>
              <a:gdLst/>
              <a:ahLst/>
              <a:cxnLst>
                <a:cxn ang="0">
                  <a:pos x="0" y="13"/>
                </a:cxn>
                <a:cxn ang="0">
                  <a:pos x="10" y="10"/>
                </a:cxn>
                <a:cxn ang="0">
                  <a:pos x="8" y="0"/>
                </a:cxn>
                <a:cxn ang="0">
                  <a:pos x="2" y="6"/>
                </a:cxn>
                <a:cxn ang="0">
                  <a:pos x="0" y="13"/>
                </a:cxn>
                <a:cxn ang="0">
                  <a:pos x="0" y="13"/>
                </a:cxn>
              </a:cxnLst>
              <a:rect l="0" t="0" r="r" b="b"/>
              <a:pathLst>
                <a:path w="10" h="13">
                  <a:moveTo>
                    <a:pt x="0" y="13"/>
                  </a:moveTo>
                  <a:lnTo>
                    <a:pt x="10" y="10"/>
                  </a:lnTo>
                  <a:lnTo>
                    <a:pt x="8" y="0"/>
                  </a:lnTo>
                  <a:lnTo>
                    <a:pt x="2" y="6"/>
                  </a:lnTo>
                  <a:lnTo>
                    <a:pt x="0" y="13"/>
                  </a:lnTo>
                  <a:lnTo>
                    <a:pt x="0" y="13"/>
                  </a:lnTo>
                  <a:close/>
                </a:path>
              </a:pathLst>
            </a:custGeom>
            <a:solidFill>
              <a:srgbClr val="E7E8E9"/>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39" name="Freeform 960"/>
            <p:cNvSpPr>
              <a:spLocks/>
            </p:cNvSpPr>
            <p:nvPr/>
          </p:nvSpPr>
          <p:spPr bwMode="auto">
            <a:xfrm>
              <a:off x="8916988" y="4376738"/>
              <a:ext cx="12700" cy="19050"/>
            </a:xfrm>
            <a:custGeom>
              <a:avLst/>
              <a:gdLst/>
              <a:ahLst/>
              <a:cxnLst>
                <a:cxn ang="0">
                  <a:pos x="0" y="0"/>
                </a:cxn>
                <a:cxn ang="0">
                  <a:pos x="0" y="11"/>
                </a:cxn>
                <a:cxn ang="0">
                  <a:pos x="7" y="10"/>
                </a:cxn>
                <a:cxn ang="0">
                  <a:pos x="0" y="0"/>
                </a:cxn>
                <a:cxn ang="0">
                  <a:pos x="0" y="0"/>
                </a:cxn>
              </a:cxnLst>
              <a:rect l="0" t="0" r="r" b="b"/>
              <a:pathLst>
                <a:path w="7" h="11">
                  <a:moveTo>
                    <a:pt x="0" y="0"/>
                  </a:moveTo>
                  <a:lnTo>
                    <a:pt x="0" y="11"/>
                  </a:lnTo>
                  <a:lnTo>
                    <a:pt x="7" y="10"/>
                  </a:lnTo>
                  <a:lnTo>
                    <a:pt x="0" y="0"/>
                  </a:lnTo>
                  <a:lnTo>
                    <a:pt x="0" y="0"/>
                  </a:lnTo>
                  <a:close/>
                </a:path>
              </a:pathLst>
            </a:custGeom>
            <a:solidFill>
              <a:srgbClr val="E7E8E9"/>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40" name="Freeform 961"/>
            <p:cNvSpPr>
              <a:spLocks/>
            </p:cNvSpPr>
            <p:nvPr/>
          </p:nvSpPr>
          <p:spPr bwMode="auto">
            <a:xfrm>
              <a:off x="8937625" y="443230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41" name="Freeform 962"/>
            <p:cNvSpPr>
              <a:spLocks/>
            </p:cNvSpPr>
            <p:nvPr/>
          </p:nvSpPr>
          <p:spPr bwMode="auto">
            <a:xfrm>
              <a:off x="8799513" y="4519613"/>
              <a:ext cx="65087" cy="68262"/>
            </a:xfrm>
            <a:custGeom>
              <a:avLst/>
              <a:gdLst/>
              <a:ahLst/>
              <a:cxnLst>
                <a:cxn ang="0">
                  <a:pos x="0" y="0"/>
                </a:cxn>
                <a:cxn ang="0">
                  <a:pos x="7" y="18"/>
                </a:cxn>
                <a:cxn ang="0">
                  <a:pos x="30" y="39"/>
                </a:cxn>
                <a:cxn ang="0">
                  <a:pos x="37" y="39"/>
                </a:cxn>
                <a:cxn ang="0">
                  <a:pos x="15" y="9"/>
                </a:cxn>
                <a:cxn ang="0">
                  <a:pos x="0" y="0"/>
                </a:cxn>
                <a:cxn ang="0">
                  <a:pos x="0" y="0"/>
                </a:cxn>
              </a:cxnLst>
              <a:rect l="0" t="0" r="r" b="b"/>
              <a:pathLst>
                <a:path w="37" h="39">
                  <a:moveTo>
                    <a:pt x="0" y="0"/>
                  </a:moveTo>
                  <a:lnTo>
                    <a:pt x="7" y="18"/>
                  </a:lnTo>
                  <a:lnTo>
                    <a:pt x="30" y="39"/>
                  </a:lnTo>
                  <a:lnTo>
                    <a:pt x="37" y="39"/>
                  </a:lnTo>
                  <a:lnTo>
                    <a:pt x="15" y="9"/>
                  </a:lnTo>
                  <a:lnTo>
                    <a:pt x="0" y="0"/>
                  </a:lnTo>
                  <a:lnTo>
                    <a:pt x="0" y="0"/>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42" name="Freeform 963"/>
            <p:cNvSpPr>
              <a:spLocks/>
            </p:cNvSpPr>
            <p:nvPr/>
          </p:nvSpPr>
          <p:spPr bwMode="auto">
            <a:xfrm>
              <a:off x="8880475" y="454660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43" name="Freeform 964"/>
            <p:cNvSpPr>
              <a:spLocks/>
            </p:cNvSpPr>
            <p:nvPr/>
          </p:nvSpPr>
          <p:spPr bwMode="auto">
            <a:xfrm>
              <a:off x="8894763" y="455930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44" name="Freeform 965"/>
            <p:cNvSpPr>
              <a:spLocks/>
            </p:cNvSpPr>
            <p:nvPr/>
          </p:nvSpPr>
          <p:spPr bwMode="auto">
            <a:xfrm>
              <a:off x="8815388" y="480377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45" name="Freeform 966"/>
            <p:cNvSpPr>
              <a:spLocks/>
            </p:cNvSpPr>
            <p:nvPr/>
          </p:nvSpPr>
          <p:spPr bwMode="auto">
            <a:xfrm>
              <a:off x="8539163" y="488791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46" name="Freeform 967"/>
            <p:cNvSpPr>
              <a:spLocks/>
            </p:cNvSpPr>
            <p:nvPr/>
          </p:nvSpPr>
          <p:spPr bwMode="auto">
            <a:xfrm>
              <a:off x="8937625" y="5286375"/>
              <a:ext cx="22225" cy="12700"/>
            </a:xfrm>
            <a:custGeom>
              <a:avLst/>
              <a:gdLst/>
              <a:ahLst/>
              <a:cxnLst>
                <a:cxn ang="0">
                  <a:pos x="2" y="0"/>
                </a:cxn>
                <a:cxn ang="0">
                  <a:pos x="6" y="1"/>
                </a:cxn>
                <a:cxn ang="0">
                  <a:pos x="0" y="7"/>
                </a:cxn>
                <a:cxn ang="0">
                  <a:pos x="13" y="0"/>
                </a:cxn>
                <a:cxn ang="0">
                  <a:pos x="2" y="0"/>
                </a:cxn>
                <a:cxn ang="0">
                  <a:pos x="2" y="0"/>
                </a:cxn>
              </a:cxnLst>
              <a:rect l="0" t="0" r="r" b="b"/>
              <a:pathLst>
                <a:path w="13" h="7">
                  <a:moveTo>
                    <a:pt x="2" y="0"/>
                  </a:moveTo>
                  <a:lnTo>
                    <a:pt x="6" y="1"/>
                  </a:lnTo>
                  <a:lnTo>
                    <a:pt x="0" y="7"/>
                  </a:lnTo>
                  <a:lnTo>
                    <a:pt x="13" y="0"/>
                  </a:lnTo>
                  <a:lnTo>
                    <a:pt x="2" y="0"/>
                  </a:lnTo>
                  <a:lnTo>
                    <a:pt x="2"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47" name="Freeform 968"/>
            <p:cNvSpPr>
              <a:spLocks/>
            </p:cNvSpPr>
            <p:nvPr/>
          </p:nvSpPr>
          <p:spPr bwMode="auto">
            <a:xfrm>
              <a:off x="8324850" y="55038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48" name="Freeform 969"/>
            <p:cNvSpPr>
              <a:spLocks/>
            </p:cNvSpPr>
            <p:nvPr/>
          </p:nvSpPr>
          <p:spPr bwMode="auto">
            <a:xfrm>
              <a:off x="8667750" y="547370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49" name="Freeform 970"/>
            <p:cNvSpPr>
              <a:spLocks/>
            </p:cNvSpPr>
            <p:nvPr/>
          </p:nvSpPr>
          <p:spPr bwMode="auto">
            <a:xfrm>
              <a:off x="8340725" y="55673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50" name="Freeform 971"/>
            <p:cNvSpPr>
              <a:spLocks/>
            </p:cNvSpPr>
            <p:nvPr/>
          </p:nvSpPr>
          <p:spPr bwMode="auto">
            <a:xfrm>
              <a:off x="8032750" y="562610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51" name="Freeform 972"/>
            <p:cNvSpPr>
              <a:spLocks/>
            </p:cNvSpPr>
            <p:nvPr/>
          </p:nvSpPr>
          <p:spPr bwMode="auto">
            <a:xfrm>
              <a:off x="8267700" y="321468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52" name="Freeform 973"/>
            <p:cNvSpPr>
              <a:spLocks/>
            </p:cNvSpPr>
            <p:nvPr/>
          </p:nvSpPr>
          <p:spPr bwMode="auto">
            <a:xfrm>
              <a:off x="8280400" y="32448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53" name="Freeform 974"/>
            <p:cNvSpPr>
              <a:spLocks/>
            </p:cNvSpPr>
            <p:nvPr/>
          </p:nvSpPr>
          <p:spPr bwMode="auto">
            <a:xfrm>
              <a:off x="8294688" y="32861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54" name="Freeform 975"/>
            <p:cNvSpPr>
              <a:spLocks/>
            </p:cNvSpPr>
            <p:nvPr/>
          </p:nvSpPr>
          <p:spPr bwMode="auto">
            <a:xfrm>
              <a:off x="8294688" y="3324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55" name="Freeform 976"/>
            <p:cNvSpPr>
              <a:spLocks/>
            </p:cNvSpPr>
            <p:nvPr/>
          </p:nvSpPr>
          <p:spPr bwMode="auto">
            <a:xfrm>
              <a:off x="8302625" y="33623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56" name="Freeform 977"/>
            <p:cNvSpPr>
              <a:spLocks/>
            </p:cNvSpPr>
            <p:nvPr/>
          </p:nvSpPr>
          <p:spPr bwMode="auto">
            <a:xfrm>
              <a:off x="8302625" y="336867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57" name="Freeform 978"/>
            <p:cNvSpPr>
              <a:spLocks/>
            </p:cNvSpPr>
            <p:nvPr/>
          </p:nvSpPr>
          <p:spPr bwMode="auto">
            <a:xfrm>
              <a:off x="8294688" y="33956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58" name="Freeform 979"/>
            <p:cNvSpPr>
              <a:spLocks/>
            </p:cNvSpPr>
            <p:nvPr/>
          </p:nvSpPr>
          <p:spPr bwMode="auto">
            <a:xfrm>
              <a:off x="8286750" y="34258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59" name="Freeform 980"/>
            <p:cNvSpPr>
              <a:spLocks/>
            </p:cNvSpPr>
            <p:nvPr/>
          </p:nvSpPr>
          <p:spPr bwMode="auto">
            <a:xfrm>
              <a:off x="7923213" y="376078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60" name="Freeform 981"/>
            <p:cNvSpPr>
              <a:spLocks/>
            </p:cNvSpPr>
            <p:nvPr/>
          </p:nvSpPr>
          <p:spPr bwMode="auto">
            <a:xfrm>
              <a:off x="7953375" y="371633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61" name="Freeform 982"/>
            <p:cNvSpPr>
              <a:spLocks/>
            </p:cNvSpPr>
            <p:nvPr/>
          </p:nvSpPr>
          <p:spPr bwMode="auto">
            <a:xfrm>
              <a:off x="7948613" y="368458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chemeClr val="accent2"/>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62" name="Freeform 983"/>
            <p:cNvSpPr>
              <a:spLocks/>
            </p:cNvSpPr>
            <p:nvPr/>
          </p:nvSpPr>
          <p:spPr bwMode="auto">
            <a:xfrm>
              <a:off x="8002588" y="363537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63" name="Freeform 984"/>
            <p:cNvSpPr>
              <a:spLocks/>
            </p:cNvSpPr>
            <p:nvPr/>
          </p:nvSpPr>
          <p:spPr bwMode="auto">
            <a:xfrm>
              <a:off x="8005763" y="363061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64" name="Freeform 985"/>
            <p:cNvSpPr>
              <a:spLocks/>
            </p:cNvSpPr>
            <p:nvPr/>
          </p:nvSpPr>
          <p:spPr bwMode="auto">
            <a:xfrm>
              <a:off x="8013700" y="36131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65" name="Freeform 986"/>
            <p:cNvSpPr>
              <a:spLocks/>
            </p:cNvSpPr>
            <p:nvPr/>
          </p:nvSpPr>
          <p:spPr bwMode="auto">
            <a:xfrm>
              <a:off x="8112125" y="35480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66" name="Freeform 987"/>
            <p:cNvSpPr>
              <a:spLocks/>
            </p:cNvSpPr>
            <p:nvPr/>
          </p:nvSpPr>
          <p:spPr bwMode="auto">
            <a:xfrm>
              <a:off x="8151813" y="353060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67" name="Freeform 988"/>
            <p:cNvSpPr>
              <a:spLocks/>
            </p:cNvSpPr>
            <p:nvPr/>
          </p:nvSpPr>
          <p:spPr bwMode="auto">
            <a:xfrm>
              <a:off x="8510588" y="36163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68" name="Freeform 989"/>
            <p:cNvSpPr>
              <a:spLocks/>
            </p:cNvSpPr>
            <p:nvPr/>
          </p:nvSpPr>
          <p:spPr bwMode="auto">
            <a:xfrm>
              <a:off x="8693150" y="363061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69" name="Freeform 990"/>
            <p:cNvSpPr>
              <a:spLocks/>
            </p:cNvSpPr>
            <p:nvPr/>
          </p:nvSpPr>
          <p:spPr bwMode="auto">
            <a:xfrm>
              <a:off x="8834438" y="368458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70" name="Freeform 991"/>
            <p:cNvSpPr>
              <a:spLocks/>
            </p:cNvSpPr>
            <p:nvPr/>
          </p:nvSpPr>
          <p:spPr bwMode="auto">
            <a:xfrm>
              <a:off x="8799513" y="348773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71" name="Freeform 992"/>
            <p:cNvSpPr>
              <a:spLocks/>
            </p:cNvSpPr>
            <p:nvPr/>
          </p:nvSpPr>
          <p:spPr bwMode="auto">
            <a:xfrm>
              <a:off x="8886825" y="34766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72" name="Freeform 993"/>
            <p:cNvSpPr>
              <a:spLocks/>
            </p:cNvSpPr>
            <p:nvPr/>
          </p:nvSpPr>
          <p:spPr bwMode="auto">
            <a:xfrm>
              <a:off x="8963025" y="35750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78" name="Freeform 999"/>
            <p:cNvSpPr>
              <a:spLocks/>
            </p:cNvSpPr>
            <p:nvPr/>
          </p:nvSpPr>
          <p:spPr bwMode="auto">
            <a:xfrm>
              <a:off x="8955088" y="387508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81" name="Freeform 1002"/>
            <p:cNvSpPr>
              <a:spLocks/>
            </p:cNvSpPr>
            <p:nvPr/>
          </p:nvSpPr>
          <p:spPr bwMode="auto">
            <a:xfrm>
              <a:off x="2287588" y="2028825"/>
              <a:ext cx="31750" cy="23813"/>
            </a:xfrm>
            <a:custGeom>
              <a:avLst/>
              <a:gdLst/>
              <a:ahLst/>
              <a:cxnLst>
                <a:cxn ang="0">
                  <a:pos x="3" y="5"/>
                </a:cxn>
                <a:cxn ang="0">
                  <a:pos x="13" y="4"/>
                </a:cxn>
                <a:cxn ang="0">
                  <a:pos x="0" y="11"/>
                </a:cxn>
                <a:cxn ang="0">
                  <a:pos x="13" y="7"/>
                </a:cxn>
                <a:cxn ang="0">
                  <a:pos x="9" y="13"/>
                </a:cxn>
                <a:cxn ang="0">
                  <a:pos x="18" y="0"/>
                </a:cxn>
                <a:cxn ang="0">
                  <a:pos x="3" y="5"/>
                </a:cxn>
                <a:cxn ang="0">
                  <a:pos x="3" y="5"/>
                </a:cxn>
              </a:cxnLst>
              <a:rect l="0" t="0" r="r" b="b"/>
              <a:pathLst>
                <a:path w="18" h="13">
                  <a:moveTo>
                    <a:pt x="3" y="5"/>
                  </a:moveTo>
                  <a:lnTo>
                    <a:pt x="13" y="4"/>
                  </a:lnTo>
                  <a:lnTo>
                    <a:pt x="0" y="11"/>
                  </a:lnTo>
                  <a:lnTo>
                    <a:pt x="13" y="7"/>
                  </a:lnTo>
                  <a:lnTo>
                    <a:pt x="9" y="13"/>
                  </a:lnTo>
                  <a:lnTo>
                    <a:pt x="18" y="0"/>
                  </a:lnTo>
                  <a:lnTo>
                    <a:pt x="3" y="5"/>
                  </a:lnTo>
                  <a:lnTo>
                    <a:pt x="3" y="5"/>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82" name="Freeform 1003"/>
            <p:cNvSpPr>
              <a:spLocks/>
            </p:cNvSpPr>
            <p:nvPr/>
          </p:nvSpPr>
          <p:spPr bwMode="auto">
            <a:xfrm>
              <a:off x="2184400" y="2135188"/>
              <a:ext cx="26988" cy="12700"/>
            </a:xfrm>
            <a:custGeom>
              <a:avLst/>
              <a:gdLst/>
              <a:ahLst/>
              <a:cxnLst>
                <a:cxn ang="0">
                  <a:pos x="0" y="2"/>
                </a:cxn>
                <a:cxn ang="0">
                  <a:pos x="15" y="7"/>
                </a:cxn>
                <a:cxn ang="0">
                  <a:pos x="15" y="0"/>
                </a:cxn>
                <a:cxn ang="0">
                  <a:pos x="0" y="2"/>
                </a:cxn>
                <a:cxn ang="0">
                  <a:pos x="0" y="2"/>
                </a:cxn>
              </a:cxnLst>
              <a:rect l="0" t="0" r="r" b="b"/>
              <a:pathLst>
                <a:path w="15" h="7">
                  <a:moveTo>
                    <a:pt x="0" y="2"/>
                  </a:moveTo>
                  <a:lnTo>
                    <a:pt x="15" y="7"/>
                  </a:lnTo>
                  <a:lnTo>
                    <a:pt x="15" y="0"/>
                  </a:lnTo>
                  <a:lnTo>
                    <a:pt x="0" y="2"/>
                  </a:lnTo>
                  <a:lnTo>
                    <a:pt x="0" y="2"/>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83" name="Freeform 1004"/>
            <p:cNvSpPr>
              <a:spLocks/>
            </p:cNvSpPr>
            <p:nvPr/>
          </p:nvSpPr>
          <p:spPr bwMode="auto">
            <a:xfrm>
              <a:off x="5140325" y="538480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84" name="Freeform 1005"/>
            <p:cNvSpPr>
              <a:spLocks/>
            </p:cNvSpPr>
            <p:nvPr/>
          </p:nvSpPr>
          <p:spPr bwMode="auto">
            <a:xfrm>
              <a:off x="5503863" y="537051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85" name="Freeform 1006"/>
            <p:cNvSpPr>
              <a:spLocks/>
            </p:cNvSpPr>
            <p:nvPr/>
          </p:nvSpPr>
          <p:spPr bwMode="auto">
            <a:xfrm>
              <a:off x="8067675" y="224631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86" name="Freeform 1007"/>
            <p:cNvSpPr>
              <a:spLocks/>
            </p:cNvSpPr>
            <p:nvPr/>
          </p:nvSpPr>
          <p:spPr bwMode="auto">
            <a:xfrm>
              <a:off x="7640638" y="2098675"/>
              <a:ext cx="215900" cy="265113"/>
            </a:xfrm>
            <a:custGeom>
              <a:avLst/>
              <a:gdLst/>
              <a:ahLst/>
              <a:cxnLst>
                <a:cxn ang="0">
                  <a:pos x="5" y="17"/>
                </a:cxn>
                <a:cxn ang="0">
                  <a:pos x="82" y="113"/>
                </a:cxn>
                <a:cxn ang="0">
                  <a:pos x="93" y="137"/>
                </a:cxn>
                <a:cxn ang="0">
                  <a:pos x="105" y="150"/>
                </a:cxn>
                <a:cxn ang="0">
                  <a:pos x="105" y="137"/>
                </a:cxn>
                <a:cxn ang="0">
                  <a:pos x="122" y="143"/>
                </a:cxn>
                <a:cxn ang="0">
                  <a:pos x="84" y="105"/>
                </a:cxn>
                <a:cxn ang="0">
                  <a:pos x="80" y="88"/>
                </a:cxn>
                <a:cxn ang="0">
                  <a:pos x="99" y="92"/>
                </a:cxn>
                <a:cxn ang="0">
                  <a:pos x="11" y="6"/>
                </a:cxn>
                <a:cxn ang="0">
                  <a:pos x="0" y="0"/>
                </a:cxn>
                <a:cxn ang="0">
                  <a:pos x="9" y="8"/>
                </a:cxn>
                <a:cxn ang="0">
                  <a:pos x="5" y="17"/>
                </a:cxn>
                <a:cxn ang="0">
                  <a:pos x="5" y="17"/>
                </a:cxn>
              </a:cxnLst>
              <a:rect l="0" t="0" r="r" b="b"/>
              <a:pathLst>
                <a:path w="122" h="150">
                  <a:moveTo>
                    <a:pt x="5" y="17"/>
                  </a:moveTo>
                  <a:lnTo>
                    <a:pt x="82" y="113"/>
                  </a:lnTo>
                  <a:lnTo>
                    <a:pt x="93" y="137"/>
                  </a:lnTo>
                  <a:lnTo>
                    <a:pt x="105" y="150"/>
                  </a:lnTo>
                  <a:lnTo>
                    <a:pt x="105" y="137"/>
                  </a:lnTo>
                  <a:lnTo>
                    <a:pt x="122" y="143"/>
                  </a:lnTo>
                  <a:lnTo>
                    <a:pt x="84" y="105"/>
                  </a:lnTo>
                  <a:lnTo>
                    <a:pt x="80" y="88"/>
                  </a:lnTo>
                  <a:lnTo>
                    <a:pt x="99" y="92"/>
                  </a:lnTo>
                  <a:lnTo>
                    <a:pt x="11" y="6"/>
                  </a:lnTo>
                  <a:lnTo>
                    <a:pt x="0" y="0"/>
                  </a:lnTo>
                  <a:lnTo>
                    <a:pt x="9" y="8"/>
                  </a:lnTo>
                  <a:lnTo>
                    <a:pt x="5" y="17"/>
                  </a:lnTo>
                  <a:lnTo>
                    <a:pt x="5" y="17"/>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87" name="Freeform 1008"/>
            <p:cNvSpPr>
              <a:spLocks/>
            </p:cNvSpPr>
            <p:nvPr/>
          </p:nvSpPr>
          <p:spPr bwMode="auto">
            <a:xfrm>
              <a:off x="4445000" y="246697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88" name="Freeform 1009"/>
            <p:cNvSpPr>
              <a:spLocks/>
            </p:cNvSpPr>
            <p:nvPr/>
          </p:nvSpPr>
          <p:spPr bwMode="auto">
            <a:xfrm>
              <a:off x="4900613" y="26987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89" name="Freeform 1010"/>
            <p:cNvSpPr>
              <a:spLocks/>
            </p:cNvSpPr>
            <p:nvPr/>
          </p:nvSpPr>
          <p:spPr bwMode="auto">
            <a:xfrm>
              <a:off x="4911725" y="2668588"/>
              <a:ext cx="14288" cy="20637"/>
            </a:xfrm>
            <a:custGeom>
              <a:avLst/>
              <a:gdLst/>
              <a:ahLst/>
              <a:cxnLst>
                <a:cxn ang="0">
                  <a:pos x="0" y="6"/>
                </a:cxn>
                <a:cxn ang="0">
                  <a:pos x="2" y="12"/>
                </a:cxn>
                <a:cxn ang="0">
                  <a:pos x="8" y="0"/>
                </a:cxn>
                <a:cxn ang="0">
                  <a:pos x="0" y="6"/>
                </a:cxn>
                <a:cxn ang="0">
                  <a:pos x="0" y="6"/>
                </a:cxn>
              </a:cxnLst>
              <a:rect l="0" t="0" r="r" b="b"/>
              <a:pathLst>
                <a:path w="8" h="12">
                  <a:moveTo>
                    <a:pt x="0" y="6"/>
                  </a:moveTo>
                  <a:lnTo>
                    <a:pt x="2" y="12"/>
                  </a:lnTo>
                  <a:lnTo>
                    <a:pt x="8" y="0"/>
                  </a:lnTo>
                  <a:lnTo>
                    <a:pt x="0" y="6"/>
                  </a:lnTo>
                  <a:lnTo>
                    <a:pt x="0" y="6"/>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90" name="Freeform 1011"/>
            <p:cNvSpPr>
              <a:spLocks/>
            </p:cNvSpPr>
            <p:nvPr/>
          </p:nvSpPr>
          <p:spPr bwMode="auto">
            <a:xfrm>
              <a:off x="4827588" y="266223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91" name="Freeform 1012"/>
            <p:cNvSpPr>
              <a:spLocks/>
            </p:cNvSpPr>
            <p:nvPr/>
          </p:nvSpPr>
          <p:spPr bwMode="auto">
            <a:xfrm>
              <a:off x="4849813" y="265271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92" name="Freeform 1013"/>
            <p:cNvSpPr>
              <a:spLocks/>
            </p:cNvSpPr>
            <p:nvPr/>
          </p:nvSpPr>
          <p:spPr bwMode="auto">
            <a:xfrm>
              <a:off x="4840288" y="263207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93" name="Freeform 1014"/>
            <p:cNvSpPr>
              <a:spLocks/>
            </p:cNvSpPr>
            <p:nvPr/>
          </p:nvSpPr>
          <p:spPr bwMode="auto">
            <a:xfrm>
              <a:off x="4859338" y="2579688"/>
              <a:ext cx="11112" cy="3175"/>
            </a:xfrm>
            <a:custGeom>
              <a:avLst/>
              <a:gdLst/>
              <a:ahLst/>
              <a:cxnLst>
                <a:cxn ang="0">
                  <a:pos x="0" y="0"/>
                </a:cxn>
                <a:cxn ang="0">
                  <a:pos x="6" y="2"/>
                </a:cxn>
                <a:cxn ang="0">
                  <a:pos x="0" y="0"/>
                </a:cxn>
              </a:cxnLst>
              <a:rect l="0" t="0" r="r" b="b"/>
              <a:pathLst>
                <a:path w="6" h="2">
                  <a:moveTo>
                    <a:pt x="0" y="0"/>
                  </a:moveTo>
                  <a:lnTo>
                    <a:pt x="6" y="2"/>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94" name="Line 1015"/>
            <p:cNvSpPr>
              <a:spLocks noChangeShapeType="1"/>
            </p:cNvSpPr>
            <p:nvPr/>
          </p:nvSpPr>
          <p:spPr bwMode="auto">
            <a:xfrm>
              <a:off x="4859338" y="2579688"/>
              <a:ext cx="11112" cy="3175"/>
            </a:xfrm>
            <a:prstGeom prst="line">
              <a:avLst/>
            </a:prstGeom>
            <a:no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95" name="Freeform 1016"/>
            <p:cNvSpPr>
              <a:spLocks/>
            </p:cNvSpPr>
            <p:nvPr/>
          </p:nvSpPr>
          <p:spPr bwMode="auto">
            <a:xfrm>
              <a:off x="4862513" y="2603500"/>
              <a:ext cx="0" cy="6350"/>
            </a:xfrm>
            <a:custGeom>
              <a:avLst/>
              <a:gdLst/>
              <a:ahLst/>
              <a:cxnLst>
                <a:cxn ang="0">
                  <a:pos x="0" y="0"/>
                </a:cxn>
                <a:cxn ang="0">
                  <a:pos x="0" y="4"/>
                </a:cxn>
                <a:cxn ang="0">
                  <a:pos x="0" y="0"/>
                </a:cxn>
              </a:cxnLst>
              <a:rect l="0" t="0" r="r" b="b"/>
              <a:pathLst>
                <a:path h="4">
                  <a:moveTo>
                    <a:pt x="0" y="0"/>
                  </a:moveTo>
                  <a:lnTo>
                    <a:pt x="0" y="4"/>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96" name="Line 1017"/>
            <p:cNvSpPr>
              <a:spLocks noChangeShapeType="1"/>
            </p:cNvSpPr>
            <p:nvPr/>
          </p:nvSpPr>
          <p:spPr bwMode="auto">
            <a:xfrm>
              <a:off x="4862513" y="2603500"/>
              <a:ext cx="0" cy="6350"/>
            </a:xfrm>
            <a:prstGeom prst="line">
              <a:avLst/>
            </a:prstGeom>
            <a:no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97" name="Freeform 1018"/>
            <p:cNvSpPr>
              <a:spLocks/>
            </p:cNvSpPr>
            <p:nvPr/>
          </p:nvSpPr>
          <p:spPr bwMode="auto">
            <a:xfrm>
              <a:off x="4881563" y="26257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98" name="Freeform 1019"/>
            <p:cNvSpPr>
              <a:spLocks/>
            </p:cNvSpPr>
            <p:nvPr/>
          </p:nvSpPr>
          <p:spPr bwMode="auto">
            <a:xfrm>
              <a:off x="4332288" y="38528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999" name="Freeform 1020"/>
            <p:cNvSpPr>
              <a:spLocks/>
            </p:cNvSpPr>
            <p:nvPr/>
          </p:nvSpPr>
          <p:spPr bwMode="auto">
            <a:xfrm>
              <a:off x="4387850" y="3736975"/>
              <a:ext cx="14288" cy="12700"/>
            </a:xfrm>
            <a:custGeom>
              <a:avLst/>
              <a:gdLst/>
              <a:ahLst/>
              <a:cxnLst>
                <a:cxn ang="0">
                  <a:pos x="0" y="7"/>
                </a:cxn>
                <a:cxn ang="0">
                  <a:pos x="4" y="7"/>
                </a:cxn>
                <a:cxn ang="0">
                  <a:pos x="8" y="1"/>
                </a:cxn>
                <a:cxn ang="0">
                  <a:pos x="4" y="0"/>
                </a:cxn>
                <a:cxn ang="0">
                  <a:pos x="0" y="7"/>
                </a:cxn>
                <a:cxn ang="0">
                  <a:pos x="0" y="7"/>
                </a:cxn>
              </a:cxnLst>
              <a:rect l="0" t="0" r="r" b="b"/>
              <a:pathLst>
                <a:path w="8" h="7">
                  <a:moveTo>
                    <a:pt x="0" y="7"/>
                  </a:moveTo>
                  <a:lnTo>
                    <a:pt x="4" y="7"/>
                  </a:lnTo>
                  <a:lnTo>
                    <a:pt x="8" y="1"/>
                  </a:lnTo>
                  <a:lnTo>
                    <a:pt x="4" y="0"/>
                  </a:lnTo>
                  <a:lnTo>
                    <a:pt x="0" y="7"/>
                  </a:lnTo>
                  <a:lnTo>
                    <a:pt x="0" y="7"/>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1000" name="Freeform 1021"/>
            <p:cNvSpPr>
              <a:spLocks/>
            </p:cNvSpPr>
            <p:nvPr/>
          </p:nvSpPr>
          <p:spPr bwMode="auto">
            <a:xfrm>
              <a:off x="7869238" y="4227513"/>
              <a:ext cx="42862" cy="23812"/>
            </a:xfrm>
            <a:custGeom>
              <a:avLst/>
              <a:gdLst>
                <a:gd name="T0" fmla="*/ 0 w 24"/>
                <a:gd name="T1" fmla="*/ 9 h 13"/>
                <a:gd name="T2" fmla="*/ 15 w 24"/>
                <a:gd name="T3" fmla="*/ 13 h 13"/>
                <a:gd name="T4" fmla="*/ 24 w 24"/>
                <a:gd name="T5" fmla="*/ 6 h 13"/>
                <a:gd name="T6" fmla="*/ 23 w 24"/>
                <a:gd name="T7" fmla="*/ 0 h 13"/>
                <a:gd name="T8" fmla="*/ 8 w 24"/>
                <a:gd name="T9" fmla="*/ 0 h 13"/>
                <a:gd name="T10" fmla="*/ 0 w 24"/>
                <a:gd name="T11" fmla="*/ 9 h 13"/>
                <a:gd name="T12" fmla="*/ 0 w 24"/>
                <a:gd name="T13" fmla="*/ 9 h 13"/>
                <a:gd name="T14" fmla="*/ 0 60000 65536"/>
                <a:gd name="T15" fmla="*/ 0 60000 65536"/>
                <a:gd name="T16" fmla="*/ 0 60000 65536"/>
                <a:gd name="T17" fmla="*/ 0 60000 65536"/>
                <a:gd name="T18" fmla="*/ 0 60000 65536"/>
                <a:gd name="T19" fmla="*/ 0 60000 65536"/>
                <a:gd name="T20" fmla="*/ 0 60000 65536"/>
                <a:gd name="T21" fmla="*/ 0 w 24"/>
                <a:gd name="T22" fmla="*/ 0 h 13"/>
                <a:gd name="T23" fmla="*/ 24 w 24"/>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13">
                  <a:moveTo>
                    <a:pt x="0" y="9"/>
                  </a:moveTo>
                  <a:lnTo>
                    <a:pt x="15" y="13"/>
                  </a:lnTo>
                  <a:lnTo>
                    <a:pt x="24" y="6"/>
                  </a:lnTo>
                  <a:lnTo>
                    <a:pt x="23" y="0"/>
                  </a:lnTo>
                  <a:lnTo>
                    <a:pt x="8" y="0"/>
                  </a:lnTo>
                  <a:lnTo>
                    <a:pt x="0" y="9"/>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1001" name="Freeform 1022"/>
            <p:cNvSpPr>
              <a:spLocks/>
            </p:cNvSpPr>
            <p:nvPr/>
          </p:nvSpPr>
          <p:spPr bwMode="auto">
            <a:xfrm>
              <a:off x="7686675" y="4132263"/>
              <a:ext cx="114300" cy="65087"/>
            </a:xfrm>
            <a:custGeom>
              <a:avLst/>
              <a:gdLst>
                <a:gd name="T0" fmla="*/ 0 w 64"/>
                <a:gd name="T1" fmla="*/ 37 h 37"/>
                <a:gd name="T2" fmla="*/ 17 w 64"/>
                <a:gd name="T3" fmla="*/ 31 h 37"/>
                <a:gd name="T4" fmla="*/ 32 w 64"/>
                <a:gd name="T5" fmla="*/ 16 h 37"/>
                <a:gd name="T6" fmla="*/ 64 w 64"/>
                <a:gd name="T7" fmla="*/ 0 h 37"/>
                <a:gd name="T8" fmla="*/ 28 w 64"/>
                <a:gd name="T9" fmla="*/ 5 h 37"/>
                <a:gd name="T10" fmla="*/ 8 w 64"/>
                <a:gd name="T11" fmla="*/ 18 h 37"/>
                <a:gd name="T12" fmla="*/ 0 w 64"/>
                <a:gd name="T13" fmla="*/ 37 h 37"/>
                <a:gd name="T14" fmla="*/ 0 w 64"/>
                <a:gd name="T15" fmla="*/ 37 h 37"/>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37"/>
                <a:gd name="T26" fmla="*/ 64 w 64"/>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37">
                  <a:moveTo>
                    <a:pt x="0" y="37"/>
                  </a:moveTo>
                  <a:lnTo>
                    <a:pt x="17" y="31"/>
                  </a:lnTo>
                  <a:lnTo>
                    <a:pt x="32" y="16"/>
                  </a:lnTo>
                  <a:lnTo>
                    <a:pt x="64" y="0"/>
                  </a:lnTo>
                  <a:lnTo>
                    <a:pt x="28" y="5"/>
                  </a:lnTo>
                  <a:lnTo>
                    <a:pt x="8" y="18"/>
                  </a:lnTo>
                  <a:lnTo>
                    <a:pt x="0" y="37"/>
                  </a:lnTo>
                  <a:close/>
                </a:path>
              </a:pathLst>
            </a:custGeom>
            <a:solidFill>
              <a:srgbClr val="FFCC00"/>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1002" name="Freeform 1023"/>
            <p:cNvSpPr>
              <a:spLocks/>
            </p:cNvSpPr>
            <p:nvPr/>
          </p:nvSpPr>
          <p:spPr bwMode="auto">
            <a:xfrm>
              <a:off x="7597775" y="36893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chemeClr val="accent2"/>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1003" name="Freeform 1024"/>
            <p:cNvSpPr>
              <a:spLocks/>
            </p:cNvSpPr>
            <p:nvPr/>
          </p:nvSpPr>
          <p:spPr bwMode="auto">
            <a:xfrm>
              <a:off x="7627938" y="36623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chemeClr val="accent2"/>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1004" name="Freeform 1025"/>
            <p:cNvSpPr>
              <a:spLocks/>
            </p:cNvSpPr>
            <p:nvPr/>
          </p:nvSpPr>
          <p:spPr bwMode="auto">
            <a:xfrm>
              <a:off x="2041525" y="2363788"/>
              <a:ext cx="38100" cy="14287"/>
            </a:xfrm>
            <a:custGeom>
              <a:avLst/>
              <a:gdLst/>
              <a:ahLst/>
              <a:cxnLst>
                <a:cxn ang="0">
                  <a:pos x="0" y="0"/>
                </a:cxn>
                <a:cxn ang="0">
                  <a:pos x="15" y="8"/>
                </a:cxn>
                <a:cxn ang="0">
                  <a:pos x="21" y="0"/>
                </a:cxn>
                <a:cxn ang="0">
                  <a:pos x="0" y="0"/>
                </a:cxn>
                <a:cxn ang="0">
                  <a:pos x="0" y="0"/>
                </a:cxn>
              </a:cxnLst>
              <a:rect l="0" t="0" r="r" b="b"/>
              <a:pathLst>
                <a:path w="21" h="8">
                  <a:moveTo>
                    <a:pt x="0" y="0"/>
                  </a:moveTo>
                  <a:lnTo>
                    <a:pt x="15" y="8"/>
                  </a:lnTo>
                  <a:lnTo>
                    <a:pt x="21" y="0"/>
                  </a:ln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1005" name="Freeform 1026"/>
            <p:cNvSpPr>
              <a:spLocks/>
            </p:cNvSpPr>
            <p:nvPr/>
          </p:nvSpPr>
          <p:spPr bwMode="auto">
            <a:xfrm>
              <a:off x="5276850" y="40608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1006" name="Freeform 1027"/>
            <p:cNvSpPr>
              <a:spLocks/>
            </p:cNvSpPr>
            <p:nvPr/>
          </p:nvSpPr>
          <p:spPr bwMode="auto">
            <a:xfrm>
              <a:off x="7500938" y="2071688"/>
              <a:ext cx="19050" cy="17462"/>
            </a:xfrm>
            <a:custGeom>
              <a:avLst/>
              <a:gdLst/>
              <a:ahLst/>
              <a:cxnLst>
                <a:cxn ang="0">
                  <a:pos x="2" y="6"/>
                </a:cxn>
                <a:cxn ang="0">
                  <a:pos x="10" y="10"/>
                </a:cxn>
                <a:cxn ang="0">
                  <a:pos x="10" y="4"/>
                </a:cxn>
                <a:cxn ang="0">
                  <a:pos x="0" y="0"/>
                </a:cxn>
                <a:cxn ang="0">
                  <a:pos x="2" y="6"/>
                </a:cxn>
                <a:cxn ang="0">
                  <a:pos x="2" y="6"/>
                </a:cxn>
              </a:cxnLst>
              <a:rect l="0" t="0" r="r" b="b"/>
              <a:pathLst>
                <a:path w="10" h="10">
                  <a:moveTo>
                    <a:pt x="2" y="6"/>
                  </a:moveTo>
                  <a:lnTo>
                    <a:pt x="10" y="10"/>
                  </a:lnTo>
                  <a:lnTo>
                    <a:pt x="10" y="4"/>
                  </a:lnTo>
                  <a:lnTo>
                    <a:pt x="0" y="0"/>
                  </a:lnTo>
                  <a:lnTo>
                    <a:pt x="2" y="6"/>
                  </a:lnTo>
                  <a:lnTo>
                    <a:pt x="2" y="6"/>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1007" name="Freeform 1028"/>
            <p:cNvSpPr>
              <a:spLocks/>
            </p:cNvSpPr>
            <p:nvPr/>
          </p:nvSpPr>
          <p:spPr bwMode="auto">
            <a:xfrm>
              <a:off x="4125913" y="195897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1008" name="Freeform 1029"/>
            <p:cNvSpPr>
              <a:spLocks/>
            </p:cNvSpPr>
            <p:nvPr/>
          </p:nvSpPr>
          <p:spPr bwMode="auto">
            <a:xfrm>
              <a:off x="4438650" y="2058988"/>
              <a:ext cx="17463" cy="15875"/>
            </a:xfrm>
            <a:custGeom>
              <a:avLst/>
              <a:gdLst/>
              <a:ahLst/>
              <a:cxnLst>
                <a:cxn ang="0">
                  <a:pos x="0" y="2"/>
                </a:cxn>
                <a:cxn ang="0">
                  <a:pos x="0" y="9"/>
                </a:cxn>
                <a:cxn ang="0">
                  <a:pos x="10" y="9"/>
                </a:cxn>
                <a:cxn ang="0">
                  <a:pos x="4" y="0"/>
                </a:cxn>
                <a:cxn ang="0">
                  <a:pos x="0" y="2"/>
                </a:cxn>
                <a:cxn ang="0">
                  <a:pos x="0" y="2"/>
                </a:cxn>
              </a:cxnLst>
              <a:rect l="0" t="0" r="r" b="b"/>
              <a:pathLst>
                <a:path w="10" h="9">
                  <a:moveTo>
                    <a:pt x="0" y="2"/>
                  </a:moveTo>
                  <a:lnTo>
                    <a:pt x="0" y="9"/>
                  </a:lnTo>
                  <a:lnTo>
                    <a:pt x="10" y="9"/>
                  </a:lnTo>
                  <a:lnTo>
                    <a:pt x="4" y="0"/>
                  </a:lnTo>
                  <a:lnTo>
                    <a:pt x="0" y="2"/>
                  </a:lnTo>
                  <a:lnTo>
                    <a:pt x="0" y="2"/>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1009" name="Freeform 1030"/>
            <p:cNvSpPr>
              <a:spLocks/>
            </p:cNvSpPr>
            <p:nvPr/>
          </p:nvSpPr>
          <p:spPr bwMode="auto">
            <a:xfrm>
              <a:off x="4460875" y="2041525"/>
              <a:ext cx="38100" cy="30163"/>
            </a:xfrm>
            <a:custGeom>
              <a:avLst/>
              <a:gdLst/>
              <a:ahLst/>
              <a:cxnLst>
                <a:cxn ang="0">
                  <a:pos x="0" y="8"/>
                </a:cxn>
                <a:cxn ang="0">
                  <a:pos x="4" y="15"/>
                </a:cxn>
                <a:cxn ang="0">
                  <a:pos x="12" y="17"/>
                </a:cxn>
                <a:cxn ang="0">
                  <a:pos x="19" y="15"/>
                </a:cxn>
                <a:cxn ang="0">
                  <a:pos x="15" y="12"/>
                </a:cxn>
                <a:cxn ang="0">
                  <a:pos x="21" y="8"/>
                </a:cxn>
                <a:cxn ang="0">
                  <a:pos x="19" y="0"/>
                </a:cxn>
                <a:cxn ang="0">
                  <a:pos x="0" y="8"/>
                </a:cxn>
                <a:cxn ang="0">
                  <a:pos x="0" y="8"/>
                </a:cxn>
              </a:cxnLst>
              <a:rect l="0" t="0" r="r" b="b"/>
              <a:pathLst>
                <a:path w="21" h="17">
                  <a:moveTo>
                    <a:pt x="0" y="8"/>
                  </a:moveTo>
                  <a:lnTo>
                    <a:pt x="4" y="15"/>
                  </a:lnTo>
                  <a:lnTo>
                    <a:pt x="12" y="17"/>
                  </a:lnTo>
                  <a:lnTo>
                    <a:pt x="19" y="15"/>
                  </a:lnTo>
                  <a:lnTo>
                    <a:pt x="15" y="12"/>
                  </a:lnTo>
                  <a:lnTo>
                    <a:pt x="21" y="8"/>
                  </a:lnTo>
                  <a:lnTo>
                    <a:pt x="19" y="0"/>
                  </a:lnTo>
                  <a:lnTo>
                    <a:pt x="0" y="8"/>
                  </a:lnTo>
                  <a:lnTo>
                    <a:pt x="0" y="8"/>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1010" name="Freeform 1031"/>
            <p:cNvSpPr>
              <a:spLocks/>
            </p:cNvSpPr>
            <p:nvPr/>
          </p:nvSpPr>
          <p:spPr bwMode="auto">
            <a:xfrm>
              <a:off x="4460875" y="2082800"/>
              <a:ext cx="26988" cy="6350"/>
            </a:xfrm>
            <a:custGeom>
              <a:avLst/>
              <a:gdLst/>
              <a:ahLst/>
              <a:cxnLst>
                <a:cxn ang="0">
                  <a:pos x="0" y="0"/>
                </a:cxn>
                <a:cxn ang="0">
                  <a:pos x="4" y="4"/>
                </a:cxn>
                <a:cxn ang="0">
                  <a:pos x="15" y="0"/>
                </a:cxn>
                <a:cxn ang="0">
                  <a:pos x="0" y="0"/>
                </a:cxn>
                <a:cxn ang="0">
                  <a:pos x="0" y="0"/>
                </a:cxn>
              </a:cxnLst>
              <a:rect l="0" t="0" r="r" b="b"/>
              <a:pathLst>
                <a:path w="15" h="4">
                  <a:moveTo>
                    <a:pt x="0" y="0"/>
                  </a:moveTo>
                  <a:lnTo>
                    <a:pt x="4" y="4"/>
                  </a:lnTo>
                  <a:lnTo>
                    <a:pt x="15" y="0"/>
                  </a:ln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1011" name="Freeform 1032"/>
            <p:cNvSpPr>
              <a:spLocks/>
            </p:cNvSpPr>
            <p:nvPr/>
          </p:nvSpPr>
          <p:spPr bwMode="auto">
            <a:xfrm>
              <a:off x="4554538" y="20748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1012" name="Freeform 1033"/>
            <p:cNvSpPr>
              <a:spLocks/>
            </p:cNvSpPr>
            <p:nvPr/>
          </p:nvSpPr>
          <p:spPr bwMode="auto">
            <a:xfrm>
              <a:off x="4905375" y="4786313"/>
              <a:ext cx="66675" cy="68262"/>
            </a:xfrm>
            <a:custGeom>
              <a:avLst/>
              <a:gdLst/>
              <a:ahLst/>
              <a:cxnLst>
                <a:cxn ang="0">
                  <a:pos x="38" y="15"/>
                </a:cxn>
                <a:cxn ang="0">
                  <a:pos x="32" y="27"/>
                </a:cxn>
                <a:cxn ang="0">
                  <a:pos x="12" y="38"/>
                </a:cxn>
                <a:cxn ang="0">
                  <a:pos x="0" y="21"/>
                </a:cxn>
                <a:cxn ang="0">
                  <a:pos x="21" y="0"/>
                </a:cxn>
                <a:cxn ang="0">
                  <a:pos x="30" y="2"/>
                </a:cxn>
                <a:cxn ang="0">
                  <a:pos x="38" y="15"/>
                </a:cxn>
                <a:cxn ang="0">
                  <a:pos x="38" y="15"/>
                </a:cxn>
              </a:cxnLst>
              <a:rect l="0" t="0" r="r" b="b"/>
              <a:pathLst>
                <a:path w="38" h="38">
                  <a:moveTo>
                    <a:pt x="38" y="15"/>
                  </a:moveTo>
                  <a:lnTo>
                    <a:pt x="32" y="27"/>
                  </a:lnTo>
                  <a:lnTo>
                    <a:pt x="12" y="38"/>
                  </a:lnTo>
                  <a:lnTo>
                    <a:pt x="0" y="21"/>
                  </a:lnTo>
                  <a:lnTo>
                    <a:pt x="21" y="0"/>
                  </a:lnTo>
                  <a:lnTo>
                    <a:pt x="30" y="2"/>
                  </a:lnTo>
                  <a:lnTo>
                    <a:pt x="38" y="15"/>
                  </a:lnTo>
                  <a:lnTo>
                    <a:pt x="38" y="15"/>
                  </a:lnTo>
                  <a:close/>
                </a:path>
              </a:pathLst>
            </a:custGeom>
            <a:solidFill>
              <a:srgbClr val="F1F1F1"/>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1013" name="Freeform 1034"/>
            <p:cNvSpPr>
              <a:spLocks/>
            </p:cNvSpPr>
            <p:nvPr/>
          </p:nvSpPr>
          <p:spPr bwMode="auto">
            <a:xfrm>
              <a:off x="2098675" y="2695575"/>
              <a:ext cx="19050" cy="17463"/>
            </a:xfrm>
            <a:custGeom>
              <a:avLst/>
              <a:gdLst/>
              <a:ahLst/>
              <a:cxnLst>
                <a:cxn ang="0">
                  <a:pos x="0" y="10"/>
                </a:cxn>
                <a:cxn ang="0">
                  <a:pos x="11" y="0"/>
                </a:cxn>
                <a:cxn ang="0">
                  <a:pos x="0" y="10"/>
                </a:cxn>
              </a:cxnLst>
              <a:rect l="0" t="0" r="r" b="b"/>
              <a:pathLst>
                <a:path w="11" h="10">
                  <a:moveTo>
                    <a:pt x="0" y="10"/>
                  </a:moveTo>
                  <a:lnTo>
                    <a:pt x="11" y="0"/>
                  </a:lnTo>
                  <a:lnTo>
                    <a:pt x="0" y="1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1014" name="Line 1035"/>
            <p:cNvSpPr>
              <a:spLocks noChangeShapeType="1"/>
            </p:cNvSpPr>
            <p:nvPr/>
          </p:nvSpPr>
          <p:spPr bwMode="auto">
            <a:xfrm flipV="1">
              <a:off x="2098675" y="2695575"/>
              <a:ext cx="19050" cy="17463"/>
            </a:xfrm>
            <a:prstGeom prst="line">
              <a:avLst/>
            </a:prstGeom>
            <a:no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1015" name="Freeform 1036"/>
            <p:cNvSpPr>
              <a:spLocks/>
            </p:cNvSpPr>
            <p:nvPr/>
          </p:nvSpPr>
          <p:spPr bwMode="auto">
            <a:xfrm>
              <a:off x="7359650" y="3127375"/>
              <a:ext cx="19050" cy="9525"/>
            </a:xfrm>
            <a:custGeom>
              <a:avLst/>
              <a:gdLst/>
              <a:ahLst/>
              <a:cxnLst>
                <a:cxn ang="0">
                  <a:pos x="0" y="0"/>
                </a:cxn>
                <a:cxn ang="0">
                  <a:pos x="1" y="6"/>
                </a:cxn>
                <a:cxn ang="0">
                  <a:pos x="11" y="6"/>
                </a:cxn>
                <a:cxn ang="0">
                  <a:pos x="11" y="0"/>
                </a:cxn>
                <a:cxn ang="0">
                  <a:pos x="0" y="0"/>
                </a:cxn>
              </a:cxnLst>
              <a:rect l="0" t="0" r="r" b="b"/>
              <a:pathLst>
                <a:path w="11" h="6">
                  <a:moveTo>
                    <a:pt x="0" y="0"/>
                  </a:moveTo>
                  <a:lnTo>
                    <a:pt x="1" y="6"/>
                  </a:lnTo>
                  <a:lnTo>
                    <a:pt x="11" y="6"/>
                  </a:lnTo>
                  <a:lnTo>
                    <a:pt x="11" y="0"/>
                  </a:lnTo>
                  <a:lnTo>
                    <a:pt x="0"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1016" name="Freeform 1037"/>
            <p:cNvSpPr>
              <a:spLocks/>
            </p:cNvSpPr>
            <p:nvPr/>
          </p:nvSpPr>
          <p:spPr bwMode="auto">
            <a:xfrm>
              <a:off x="7359650" y="3127375"/>
              <a:ext cx="19050" cy="9525"/>
            </a:xfrm>
            <a:custGeom>
              <a:avLst/>
              <a:gdLst/>
              <a:ahLst/>
              <a:cxnLst>
                <a:cxn ang="0">
                  <a:pos x="0" y="0"/>
                </a:cxn>
                <a:cxn ang="0">
                  <a:pos x="1" y="6"/>
                </a:cxn>
                <a:cxn ang="0">
                  <a:pos x="11" y="6"/>
                </a:cxn>
                <a:cxn ang="0">
                  <a:pos x="11" y="0"/>
                </a:cxn>
              </a:cxnLst>
              <a:rect l="0" t="0" r="r" b="b"/>
              <a:pathLst>
                <a:path w="11" h="6">
                  <a:moveTo>
                    <a:pt x="0" y="0"/>
                  </a:moveTo>
                  <a:lnTo>
                    <a:pt x="1" y="6"/>
                  </a:lnTo>
                  <a:lnTo>
                    <a:pt x="11" y="6"/>
                  </a:lnTo>
                  <a:lnTo>
                    <a:pt x="11" y="0"/>
                  </a:lnTo>
                </a:path>
              </a:pathLst>
            </a:custGeom>
            <a:solidFill>
              <a:schemeClr val="accent2"/>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1017" name="Freeform 1038"/>
            <p:cNvSpPr>
              <a:spLocks/>
            </p:cNvSpPr>
            <p:nvPr/>
          </p:nvSpPr>
          <p:spPr bwMode="auto">
            <a:xfrm>
              <a:off x="7359650" y="3127375"/>
              <a:ext cx="19050" cy="0"/>
            </a:xfrm>
            <a:custGeom>
              <a:avLst/>
              <a:gdLst/>
              <a:ahLst/>
              <a:cxnLst>
                <a:cxn ang="0">
                  <a:pos x="11" y="0"/>
                </a:cxn>
                <a:cxn ang="0">
                  <a:pos x="0" y="0"/>
                </a:cxn>
                <a:cxn ang="0">
                  <a:pos x="11" y="0"/>
                </a:cxn>
              </a:cxnLst>
              <a:rect l="0" t="0" r="r" b="b"/>
              <a:pathLst>
                <a:path w="11">
                  <a:moveTo>
                    <a:pt x="11" y="0"/>
                  </a:moveTo>
                  <a:lnTo>
                    <a:pt x="0" y="0"/>
                  </a:lnTo>
                  <a:lnTo>
                    <a:pt x="11" y="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1018" name="Line 1039"/>
            <p:cNvSpPr>
              <a:spLocks noChangeShapeType="1"/>
            </p:cNvSpPr>
            <p:nvPr/>
          </p:nvSpPr>
          <p:spPr bwMode="auto">
            <a:xfrm flipH="1">
              <a:off x="7359650" y="3127375"/>
              <a:ext cx="19050" cy="0"/>
            </a:xfrm>
            <a:prstGeom prst="line">
              <a:avLst/>
            </a:prstGeom>
            <a:no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1019" name="Freeform 1040"/>
            <p:cNvSpPr>
              <a:spLocks/>
            </p:cNvSpPr>
            <p:nvPr/>
          </p:nvSpPr>
          <p:spPr bwMode="auto">
            <a:xfrm>
              <a:off x="3935413" y="2074863"/>
              <a:ext cx="111125" cy="109537"/>
            </a:xfrm>
            <a:custGeom>
              <a:avLst/>
              <a:gdLst/>
              <a:ahLst/>
              <a:cxnLst>
                <a:cxn ang="0">
                  <a:pos x="39" y="9"/>
                </a:cxn>
                <a:cxn ang="0">
                  <a:pos x="46" y="17"/>
                </a:cxn>
                <a:cxn ang="0">
                  <a:pos x="60" y="11"/>
                </a:cxn>
                <a:cxn ang="0">
                  <a:pos x="63" y="19"/>
                </a:cxn>
                <a:cxn ang="0">
                  <a:pos x="63" y="36"/>
                </a:cxn>
                <a:cxn ang="0">
                  <a:pos x="56" y="51"/>
                </a:cxn>
                <a:cxn ang="0">
                  <a:pos x="9" y="62"/>
                </a:cxn>
                <a:cxn ang="0">
                  <a:pos x="0" y="51"/>
                </a:cxn>
                <a:cxn ang="0">
                  <a:pos x="9" y="51"/>
                </a:cxn>
                <a:cxn ang="0">
                  <a:pos x="22" y="34"/>
                </a:cxn>
                <a:cxn ang="0">
                  <a:pos x="7" y="28"/>
                </a:cxn>
                <a:cxn ang="0">
                  <a:pos x="17" y="23"/>
                </a:cxn>
                <a:cxn ang="0">
                  <a:pos x="9" y="19"/>
                </a:cxn>
                <a:cxn ang="0">
                  <a:pos x="13" y="13"/>
                </a:cxn>
                <a:cxn ang="0">
                  <a:pos x="30" y="13"/>
                </a:cxn>
                <a:cxn ang="0">
                  <a:pos x="35" y="9"/>
                </a:cxn>
                <a:cxn ang="0">
                  <a:pos x="30" y="8"/>
                </a:cxn>
                <a:cxn ang="0">
                  <a:pos x="35" y="0"/>
                </a:cxn>
                <a:cxn ang="0">
                  <a:pos x="45" y="0"/>
                </a:cxn>
                <a:cxn ang="0">
                  <a:pos x="39" y="9"/>
                </a:cxn>
                <a:cxn ang="0">
                  <a:pos x="39" y="9"/>
                </a:cxn>
              </a:cxnLst>
              <a:rect l="0" t="0" r="r" b="b"/>
              <a:pathLst>
                <a:path w="63" h="62">
                  <a:moveTo>
                    <a:pt x="39" y="9"/>
                  </a:moveTo>
                  <a:lnTo>
                    <a:pt x="46" y="17"/>
                  </a:lnTo>
                  <a:lnTo>
                    <a:pt x="60" y="11"/>
                  </a:lnTo>
                  <a:lnTo>
                    <a:pt x="63" y="19"/>
                  </a:lnTo>
                  <a:lnTo>
                    <a:pt x="63" y="36"/>
                  </a:lnTo>
                  <a:lnTo>
                    <a:pt x="56" y="51"/>
                  </a:lnTo>
                  <a:lnTo>
                    <a:pt x="9" y="62"/>
                  </a:lnTo>
                  <a:lnTo>
                    <a:pt x="0" y="51"/>
                  </a:lnTo>
                  <a:lnTo>
                    <a:pt x="9" y="51"/>
                  </a:lnTo>
                  <a:lnTo>
                    <a:pt x="22" y="34"/>
                  </a:lnTo>
                  <a:lnTo>
                    <a:pt x="7" y="28"/>
                  </a:lnTo>
                  <a:lnTo>
                    <a:pt x="17" y="23"/>
                  </a:lnTo>
                  <a:lnTo>
                    <a:pt x="9" y="19"/>
                  </a:lnTo>
                  <a:lnTo>
                    <a:pt x="13" y="13"/>
                  </a:lnTo>
                  <a:lnTo>
                    <a:pt x="30" y="13"/>
                  </a:lnTo>
                  <a:lnTo>
                    <a:pt x="35" y="9"/>
                  </a:lnTo>
                  <a:lnTo>
                    <a:pt x="30" y="8"/>
                  </a:lnTo>
                  <a:lnTo>
                    <a:pt x="35" y="0"/>
                  </a:lnTo>
                  <a:lnTo>
                    <a:pt x="45" y="0"/>
                  </a:lnTo>
                  <a:lnTo>
                    <a:pt x="39" y="9"/>
                  </a:lnTo>
                  <a:lnTo>
                    <a:pt x="39" y="9"/>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1020" name="Freeform 1041"/>
            <p:cNvSpPr>
              <a:spLocks/>
            </p:cNvSpPr>
            <p:nvPr/>
          </p:nvSpPr>
          <p:spPr bwMode="auto">
            <a:xfrm>
              <a:off x="4278313" y="2117725"/>
              <a:ext cx="93662" cy="90488"/>
            </a:xfrm>
            <a:custGeom>
              <a:avLst/>
              <a:gdLst/>
              <a:ahLst/>
              <a:cxnLst>
                <a:cxn ang="0">
                  <a:pos x="0" y="40"/>
                </a:cxn>
                <a:cxn ang="0">
                  <a:pos x="17" y="15"/>
                </a:cxn>
                <a:cxn ang="0">
                  <a:pos x="21" y="14"/>
                </a:cxn>
                <a:cxn ang="0">
                  <a:pos x="21" y="21"/>
                </a:cxn>
                <a:cxn ang="0">
                  <a:pos x="27" y="25"/>
                </a:cxn>
                <a:cxn ang="0">
                  <a:pos x="32" y="21"/>
                </a:cxn>
                <a:cxn ang="0">
                  <a:pos x="27" y="8"/>
                </a:cxn>
                <a:cxn ang="0">
                  <a:pos x="53" y="0"/>
                </a:cxn>
                <a:cxn ang="0">
                  <a:pos x="44" y="19"/>
                </a:cxn>
                <a:cxn ang="0">
                  <a:pos x="47" y="25"/>
                </a:cxn>
                <a:cxn ang="0">
                  <a:pos x="32" y="32"/>
                </a:cxn>
                <a:cxn ang="0">
                  <a:pos x="32" y="51"/>
                </a:cxn>
                <a:cxn ang="0">
                  <a:pos x="21" y="40"/>
                </a:cxn>
                <a:cxn ang="0">
                  <a:pos x="21" y="40"/>
                </a:cxn>
                <a:cxn ang="0">
                  <a:pos x="0" y="40"/>
                </a:cxn>
                <a:cxn ang="0">
                  <a:pos x="0" y="40"/>
                </a:cxn>
                <a:cxn ang="0">
                  <a:pos x="0" y="40"/>
                </a:cxn>
              </a:cxnLst>
              <a:rect l="0" t="0" r="r" b="b"/>
              <a:pathLst>
                <a:path w="53" h="51">
                  <a:moveTo>
                    <a:pt x="0" y="40"/>
                  </a:moveTo>
                  <a:lnTo>
                    <a:pt x="17" y="15"/>
                  </a:lnTo>
                  <a:lnTo>
                    <a:pt x="21" y="14"/>
                  </a:lnTo>
                  <a:lnTo>
                    <a:pt x="21" y="21"/>
                  </a:lnTo>
                  <a:lnTo>
                    <a:pt x="27" y="25"/>
                  </a:lnTo>
                  <a:lnTo>
                    <a:pt x="32" y="21"/>
                  </a:lnTo>
                  <a:lnTo>
                    <a:pt x="27" y="8"/>
                  </a:lnTo>
                  <a:lnTo>
                    <a:pt x="53" y="0"/>
                  </a:lnTo>
                  <a:lnTo>
                    <a:pt x="44" y="19"/>
                  </a:lnTo>
                  <a:lnTo>
                    <a:pt x="47" y="25"/>
                  </a:lnTo>
                  <a:lnTo>
                    <a:pt x="32" y="32"/>
                  </a:lnTo>
                  <a:lnTo>
                    <a:pt x="32" y="51"/>
                  </a:lnTo>
                  <a:lnTo>
                    <a:pt x="21" y="40"/>
                  </a:lnTo>
                  <a:lnTo>
                    <a:pt x="21" y="40"/>
                  </a:lnTo>
                  <a:lnTo>
                    <a:pt x="0" y="40"/>
                  </a:lnTo>
                  <a:lnTo>
                    <a:pt x="0" y="40"/>
                  </a:lnTo>
                  <a:lnTo>
                    <a:pt x="0" y="40"/>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1021" name="Freeform 1042"/>
            <p:cNvSpPr>
              <a:spLocks/>
            </p:cNvSpPr>
            <p:nvPr/>
          </p:nvSpPr>
          <p:spPr bwMode="auto">
            <a:xfrm>
              <a:off x="4608513" y="2230438"/>
              <a:ext cx="139700" cy="73025"/>
            </a:xfrm>
            <a:custGeom>
              <a:avLst/>
              <a:gdLst/>
              <a:ahLst/>
              <a:cxnLst>
                <a:cxn ang="0">
                  <a:pos x="0" y="23"/>
                </a:cxn>
                <a:cxn ang="0">
                  <a:pos x="6" y="36"/>
                </a:cxn>
                <a:cxn ang="0">
                  <a:pos x="21" y="41"/>
                </a:cxn>
                <a:cxn ang="0">
                  <a:pos x="56" y="26"/>
                </a:cxn>
                <a:cxn ang="0">
                  <a:pos x="75" y="28"/>
                </a:cxn>
                <a:cxn ang="0">
                  <a:pos x="79" y="17"/>
                </a:cxn>
                <a:cxn ang="0">
                  <a:pos x="65" y="11"/>
                </a:cxn>
                <a:cxn ang="0">
                  <a:pos x="45" y="15"/>
                </a:cxn>
                <a:cxn ang="0">
                  <a:pos x="17" y="0"/>
                </a:cxn>
                <a:cxn ang="0">
                  <a:pos x="0" y="23"/>
                </a:cxn>
                <a:cxn ang="0">
                  <a:pos x="0" y="23"/>
                </a:cxn>
              </a:cxnLst>
              <a:rect l="0" t="0" r="r" b="b"/>
              <a:pathLst>
                <a:path w="79" h="41">
                  <a:moveTo>
                    <a:pt x="0" y="23"/>
                  </a:moveTo>
                  <a:lnTo>
                    <a:pt x="6" y="36"/>
                  </a:lnTo>
                  <a:lnTo>
                    <a:pt x="21" y="41"/>
                  </a:lnTo>
                  <a:lnTo>
                    <a:pt x="56" y="26"/>
                  </a:lnTo>
                  <a:lnTo>
                    <a:pt x="75" y="28"/>
                  </a:lnTo>
                  <a:lnTo>
                    <a:pt x="79" y="17"/>
                  </a:lnTo>
                  <a:lnTo>
                    <a:pt x="65" y="11"/>
                  </a:lnTo>
                  <a:lnTo>
                    <a:pt x="45" y="15"/>
                  </a:lnTo>
                  <a:lnTo>
                    <a:pt x="17" y="0"/>
                  </a:lnTo>
                  <a:lnTo>
                    <a:pt x="0" y="23"/>
                  </a:lnTo>
                  <a:lnTo>
                    <a:pt x="0" y="23"/>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1022" name="Freeform 1043"/>
            <p:cNvSpPr>
              <a:spLocks/>
            </p:cNvSpPr>
            <p:nvPr/>
          </p:nvSpPr>
          <p:spPr bwMode="auto">
            <a:xfrm>
              <a:off x="4486275" y="2193925"/>
              <a:ext cx="152400" cy="79375"/>
            </a:xfrm>
            <a:custGeom>
              <a:avLst/>
              <a:gdLst/>
              <a:ahLst/>
              <a:cxnLst>
                <a:cxn ang="0">
                  <a:pos x="86" y="21"/>
                </a:cxn>
                <a:cxn ang="0">
                  <a:pos x="69" y="14"/>
                </a:cxn>
                <a:cxn ang="0">
                  <a:pos x="67" y="19"/>
                </a:cxn>
                <a:cxn ang="0">
                  <a:pos x="52" y="8"/>
                </a:cxn>
                <a:cxn ang="0">
                  <a:pos x="37" y="6"/>
                </a:cxn>
                <a:cxn ang="0">
                  <a:pos x="31" y="0"/>
                </a:cxn>
                <a:cxn ang="0">
                  <a:pos x="0" y="15"/>
                </a:cxn>
                <a:cxn ang="0">
                  <a:pos x="7" y="30"/>
                </a:cxn>
                <a:cxn ang="0">
                  <a:pos x="26" y="44"/>
                </a:cxn>
                <a:cxn ang="0">
                  <a:pos x="39" y="45"/>
                </a:cxn>
                <a:cxn ang="0">
                  <a:pos x="45" y="40"/>
                </a:cxn>
                <a:cxn ang="0">
                  <a:pos x="69" y="44"/>
                </a:cxn>
                <a:cxn ang="0">
                  <a:pos x="86" y="21"/>
                </a:cxn>
                <a:cxn ang="0">
                  <a:pos x="86" y="21"/>
                </a:cxn>
              </a:cxnLst>
              <a:rect l="0" t="0" r="r" b="b"/>
              <a:pathLst>
                <a:path w="86" h="45">
                  <a:moveTo>
                    <a:pt x="86" y="21"/>
                  </a:moveTo>
                  <a:lnTo>
                    <a:pt x="69" y="14"/>
                  </a:lnTo>
                  <a:lnTo>
                    <a:pt x="67" y="19"/>
                  </a:lnTo>
                  <a:lnTo>
                    <a:pt x="52" y="8"/>
                  </a:lnTo>
                  <a:lnTo>
                    <a:pt x="37" y="6"/>
                  </a:lnTo>
                  <a:lnTo>
                    <a:pt x="31" y="0"/>
                  </a:lnTo>
                  <a:lnTo>
                    <a:pt x="0" y="15"/>
                  </a:lnTo>
                  <a:lnTo>
                    <a:pt x="7" y="30"/>
                  </a:lnTo>
                  <a:lnTo>
                    <a:pt x="26" y="44"/>
                  </a:lnTo>
                  <a:lnTo>
                    <a:pt x="39" y="45"/>
                  </a:lnTo>
                  <a:lnTo>
                    <a:pt x="45" y="40"/>
                  </a:lnTo>
                  <a:lnTo>
                    <a:pt x="69" y="44"/>
                  </a:lnTo>
                  <a:lnTo>
                    <a:pt x="86" y="21"/>
                  </a:lnTo>
                  <a:lnTo>
                    <a:pt x="86" y="21"/>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1023" name="Freeform 1044"/>
            <p:cNvSpPr>
              <a:spLocks noEditPoints="1"/>
            </p:cNvSpPr>
            <p:nvPr/>
          </p:nvSpPr>
          <p:spPr bwMode="auto">
            <a:xfrm>
              <a:off x="974725" y="1528763"/>
              <a:ext cx="1852613" cy="963612"/>
            </a:xfrm>
            <a:custGeom>
              <a:avLst/>
              <a:gdLst/>
              <a:ahLst/>
              <a:cxnLst>
                <a:cxn ang="0">
                  <a:pos x="1041" y="333"/>
                </a:cxn>
                <a:cxn ang="0">
                  <a:pos x="1017" y="313"/>
                </a:cxn>
                <a:cxn ang="0">
                  <a:pos x="1004" y="273"/>
                </a:cxn>
                <a:cxn ang="0">
                  <a:pos x="927" y="255"/>
                </a:cxn>
                <a:cxn ang="0">
                  <a:pos x="895" y="184"/>
                </a:cxn>
                <a:cxn ang="0">
                  <a:pos x="820" y="212"/>
                </a:cxn>
                <a:cxn ang="0">
                  <a:pos x="787" y="292"/>
                </a:cxn>
                <a:cxn ang="0">
                  <a:pos x="680" y="347"/>
                </a:cxn>
                <a:cxn ang="0">
                  <a:pos x="599" y="247"/>
                </a:cxn>
                <a:cxn ang="0">
                  <a:pos x="657" y="180"/>
                </a:cxn>
                <a:cxn ang="0">
                  <a:pos x="785" y="122"/>
                </a:cxn>
                <a:cxn ang="0">
                  <a:pos x="862" y="99"/>
                </a:cxn>
                <a:cxn ang="0">
                  <a:pos x="839" y="65"/>
                </a:cxn>
                <a:cxn ang="0">
                  <a:pos x="790" y="73"/>
                </a:cxn>
                <a:cxn ang="0">
                  <a:pos x="768" y="34"/>
                </a:cxn>
                <a:cxn ang="0">
                  <a:pos x="815" y="0"/>
                </a:cxn>
                <a:cxn ang="0">
                  <a:pos x="732" y="71"/>
                </a:cxn>
                <a:cxn ang="0">
                  <a:pos x="684" y="86"/>
                </a:cxn>
                <a:cxn ang="0">
                  <a:pos x="674" y="84"/>
                </a:cxn>
                <a:cxn ang="0">
                  <a:pos x="538" y="90"/>
                </a:cxn>
                <a:cxn ang="0">
                  <a:pos x="455" y="95"/>
                </a:cxn>
                <a:cxn ang="0">
                  <a:pos x="399" y="65"/>
                </a:cxn>
                <a:cxn ang="0">
                  <a:pos x="358" y="69"/>
                </a:cxn>
                <a:cxn ang="0">
                  <a:pos x="268" y="71"/>
                </a:cxn>
                <a:cxn ang="0">
                  <a:pos x="0" y="221"/>
                </a:cxn>
                <a:cxn ang="0">
                  <a:pos x="58" y="243"/>
                </a:cxn>
                <a:cxn ang="0">
                  <a:pos x="24" y="328"/>
                </a:cxn>
                <a:cxn ang="0">
                  <a:pos x="67" y="416"/>
                </a:cxn>
                <a:cxn ang="0">
                  <a:pos x="524" y="435"/>
                </a:cxn>
                <a:cxn ang="0">
                  <a:pos x="588" y="461"/>
                </a:cxn>
                <a:cxn ang="0">
                  <a:pos x="637" y="496"/>
                </a:cxn>
                <a:cxn ang="0">
                  <a:pos x="569" y="545"/>
                </a:cxn>
                <a:cxn ang="0">
                  <a:pos x="641" y="511"/>
                </a:cxn>
                <a:cxn ang="0">
                  <a:pos x="781" y="483"/>
                </a:cxn>
                <a:cxn ang="0">
                  <a:pos x="867" y="476"/>
                </a:cxn>
                <a:cxn ang="0">
                  <a:pos x="869" y="496"/>
                </a:cxn>
                <a:cxn ang="0">
                  <a:pos x="918" y="474"/>
                </a:cxn>
                <a:cxn ang="0">
                  <a:pos x="869" y="442"/>
                </a:cxn>
                <a:cxn ang="0">
                  <a:pos x="832" y="425"/>
                </a:cxn>
                <a:cxn ang="0">
                  <a:pos x="871" y="397"/>
                </a:cxn>
                <a:cxn ang="0">
                  <a:pos x="1047" y="343"/>
                </a:cxn>
                <a:cxn ang="0">
                  <a:pos x="395" y="110"/>
                </a:cxn>
                <a:cxn ang="0">
                  <a:pos x="363" y="135"/>
                </a:cxn>
                <a:cxn ang="0">
                  <a:pos x="354" y="125"/>
                </a:cxn>
                <a:cxn ang="0">
                  <a:pos x="365" y="184"/>
                </a:cxn>
                <a:cxn ang="0">
                  <a:pos x="435" y="184"/>
                </a:cxn>
                <a:cxn ang="0">
                  <a:pos x="397" y="228"/>
                </a:cxn>
                <a:cxn ang="0">
                  <a:pos x="431" y="375"/>
                </a:cxn>
                <a:cxn ang="0">
                  <a:pos x="431" y="352"/>
                </a:cxn>
                <a:cxn ang="0">
                  <a:pos x="438" y="348"/>
                </a:cxn>
                <a:cxn ang="0">
                  <a:pos x="463" y="369"/>
                </a:cxn>
                <a:cxn ang="0">
                  <a:pos x="459" y="332"/>
                </a:cxn>
                <a:cxn ang="0">
                  <a:pos x="451" y="283"/>
                </a:cxn>
              </a:cxnLst>
              <a:rect l="0" t="0" r="r" b="b"/>
              <a:pathLst>
                <a:path w="1047" h="545">
                  <a:moveTo>
                    <a:pt x="834" y="485"/>
                  </a:moveTo>
                  <a:lnTo>
                    <a:pt x="834" y="485"/>
                  </a:lnTo>
                  <a:lnTo>
                    <a:pt x="832" y="485"/>
                  </a:lnTo>
                  <a:lnTo>
                    <a:pt x="834" y="485"/>
                  </a:lnTo>
                  <a:close/>
                  <a:moveTo>
                    <a:pt x="1041" y="333"/>
                  </a:moveTo>
                  <a:lnTo>
                    <a:pt x="1032" y="333"/>
                  </a:lnTo>
                  <a:lnTo>
                    <a:pt x="1034" y="326"/>
                  </a:lnTo>
                  <a:lnTo>
                    <a:pt x="1021" y="324"/>
                  </a:lnTo>
                  <a:lnTo>
                    <a:pt x="1036" y="318"/>
                  </a:lnTo>
                  <a:lnTo>
                    <a:pt x="1017" y="313"/>
                  </a:lnTo>
                  <a:lnTo>
                    <a:pt x="1017" y="307"/>
                  </a:lnTo>
                  <a:lnTo>
                    <a:pt x="1002" y="305"/>
                  </a:lnTo>
                  <a:lnTo>
                    <a:pt x="1002" y="298"/>
                  </a:lnTo>
                  <a:lnTo>
                    <a:pt x="991" y="288"/>
                  </a:lnTo>
                  <a:lnTo>
                    <a:pt x="1004" y="273"/>
                  </a:lnTo>
                  <a:lnTo>
                    <a:pt x="989" y="219"/>
                  </a:lnTo>
                  <a:lnTo>
                    <a:pt x="972" y="228"/>
                  </a:lnTo>
                  <a:lnTo>
                    <a:pt x="972" y="234"/>
                  </a:lnTo>
                  <a:lnTo>
                    <a:pt x="965" y="242"/>
                  </a:lnTo>
                  <a:lnTo>
                    <a:pt x="927" y="255"/>
                  </a:lnTo>
                  <a:lnTo>
                    <a:pt x="916" y="238"/>
                  </a:lnTo>
                  <a:lnTo>
                    <a:pt x="933" y="208"/>
                  </a:lnTo>
                  <a:lnTo>
                    <a:pt x="907" y="202"/>
                  </a:lnTo>
                  <a:lnTo>
                    <a:pt x="914" y="197"/>
                  </a:lnTo>
                  <a:lnTo>
                    <a:pt x="895" y="184"/>
                  </a:lnTo>
                  <a:lnTo>
                    <a:pt x="848" y="182"/>
                  </a:lnTo>
                  <a:lnTo>
                    <a:pt x="837" y="187"/>
                  </a:lnTo>
                  <a:lnTo>
                    <a:pt x="832" y="193"/>
                  </a:lnTo>
                  <a:lnTo>
                    <a:pt x="837" y="197"/>
                  </a:lnTo>
                  <a:lnTo>
                    <a:pt x="820" y="212"/>
                  </a:lnTo>
                  <a:lnTo>
                    <a:pt x="824" y="215"/>
                  </a:lnTo>
                  <a:lnTo>
                    <a:pt x="817" y="230"/>
                  </a:lnTo>
                  <a:lnTo>
                    <a:pt x="790" y="245"/>
                  </a:lnTo>
                  <a:lnTo>
                    <a:pt x="800" y="253"/>
                  </a:lnTo>
                  <a:lnTo>
                    <a:pt x="787" y="292"/>
                  </a:lnTo>
                  <a:lnTo>
                    <a:pt x="734" y="317"/>
                  </a:lnTo>
                  <a:lnTo>
                    <a:pt x="727" y="360"/>
                  </a:lnTo>
                  <a:lnTo>
                    <a:pt x="699" y="375"/>
                  </a:lnTo>
                  <a:lnTo>
                    <a:pt x="697" y="380"/>
                  </a:lnTo>
                  <a:lnTo>
                    <a:pt x="680" y="347"/>
                  </a:lnTo>
                  <a:lnTo>
                    <a:pt x="702" y="311"/>
                  </a:lnTo>
                  <a:lnTo>
                    <a:pt x="667" y="305"/>
                  </a:lnTo>
                  <a:lnTo>
                    <a:pt x="609" y="272"/>
                  </a:lnTo>
                  <a:lnTo>
                    <a:pt x="588" y="277"/>
                  </a:lnTo>
                  <a:lnTo>
                    <a:pt x="599" y="247"/>
                  </a:lnTo>
                  <a:lnTo>
                    <a:pt x="583" y="247"/>
                  </a:lnTo>
                  <a:lnTo>
                    <a:pt x="583" y="240"/>
                  </a:lnTo>
                  <a:lnTo>
                    <a:pt x="616" y="206"/>
                  </a:lnTo>
                  <a:lnTo>
                    <a:pt x="652" y="189"/>
                  </a:lnTo>
                  <a:lnTo>
                    <a:pt x="657" y="180"/>
                  </a:lnTo>
                  <a:lnTo>
                    <a:pt x="686" y="176"/>
                  </a:lnTo>
                  <a:lnTo>
                    <a:pt x="708" y="157"/>
                  </a:lnTo>
                  <a:lnTo>
                    <a:pt x="727" y="157"/>
                  </a:lnTo>
                  <a:lnTo>
                    <a:pt x="757" y="142"/>
                  </a:lnTo>
                  <a:lnTo>
                    <a:pt x="785" y="122"/>
                  </a:lnTo>
                  <a:lnTo>
                    <a:pt x="779" y="118"/>
                  </a:lnTo>
                  <a:lnTo>
                    <a:pt x="796" y="116"/>
                  </a:lnTo>
                  <a:lnTo>
                    <a:pt x="813" y="122"/>
                  </a:lnTo>
                  <a:lnTo>
                    <a:pt x="850" y="109"/>
                  </a:lnTo>
                  <a:lnTo>
                    <a:pt x="862" y="99"/>
                  </a:lnTo>
                  <a:lnTo>
                    <a:pt x="848" y="95"/>
                  </a:lnTo>
                  <a:lnTo>
                    <a:pt x="878" y="75"/>
                  </a:lnTo>
                  <a:lnTo>
                    <a:pt x="865" y="73"/>
                  </a:lnTo>
                  <a:lnTo>
                    <a:pt x="867" y="67"/>
                  </a:lnTo>
                  <a:lnTo>
                    <a:pt x="839" y="65"/>
                  </a:lnTo>
                  <a:lnTo>
                    <a:pt x="819" y="92"/>
                  </a:lnTo>
                  <a:lnTo>
                    <a:pt x="783" y="105"/>
                  </a:lnTo>
                  <a:lnTo>
                    <a:pt x="781" y="95"/>
                  </a:lnTo>
                  <a:lnTo>
                    <a:pt x="794" y="80"/>
                  </a:lnTo>
                  <a:lnTo>
                    <a:pt x="790" y="73"/>
                  </a:lnTo>
                  <a:lnTo>
                    <a:pt x="770" y="84"/>
                  </a:lnTo>
                  <a:lnTo>
                    <a:pt x="766" y="69"/>
                  </a:lnTo>
                  <a:lnTo>
                    <a:pt x="757" y="65"/>
                  </a:lnTo>
                  <a:lnTo>
                    <a:pt x="775" y="60"/>
                  </a:lnTo>
                  <a:lnTo>
                    <a:pt x="768" y="34"/>
                  </a:lnTo>
                  <a:lnTo>
                    <a:pt x="781" y="28"/>
                  </a:lnTo>
                  <a:lnTo>
                    <a:pt x="781" y="22"/>
                  </a:lnTo>
                  <a:lnTo>
                    <a:pt x="807" y="21"/>
                  </a:lnTo>
                  <a:lnTo>
                    <a:pt x="843" y="4"/>
                  </a:lnTo>
                  <a:lnTo>
                    <a:pt x="815" y="0"/>
                  </a:lnTo>
                  <a:lnTo>
                    <a:pt x="779" y="7"/>
                  </a:lnTo>
                  <a:lnTo>
                    <a:pt x="757" y="36"/>
                  </a:lnTo>
                  <a:lnTo>
                    <a:pt x="716" y="56"/>
                  </a:lnTo>
                  <a:lnTo>
                    <a:pt x="719" y="65"/>
                  </a:lnTo>
                  <a:lnTo>
                    <a:pt x="732" y="71"/>
                  </a:lnTo>
                  <a:lnTo>
                    <a:pt x="719" y="77"/>
                  </a:lnTo>
                  <a:lnTo>
                    <a:pt x="717" y="84"/>
                  </a:lnTo>
                  <a:lnTo>
                    <a:pt x="684" y="101"/>
                  </a:lnTo>
                  <a:lnTo>
                    <a:pt x="676" y="95"/>
                  </a:lnTo>
                  <a:lnTo>
                    <a:pt x="684" y="86"/>
                  </a:lnTo>
                  <a:lnTo>
                    <a:pt x="704" y="80"/>
                  </a:lnTo>
                  <a:lnTo>
                    <a:pt x="702" y="73"/>
                  </a:lnTo>
                  <a:lnTo>
                    <a:pt x="693" y="65"/>
                  </a:lnTo>
                  <a:lnTo>
                    <a:pt x="661" y="77"/>
                  </a:lnTo>
                  <a:lnTo>
                    <a:pt x="674" y="84"/>
                  </a:lnTo>
                  <a:lnTo>
                    <a:pt x="652" y="99"/>
                  </a:lnTo>
                  <a:lnTo>
                    <a:pt x="616" y="97"/>
                  </a:lnTo>
                  <a:lnTo>
                    <a:pt x="592" y="88"/>
                  </a:lnTo>
                  <a:lnTo>
                    <a:pt x="586" y="79"/>
                  </a:lnTo>
                  <a:lnTo>
                    <a:pt x="538" y="90"/>
                  </a:lnTo>
                  <a:lnTo>
                    <a:pt x="547" y="94"/>
                  </a:lnTo>
                  <a:lnTo>
                    <a:pt x="536" y="99"/>
                  </a:lnTo>
                  <a:lnTo>
                    <a:pt x="519" y="94"/>
                  </a:lnTo>
                  <a:lnTo>
                    <a:pt x="479" y="99"/>
                  </a:lnTo>
                  <a:lnTo>
                    <a:pt x="455" y="95"/>
                  </a:lnTo>
                  <a:lnTo>
                    <a:pt x="478" y="90"/>
                  </a:lnTo>
                  <a:lnTo>
                    <a:pt x="478" y="82"/>
                  </a:lnTo>
                  <a:lnTo>
                    <a:pt x="436" y="75"/>
                  </a:lnTo>
                  <a:lnTo>
                    <a:pt x="418" y="65"/>
                  </a:lnTo>
                  <a:lnTo>
                    <a:pt x="399" y="65"/>
                  </a:lnTo>
                  <a:lnTo>
                    <a:pt x="384" y="71"/>
                  </a:lnTo>
                  <a:lnTo>
                    <a:pt x="376" y="71"/>
                  </a:lnTo>
                  <a:lnTo>
                    <a:pt x="386" y="62"/>
                  </a:lnTo>
                  <a:lnTo>
                    <a:pt x="363" y="71"/>
                  </a:lnTo>
                  <a:lnTo>
                    <a:pt x="358" y="69"/>
                  </a:lnTo>
                  <a:lnTo>
                    <a:pt x="361" y="60"/>
                  </a:lnTo>
                  <a:lnTo>
                    <a:pt x="356" y="52"/>
                  </a:lnTo>
                  <a:lnTo>
                    <a:pt x="324" y="65"/>
                  </a:lnTo>
                  <a:lnTo>
                    <a:pt x="328" y="58"/>
                  </a:lnTo>
                  <a:lnTo>
                    <a:pt x="268" y="71"/>
                  </a:lnTo>
                  <a:lnTo>
                    <a:pt x="251" y="69"/>
                  </a:lnTo>
                  <a:lnTo>
                    <a:pt x="225" y="80"/>
                  </a:lnTo>
                  <a:lnTo>
                    <a:pt x="185" y="67"/>
                  </a:lnTo>
                  <a:lnTo>
                    <a:pt x="2" y="217"/>
                  </a:lnTo>
                  <a:lnTo>
                    <a:pt x="0" y="221"/>
                  </a:lnTo>
                  <a:lnTo>
                    <a:pt x="22" y="219"/>
                  </a:lnTo>
                  <a:lnTo>
                    <a:pt x="17" y="223"/>
                  </a:lnTo>
                  <a:lnTo>
                    <a:pt x="22" y="242"/>
                  </a:lnTo>
                  <a:lnTo>
                    <a:pt x="62" y="228"/>
                  </a:lnTo>
                  <a:lnTo>
                    <a:pt x="58" y="243"/>
                  </a:lnTo>
                  <a:lnTo>
                    <a:pt x="64" y="247"/>
                  </a:lnTo>
                  <a:lnTo>
                    <a:pt x="52" y="281"/>
                  </a:lnTo>
                  <a:lnTo>
                    <a:pt x="67" y="294"/>
                  </a:lnTo>
                  <a:lnTo>
                    <a:pt x="51" y="311"/>
                  </a:lnTo>
                  <a:lnTo>
                    <a:pt x="24" y="328"/>
                  </a:lnTo>
                  <a:lnTo>
                    <a:pt x="26" y="352"/>
                  </a:lnTo>
                  <a:lnTo>
                    <a:pt x="34" y="358"/>
                  </a:lnTo>
                  <a:lnTo>
                    <a:pt x="26" y="376"/>
                  </a:lnTo>
                  <a:lnTo>
                    <a:pt x="47" y="391"/>
                  </a:lnTo>
                  <a:lnTo>
                    <a:pt x="67" y="416"/>
                  </a:lnTo>
                  <a:lnTo>
                    <a:pt x="455" y="416"/>
                  </a:lnTo>
                  <a:lnTo>
                    <a:pt x="465" y="408"/>
                  </a:lnTo>
                  <a:lnTo>
                    <a:pt x="468" y="421"/>
                  </a:lnTo>
                  <a:lnTo>
                    <a:pt x="526" y="435"/>
                  </a:lnTo>
                  <a:lnTo>
                    <a:pt x="524" y="435"/>
                  </a:lnTo>
                  <a:lnTo>
                    <a:pt x="560" y="416"/>
                  </a:lnTo>
                  <a:lnTo>
                    <a:pt x="581" y="420"/>
                  </a:lnTo>
                  <a:lnTo>
                    <a:pt x="583" y="436"/>
                  </a:lnTo>
                  <a:lnTo>
                    <a:pt x="596" y="436"/>
                  </a:lnTo>
                  <a:lnTo>
                    <a:pt x="588" y="461"/>
                  </a:lnTo>
                  <a:lnTo>
                    <a:pt x="594" y="465"/>
                  </a:lnTo>
                  <a:lnTo>
                    <a:pt x="592" y="465"/>
                  </a:lnTo>
                  <a:lnTo>
                    <a:pt x="639" y="472"/>
                  </a:lnTo>
                  <a:lnTo>
                    <a:pt x="644" y="491"/>
                  </a:lnTo>
                  <a:lnTo>
                    <a:pt x="637" y="496"/>
                  </a:lnTo>
                  <a:lnTo>
                    <a:pt x="622" y="485"/>
                  </a:lnTo>
                  <a:lnTo>
                    <a:pt x="603" y="519"/>
                  </a:lnTo>
                  <a:lnTo>
                    <a:pt x="592" y="523"/>
                  </a:lnTo>
                  <a:lnTo>
                    <a:pt x="592" y="523"/>
                  </a:lnTo>
                  <a:lnTo>
                    <a:pt x="569" y="545"/>
                  </a:lnTo>
                  <a:lnTo>
                    <a:pt x="601" y="532"/>
                  </a:lnTo>
                  <a:lnTo>
                    <a:pt x="642" y="528"/>
                  </a:lnTo>
                  <a:lnTo>
                    <a:pt x="642" y="519"/>
                  </a:lnTo>
                  <a:lnTo>
                    <a:pt x="631" y="519"/>
                  </a:lnTo>
                  <a:lnTo>
                    <a:pt x="641" y="511"/>
                  </a:lnTo>
                  <a:lnTo>
                    <a:pt x="678" y="508"/>
                  </a:lnTo>
                  <a:lnTo>
                    <a:pt x="695" y="500"/>
                  </a:lnTo>
                  <a:lnTo>
                    <a:pt x="717" y="489"/>
                  </a:lnTo>
                  <a:lnTo>
                    <a:pt x="762" y="489"/>
                  </a:lnTo>
                  <a:lnTo>
                    <a:pt x="781" y="483"/>
                  </a:lnTo>
                  <a:lnTo>
                    <a:pt x="813" y="444"/>
                  </a:lnTo>
                  <a:lnTo>
                    <a:pt x="834" y="450"/>
                  </a:lnTo>
                  <a:lnTo>
                    <a:pt x="826" y="476"/>
                  </a:lnTo>
                  <a:lnTo>
                    <a:pt x="834" y="485"/>
                  </a:lnTo>
                  <a:lnTo>
                    <a:pt x="867" y="476"/>
                  </a:lnTo>
                  <a:lnTo>
                    <a:pt x="865" y="481"/>
                  </a:lnTo>
                  <a:lnTo>
                    <a:pt x="875" y="481"/>
                  </a:lnTo>
                  <a:lnTo>
                    <a:pt x="839" y="504"/>
                  </a:lnTo>
                  <a:lnTo>
                    <a:pt x="843" y="515"/>
                  </a:lnTo>
                  <a:lnTo>
                    <a:pt x="869" y="496"/>
                  </a:lnTo>
                  <a:lnTo>
                    <a:pt x="918" y="485"/>
                  </a:lnTo>
                  <a:lnTo>
                    <a:pt x="942" y="470"/>
                  </a:lnTo>
                  <a:lnTo>
                    <a:pt x="935" y="465"/>
                  </a:lnTo>
                  <a:lnTo>
                    <a:pt x="937" y="451"/>
                  </a:lnTo>
                  <a:lnTo>
                    <a:pt x="918" y="474"/>
                  </a:lnTo>
                  <a:lnTo>
                    <a:pt x="892" y="474"/>
                  </a:lnTo>
                  <a:lnTo>
                    <a:pt x="875" y="465"/>
                  </a:lnTo>
                  <a:lnTo>
                    <a:pt x="875" y="457"/>
                  </a:lnTo>
                  <a:lnTo>
                    <a:pt x="882" y="438"/>
                  </a:lnTo>
                  <a:lnTo>
                    <a:pt x="869" y="442"/>
                  </a:lnTo>
                  <a:lnTo>
                    <a:pt x="863" y="433"/>
                  </a:lnTo>
                  <a:lnTo>
                    <a:pt x="895" y="425"/>
                  </a:lnTo>
                  <a:lnTo>
                    <a:pt x="897" y="420"/>
                  </a:lnTo>
                  <a:lnTo>
                    <a:pt x="888" y="412"/>
                  </a:lnTo>
                  <a:lnTo>
                    <a:pt x="832" y="425"/>
                  </a:lnTo>
                  <a:lnTo>
                    <a:pt x="785" y="455"/>
                  </a:lnTo>
                  <a:lnTo>
                    <a:pt x="824" y="423"/>
                  </a:lnTo>
                  <a:lnTo>
                    <a:pt x="848" y="410"/>
                  </a:lnTo>
                  <a:lnTo>
                    <a:pt x="858" y="410"/>
                  </a:lnTo>
                  <a:lnTo>
                    <a:pt x="871" y="397"/>
                  </a:lnTo>
                  <a:lnTo>
                    <a:pt x="912" y="391"/>
                  </a:lnTo>
                  <a:lnTo>
                    <a:pt x="968" y="395"/>
                  </a:lnTo>
                  <a:lnTo>
                    <a:pt x="995" y="376"/>
                  </a:lnTo>
                  <a:lnTo>
                    <a:pt x="1041" y="361"/>
                  </a:lnTo>
                  <a:lnTo>
                    <a:pt x="1047" y="343"/>
                  </a:lnTo>
                  <a:lnTo>
                    <a:pt x="1041" y="333"/>
                  </a:lnTo>
                  <a:close/>
                  <a:moveTo>
                    <a:pt x="346" y="122"/>
                  </a:moveTo>
                  <a:lnTo>
                    <a:pt x="305" y="124"/>
                  </a:lnTo>
                  <a:lnTo>
                    <a:pt x="386" y="107"/>
                  </a:lnTo>
                  <a:lnTo>
                    <a:pt x="395" y="110"/>
                  </a:lnTo>
                  <a:lnTo>
                    <a:pt x="367" y="118"/>
                  </a:lnTo>
                  <a:lnTo>
                    <a:pt x="403" y="118"/>
                  </a:lnTo>
                  <a:lnTo>
                    <a:pt x="380" y="131"/>
                  </a:lnTo>
                  <a:lnTo>
                    <a:pt x="363" y="127"/>
                  </a:lnTo>
                  <a:lnTo>
                    <a:pt x="363" y="135"/>
                  </a:lnTo>
                  <a:lnTo>
                    <a:pt x="333" y="144"/>
                  </a:lnTo>
                  <a:lnTo>
                    <a:pt x="352" y="131"/>
                  </a:lnTo>
                  <a:lnTo>
                    <a:pt x="328" y="142"/>
                  </a:lnTo>
                  <a:lnTo>
                    <a:pt x="309" y="142"/>
                  </a:lnTo>
                  <a:lnTo>
                    <a:pt x="354" y="125"/>
                  </a:lnTo>
                  <a:lnTo>
                    <a:pt x="346" y="122"/>
                  </a:lnTo>
                  <a:close/>
                  <a:moveTo>
                    <a:pt x="324" y="204"/>
                  </a:moveTo>
                  <a:lnTo>
                    <a:pt x="339" y="204"/>
                  </a:lnTo>
                  <a:lnTo>
                    <a:pt x="367" y="193"/>
                  </a:lnTo>
                  <a:lnTo>
                    <a:pt x="365" y="184"/>
                  </a:lnTo>
                  <a:lnTo>
                    <a:pt x="380" y="184"/>
                  </a:lnTo>
                  <a:lnTo>
                    <a:pt x="388" y="191"/>
                  </a:lnTo>
                  <a:lnTo>
                    <a:pt x="431" y="176"/>
                  </a:lnTo>
                  <a:lnTo>
                    <a:pt x="435" y="180"/>
                  </a:lnTo>
                  <a:lnTo>
                    <a:pt x="435" y="184"/>
                  </a:lnTo>
                  <a:lnTo>
                    <a:pt x="406" y="189"/>
                  </a:lnTo>
                  <a:lnTo>
                    <a:pt x="360" y="208"/>
                  </a:lnTo>
                  <a:lnTo>
                    <a:pt x="332" y="210"/>
                  </a:lnTo>
                  <a:lnTo>
                    <a:pt x="324" y="204"/>
                  </a:lnTo>
                  <a:close/>
                  <a:moveTo>
                    <a:pt x="397" y="228"/>
                  </a:moveTo>
                  <a:lnTo>
                    <a:pt x="420" y="238"/>
                  </a:lnTo>
                  <a:lnTo>
                    <a:pt x="360" y="247"/>
                  </a:lnTo>
                  <a:lnTo>
                    <a:pt x="397" y="228"/>
                  </a:lnTo>
                  <a:close/>
                  <a:moveTo>
                    <a:pt x="438" y="369"/>
                  </a:moveTo>
                  <a:lnTo>
                    <a:pt x="431" y="375"/>
                  </a:lnTo>
                  <a:lnTo>
                    <a:pt x="433" y="393"/>
                  </a:lnTo>
                  <a:lnTo>
                    <a:pt x="421" y="395"/>
                  </a:lnTo>
                  <a:lnTo>
                    <a:pt x="429" y="376"/>
                  </a:lnTo>
                  <a:lnTo>
                    <a:pt x="418" y="365"/>
                  </a:lnTo>
                  <a:lnTo>
                    <a:pt x="431" y="352"/>
                  </a:lnTo>
                  <a:lnTo>
                    <a:pt x="429" y="348"/>
                  </a:lnTo>
                  <a:lnTo>
                    <a:pt x="420" y="352"/>
                  </a:lnTo>
                  <a:lnTo>
                    <a:pt x="421" y="343"/>
                  </a:lnTo>
                  <a:lnTo>
                    <a:pt x="433" y="343"/>
                  </a:lnTo>
                  <a:lnTo>
                    <a:pt x="438" y="348"/>
                  </a:lnTo>
                  <a:lnTo>
                    <a:pt x="423" y="369"/>
                  </a:lnTo>
                  <a:lnTo>
                    <a:pt x="438" y="369"/>
                  </a:lnTo>
                  <a:close/>
                  <a:moveTo>
                    <a:pt x="468" y="376"/>
                  </a:moveTo>
                  <a:lnTo>
                    <a:pt x="448" y="391"/>
                  </a:lnTo>
                  <a:lnTo>
                    <a:pt x="463" y="369"/>
                  </a:lnTo>
                  <a:lnTo>
                    <a:pt x="455" y="373"/>
                  </a:lnTo>
                  <a:lnTo>
                    <a:pt x="459" y="363"/>
                  </a:lnTo>
                  <a:lnTo>
                    <a:pt x="450" y="363"/>
                  </a:lnTo>
                  <a:lnTo>
                    <a:pt x="451" y="339"/>
                  </a:lnTo>
                  <a:lnTo>
                    <a:pt x="459" y="332"/>
                  </a:lnTo>
                  <a:lnTo>
                    <a:pt x="474" y="333"/>
                  </a:lnTo>
                  <a:lnTo>
                    <a:pt x="468" y="376"/>
                  </a:lnTo>
                  <a:close/>
                  <a:moveTo>
                    <a:pt x="474" y="264"/>
                  </a:moveTo>
                  <a:lnTo>
                    <a:pt x="463" y="268"/>
                  </a:lnTo>
                  <a:lnTo>
                    <a:pt x="451" y="283"/>
                  </a:lnTo>
                  <a:lnTo>
                    <a:pt x="436" y="287"/>
                  </a:lnTo>
                  <a:lnTo>
                    <a:pt x="474" y="255"/>
                  </a:lnTo>
                  <a:lnTo>
                    <a:pt x="474" y="264"/>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1024" name="Freeform 1045"/>
            <p:cNvSpPr>
              <a:spLocks noEditPoints="1"/>
            </p:cNvSpPr>
            <p:nvPr/>
          </p:nvSpPr>
          <p:spPr bwMode="auto">
            <a:xfrm>
              <a:off x="5356225" y="2062163"/>
              <a:ext cx="1020763" cy="457200"/>
            </a:xfrm>
            <a:custGeom>
              <a:avLst/>
              <a:gdLst/>
              <a:ahLst/>
              <a:cxnLst>
                <a:cxn ang="0">
                  <a:pos x="564" y="101"/>
                </a:cxn>
                <a:cxn ang="0">
                  <a:pos x="545" y="103"/>
                </a:cxn>
                <a:cxn ang="0">
                  <a:pos x="484" y="84"/>
                </a:cxn>
                <a:cxn ang="0">
                  <a:pos x="465" y="82"/>
                </a:cxn>
                <a:cxn ang="0">
                  <a:pos x="392" y="26"/>
                </a:cxn>
                <a:cxn ang="0">
                  <a:pos x="377" y="22"/>
                </a:cxn>
                <a:cxn ang="0">
                  <a:pos x="352" y="35"/>
                </a:cxn>
                <a:cxn ang="0">
                  <a:pos x="336" y="26"/>
                </a:cxn>
                <a:cxn ang="0">
                  <a:pos x="317" y="22"/>
                </a:cxn>
                <a:cxn ang="0">
                  <a:pos x="304" y="3"/>
                </a:cxn>
                <a:cxn ang="0">
                  <a:pos x="272" y="9"/>
                </a:cxn>
                <a:cxn ang="0">
                  <a:pos x="201" y="26"/>
                </a:cxn>
                <a:cxn ang="0">
                  <a:pos x="182" y="33"/>
                </a:cxn>
                <a:cxn ang="0">
                  <a:pos x="186" y="43"/>
                </a:cxn>
                <a:cxn ang="0">
                  <a:pos x="188" y="56"/>
                </a:cxn>
                <a:cxn ang="0">
                  <a:pos x="203" y="73"/>
                </a:cxn>
                <a:cxn ang="0">
                  <a:pos x="174" y="84"/>
                </a:cxn>
                <a:cxn ang="0">
                  <a:pos x="135" y="76"/>
                </a:cxn>
                <a:cxn ang="0">
                  <a:pos x="105" y="76"/>
                </a:cxn>
                <a:cxn ang="0">
                  <a:pos x="88" y="69"/>
                </a:cxn>
                <a:cxn ang="0">
                  <a:pos x="62" y="69"/>
                </a:cxn>
                <a:cxn ang="0">
                  <a:pos x="32" y="76"/>
                </a:cxn>
                <a:cxn ang="0">
                  <a:pos x="28" y="95"/>
                </a:cxn>
                <a:cxn ang="0">
                  <a:pos x="8" y="88"/>
                </a:cxn>
                <a:cxn ang="0">
                  <a:pos x="8" y="125"/>
                </a:cxn>
                <a:cxn ang="0">
                  <a:pos x="26" y="136"/>
                </a:cxn>
                <a:cxn ang="0">
                  <a:pos x="32" y="157"/>
                </a:cxn>
                <a:cxn ang="0">
                  <a:pos x="43" y="157"/>
                </a:cxn>
                <a:cxn ang="0">
                  <a:pos x="94" y="148"/>
                </a:cxn>
                <a:cxn ang="0">
                  <a:pos x="124" y="181"/>
                </a:cxn>
                <a:cxn ang="0">
                  <a:pos x="81" y="187"/>
                </a:cxn>
                <a:cxn ang="0">
                  <a:pos x="70" y="193"/>
                </a:cxn>
                <a:cxn ang="0">
                  <a:pos x="77" y="202"/>
                </a:cxn>
                <a:cxn ang="0">
                  <a:pos x="107" y="226"/>
                </a:cxn>
                <a:cxn ang="0">
                  <a:pos x="109" y="241"/>
                </a:cxn>
                <a:cxn ang="0">
                  <a:pos x="131" y="234"/>
                </a:cxn>
                <a:cxn ang="0">
                  <a:pos x="165" y="254"/>
                </a:cxn>
                <a:cxn ang="0">
                  <a:pos x="186" y="174"/>
                </a:cxn>
                <a:cxn ang="0">
                  <a:pos x="188" y="170"/>
                </a:cxn>
                <a:cxn ang="0">
                  <a:pos x="201" y="163"/>
                </a:cxn>
                <a:cxn ang="0">
                  <a:pos x="204" y="159"/>
                </a:cxn>
                <a:cxn ang="0">
                  <a:pos x="221" y="172"/>
                </a:cxn>
                <a:cxn ang="0">
                  <a:pos x="227" y="193"/>
                </a:cxn>
                <a:cxn ang="0">
                  <a:pos x="227" y="202"/>
                </a:cxn>
                <a:cxn ang="0">
                  <a:pos x="287" y="209"/>
                </a:cxn>
                <a:cxn ang="0">
                  <a:pos x="311" y="241"/>
                </a:cxn>
                <a:cxn ang="0">
                  <a:pos x="326" y="254"/>
                </a:cxn>
                <a:cxn ang="0">
                  <a:pos x="379" y="239"/>
                </a:cxn>
                <a:cxn ang="0">
                  <a:pos x="382" y="228"/>
                </a:cxn>
                <a:cxn ang="0">
                  <a:pos x="416" y="222"/>
                </a:cxn>
                <a:cxn ang="0">
                  <a:pos x="444" y="224"/>
                </a:cxn>
                <a:cxn ang="0">
                  <a:pos x="519" y="236"/>
                </a:cxn>
                <a:cxn ang="0">
                  <a:pos x="504" y="191"/>
                </a:cxn>
                <a:cxn ang="0">
                  <a:pos x="532" y="183"/>
                </a:cxn>
                <a:cxn ang="0">
                  <a:pos x="560" y="153"/>
                </a:cxn>
                <a:cxn ang="0">
                  <a:pos x="564" y="125"/>
                </a:cxn>
                <a:cxn ang="0">
                  <a:pos x="577" y="112"/>
                </a:cxn>
                <a:cxn ang="0">
                  <a:pos x="454" y="157"/>
                </a:cxn>
                <a:cxn ang="0">
                  <a:pos x="410" y="168"/>
                </a:cxn>
                <a:cxn ang="0">
                  <a:pos x="401" y="176"/>
                </a:cxn>
                <a:cxn ang="0">
                  <a:pos x="414" y="155"/>
                </a:cxn>
                <a:cxn ang="0">
                  <a:pos x="465" y="163"/>
                </a:cxn>
              </a:cxnLst>
              <a:rect l="0" t="0" r="r" b="b"/>
              <a:pathLst>
                <a:path w="577" h="258">
                  <a:moveTo>
                    <a:pt x="577" y="112"/>
                  </a:moveTo>
                  <a:lnTo>
                    <a:pt x="564" y="101"/>
                  </a:lnTo>
                  <a:lnTo>
                    <a:pt x="560" y="106"/>
                  </a:lnTo>
                  <a:lnTo>
                    <a:pt x="545" y="103"/>
                  </a:lnTo>
                  <a:lnTo>
                    <a:pt x="512" y="80"/>
                  </a:lnTo>
                  <a:lnTo>
                    <a:pt x="484" y="84"/>
                  </a:lnTo>
                  <a:lnTo>
                    <a:pt x="470" y="73"/>
                  </a:lnTo>
                  <a:lnTo>
                    <a:pt x="465" y="82"/>
                  </a:lnTo>
                  <a:lnTo>
                    <a:pt x="416" y="39"/>
                  </a:lnTo>
                  <a:lnTo>
                    <a:pt x="392" y="26"/>
                  </a:lnTo>
                  <a:lnTo>
                    <a:pt x="392" y="18"/>
                  </a:lnTo>
                  <a:lnTo>
                    <a:pt x="377" y="22"/>
                  </a:lnTo>
                  <a:lnTo>
                    <a:pt x="367" y="33"/>
                  </a:lnTo>
                  <a:lnTo>
                    <a:pt x="352" y="35"/>
                  </a:lnTo>
                  <a:lnTo>
                    <a:pt x="352" y="24"/>
                  </a:lnTo>
                  <a:lnTo>
                    <a:pt x="336" y="26"/>
                  </a:lnTo>
                  <a:lnTo>
                    <a:pt x="328" y="18"/>
                  </a:lnTo>
                  <a:lnTo>
                    <a:pt x="317" y="22"/>
                  </a:lnTo>
                  <a:lnTo>
                    <a:pt x="315" y="13"/>
                  </a:lnTo>
                  <a:lnTo>
                    <a:pt x="304" y="3"/>
                  </a:lnTo>
                  <a:lnTo>
                    <a:pt x="279" y="0"/>
                  </a:lnTo>
                  <a:lnTo>
                    <a:pt x="272" y="9"/>
                  </a:lnTo>
                  <a:lnTo>
                    <a:pt x="244" y="13"/>
                  </a:lnTo>
                  <a:lnTo>
                    <a:pt x="201" y="26"/>
                  </a:lnTo>
                  <a:lnTo>
                    <a:pt x="178" y="26"/>
                  </a:lnTo>
                  <a:lnTo>
                    <a:pt x="182" y="33"/>
                  </a:lnTo>
                  <a:lnTo>
                    <a:pt x="189" y="33"/>
                  </a:lnTo>
                  <a:lnTo>
                    <a:pt x="186" y="43"/>
                  </a:lnTo>
                  <a:lnTo>
                    <a:pt x="182" y="46"/>
                  </a:lnTo>
                  <a:lnTo>
                    <a:pt x="188" y="56"/>
                  </a:lnTo>
                  <a:lnTo>
                    <a:pt x="176" y="63"/>
                  </a:lnTo>
                  <a:lnTo>
                    <a:pt x="203" y="73"/>
                  </a:lnTo>
                  <a:lnTo>
                    <a:pt x="197" y="84"/>
                  </a:lnTo>
                  <a:lnTo>
                    <a:pt x="174" y="84"/>
                  </a:lnTo>
                  <a:lnTo>
                    <a:pt x="156" y="76"/>
                  </a:lnTo>
                  <a:lnTo>
                    <a:pt x="135" y="76"/>
                  </a:lnTo>
                  <a:lnTo>
                    <a:pt x="122" y="86"/>
                  </a:lnTo>
                  <a:lnTo>
                    <a:pt x="105" y="76"/>
                  </a:lnTo>
                  <a:lnTo>
                    <a:pt x="105" y="86"/>
                  </a:lnTo>
                  <a:lnTo>
                    <a:pt x="88" y="69"/>
                  </a:lnTo>
                  <a:lnTo>
                    <a:pt x="68" y="65"/>
                  </a:lnTo>
                  <a:lnTo>
                    <a:pt x="62" y="69"/>
                  </a:lnTo>
                  <a:lnTo>
                    <a:pt x="47" y="67"/>
                  </a:lnTo>
                  <a:lnTo>
                    <a:pt x="32" y="76"/>
                  </a:lnTo>
                  <a:lnTo>
                    <a:pt x="21" y="86"/>
                  </a:lnTo>
                  <a:lnTo>
                    <a:pt x="28" y="95"/>
                  </a:lnTo>
                  <a:lnTo>
                    <a:pt x="23" y="99"/>
                  </a:lnTo>
                  <a:lnTo>
                    <a:pt x="8" y="88"/>
                  </a:lnTo>
                  <a:lnTo>
                    <a:pt x="0" y="123"/>
                  </a:lnTo>
                  <a:lnTo>
                    <a:pt x="8" y="125"/>
                  </a:lnTo>
                  <a:lnTo>
                    <a:pt x="15" y="136"/>
                  </a:lnTo>
                  <a:lnTo>
                    <a:pt x="26" y="136"/>
                  </a:lnTo>
                  <a:lnTo>
                    <a:pt x="41" y="155"/>
                  </a:lnTo>
                  <a:lnTo>
                    <a:pt x="32" y="157"/>
                  </a:lnTo>
                  <a:lnTo>
                    <a:pt x="45" y="163"/>
                  </a:lnTo>
                  <a:lnTo>
                    <a:pt x="43" y="157"/>
                  </a:lnTo>
                  <a:lnTo>
                    <a:pt x="70" y="146"/>
                  </a:lnTo>
                  <a:lnTo>
                    <a:pt x="94" y="148"/>
                  </a:lnTo>
                  <a:lnTo>
                    <a:pt x="113" y="161"/>
                  </a:lnTo>
                  <a:lnTo>
                    <a:pt x="124" y="181"/>
                  </a:lnTo>
                  <a:lnTo>
                    <a:pt x="88" y="179"/>
                  </a:lnTo>
                  <a:lnTo>
                    <a:pt x="81" y="187"/>
                  </a:lnTo>
                  <a:lnTo>
                    <a:pt x="86" y="194"/>
                  </a:lnTo>
                  <a:lnTo>
                    <a:pt x="70" y="193"/>
                  </a:lnTo>
                  <a:lnTo>
                    <a:pt x="68" y="198"/>
                  </a:lnTo>
                  <a:lnTo>
                    <a:pt x="77" y="202"/>
                  </a:lnTo>
                  <a:lnTo>
                    <a:pt x="98" y="226"/>
                  </a:lnTo>
                  <a:lnTo>
                    <a:pt x="107" y="226"/>
                  </a:lnTo>
                  <a:lnTo>
                    <a:pt x="107" y="237"/>
                  </a:lnTo>
                  <a:lnTo>
                    <a:pt x="109" y="241"/>
                  </a:lnTo>
                  <a:lnTo>
                    <a:pt x="118" y="236"/>
                  </a:lnTo>
                  <a:lnTo>
                    <a:pt x="131" y="234"/>
                  </a:lnTo>
                  <a:lnTo>
                    <a:pt x="156" y="254"/>
                  </a:lnTo>
                  <a:lnTo>
                    <a:pt x="165" y="254"/>
                  </a:lnTo>
                  <a:lnTo>
                    <a:pt x="148" y="185"/>
                  </a:lnTo>
                  <a:lnTo>
                    <a:pt x="186" y="174"/>
                  </a:lnTo>
                  <a:lnTo>
                    <a:pt x="186" y="176"/>
                  </a:lnTo>
                  <a:lnTo>
                    <a:pt x="188" y="170"/>
                  </a:lnTo>
                  <a:lnTo>
                    <a:pt x="199" y="170"/>
                  </a:lnTo>
                  <a:lnTo>
                    <a:pt x="201" y="163"/>
                  </a:lnTo>
                  <a:lnTo>
                    <a:pt x="204" y="164"/>
                  </a:lnTo>
                  <a:lnTo>
                    <a:pt x="204" y="159"/>
                  </a:lnTo>
                  <a:lnTo>
                    <a:pt x="225" y="155"/>
                  </a:lnTo>
                  <a:lnTo>
                    <a:pt x="221" y="172"/>
                  </a:lnTo>
                  <a:lnTo>
                    <a:pt x="236" y="187"/>
                  </a:lnTo>
                  <a:lnTo>
                    <a:pt x="227" y="193"/>
                  </a:lnTo>
                  <a:lnTo>
                    <a:pt x="229" y="202"/>
                  </a:lnTo>
                  <a:lnTo>
                    <a:pt x="227" y="202"/>
                  </a:lnTo>
                  <a:lnTo>
                    <a:pt x="244" y="213"/>
                  </a:lnTo>
                  <a:lnTo>
                    <a:pt x="287" y="209"/>
                  </a:lnTo>
                  <a:lnTo>
                    <a:pt x="309" y="222"/>
                  </a:lnTo>
                  <a:lnTo>
                    <a:pt x="311" y="241"/>
                  </a:lnTo>
                  <a:lnTo>
                    <a:pt x="321" y="243"/>
                  </a:lnTo>
                  <a:lnTo>
                    <a:pt x="326" y="254"/>
                  </a:lnTo>
                  <a:lnTo>
                    <a:pt x="356" y="258"/>
                  </a:lnTo>
                  <a:lnTo>
                    <a:pt x="379" y="239"/>
                  </a:lnTo>
                  <a:lnTo>
                    <a:pt x="380" y="234"/>
                  </a:lnTo>
                  <a:lnTo>
                    <a:pt x="382" y="228"/>
                  </a:lnTo>
                  <a:lnTo>
                    <a:pt x="416" y="232"/>
                  </a:lnTo>
                  <a:lnTo>
                    <a:pt x="416" y="222"/>
                  </a:lnTo>
                  <a:lnTo>
                    <a:pt x="424" y="219"/>
                  </a:lnTo>
                  <a:lnTo>
                    <a:pt x="444" y="224"/>
                  </a:lnTo>
                  <a:lnTo>
                    <a:pt x="502" y="226"/>
                  </a:lnTo>
                  <a:lnTo>
                    <a:pt x="519" y="236"/>
                  </a:lnTo>
                  <a:lnTo>
                    <a:pt x="523" y="219"/>
                  </a:lnTo>
                  <a:lnTo>
                    <a:pt x="504" y="191"/>
                  </a:lnTo>
                  <a:lnTo>
                    <a:pt x="508" y="185"/>
                  </a:lnTo>
                  <a:lnTo>
                    <a:pt x="532" y="183"/>
                  </a:lnTo>
                  <a:lnTo>
                    <a:pt x="530" y="146"/>
                  </a:lnTo>
                  <a:lnTo>
                    <a:pt x="560" y="153"/>
                  </a:lnTo>
                  <a:lnTo>
                    <a:pt x="568" y="148"/>
                  </a:lnTo>
                  <a:lnTo>
                    <a:pt x="564" y="125"/>
                  </a:lnTo>
                  <a:lnTo>
                    <a:pt x="575" y="119"/>
                  </a:lnTo>
                  <a:lnTo>
                    <a:pt x="577" y="112"/>
                  </a:lnTo>
                  <a:close/>
                  <a:moveTo>
                    <a:pt x="465" y="163"/>
                  </a:moveTo>
                  <a:lnTo>
                    <a:pt x="454" y="157"/>
                  </a:lnTo>
                  <a:lnTo>
                    <a:pt x="422" y="161"/>
                  </a:lnTo>
                  <a:lnTo>
                    <a:pt x="410" y="168"/>
                  </a:lnTo>
                  <a:lnTo>
                    <a:pt x="416" y="187"/>
                  </a:lnTo>
                  <a:lnTo>
                    <a:pt x="401" y="176"/>
                  </a:lnTo>
                  <a:lnTo>
                    <a:pt x="401" y="164"/>
                  </a:lnTo>
                  <a:lnTo>
                    <a:pt x="414" y="155"/>
                  </a:lnTo>
                  <a:lnTo>
                    <a:pt x="480" y="155"/>
                  </a:lnTo>
                  <a:lnTo>
                    <a:pt x="465" y="163"/>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1025" name="Freeform 1046"/>
            <p:cNvSpPr>
              <a:spLocks noEditPoints="1"/>
            </p:cNvSpPr>
            <p:nvPr/>
          </p:nvSpPr>
          <p:spPr bwMode="auto">
            <a:xfrm>
              <a:off x="4829175" y="1438275"/>
              <a:ext cx="3514725" cy="1074738"/>
            </a:xfrm>
            <a:custGeom>
              <a:avLst/>
              <a:gdLst/>
              <a:ahLst/>
              <a:cxnLst>
                <a:cxn ang="0">
                  <a:pos x="1890" y="184"/>
                </a:cxn>
                <a:cxn ang="0">
                  <a:pos x="1904" y="158"/>
                </a:cxn>
                <a:cxn ang="0">
                  <a:pos x="1653" y="120"/>
                </a:cxn>
                <a:cxn ang="0">
                  <a:pos x="1430" y="100"/>
                </a:cxn>
                <a:cxn ang="0">
                  <a:pos x="1214" y="94"/>
                </a:cxn>
                <a:cxn ang="0">
                  <a:pos x="1044" y="58"/>
                </a:cxn>
                <a:cxn ang="0">
                  <a:pos x="909" y="45"/>
                </a:cxn>
                <a:cxn ang="0">
                  <a:pos x="868" y="58"/>
                </a:cxn>
                <a:cxn ang="0">
                  <a:pos x="770" y="0"/>
                </a:cxn>
                <a:cxn ang="0">
                  <a:pos x="568" y="60"/>
                </a:cxn>
                <a:cxn ang="0">
                  <a:pos x="532" y="94"/>
                </a:cxn>
                <a:cxn ang="0">
                  <a:pos x="560" y="150"/>
                </a:cxn>
                <a:cxn ang="0">
                  <a:pos x="504" y="98"/>
                </a:cxn>
                <a:cxn ang="0">
                  <a:pos x="448" y="107"/>
                </a:cxn>
                <a:cxn ang="0">
                  <a:pos x="373" y="133"/>
                </a:cxn>
                <a:cxn ang="0">
                  <a:pos x="240" y="150"/>
                </a:cxn>
                <a:cxn ang="0">
                  <a:pos x="188" y="141"/>
                </a:cxn>
                <a:cxn ang="0">
                  <a:pos x="160" y="199"/>
                </a:cxn>
                <a:cxn ang="0">
                  <a:pos x="81" y="176"/>
                </a:cxn>
                <a:cxn ang="0">
                  <a:pos x="27" y="118"/>
                </a:cxn>
                <a:cxn ang="0">
                  <a:pos x="25" y="193"/>
                </a:cxn>
                <a:cxn ang="0">
                  <a:pos x="14" y="285"/>
                </a:cxn>
                <a:cxn ang="0">
                  <a:pos x="62" y="364"/>
                </a:cxn>
                <a:cxn ang="0">
                  <a:pos x="118" y="416"/>
                </a:cxn>
                <a:cxn ang="0">
                  <a:pos x="199" y="467"/>
                </a:cxn>
                <a:cxn ang="0">
                  <a:pos x="201" y="501"/>
                </a:cxn>
                <a:cxn ang="0">
                  <a:pos x="220" y="566"/>
                </a:cxn>
                <a:cxn ang="0">
                  <a:pos x="349" y="596"/>
                </a:cxn>
                <a:cxn ang="0">
                  <a:pos x="330" y="510"/>
                </a:cxn>
                <a:cxn ang="0">
                  <a:pos x="321" y="452"/>
                </a:cxn>
                <a:cxn ang="0">
                  <a:pos x="386" y="422"/>
                </a:cxn>
                <a:cxn ang="0">
                  <a:pos x="495" y="437"/>
                </a:cxn>
                <a:cxn ang="0">
                  <a:pos x="480" y="386"/>
                </a:cxn>
                <a:cxn ang="0">
                  <a:pos x="613" y="366"/>
                </a:cxn>
                <a:cxn ang="0">
                  <a:pos x="675" y="375"/>
                </a:cxn>
                <a:cxn ang="0">
                  <a:pos x="810" y="433"/>
                </a:cxn>
                <a:cxn ang="0">
                  <a:pos x="888" y="459"/>
                </a:cxn>
                <a:cxn ang="0">
                  <a:pos x="1019" y="411"/>
                </a:cxn>
                <a:cxn ang="0">
                  <a:pos x="1282" y="450"/>
                </a:cxn>
                <a:cxn ang="0">
                  <a:pos x="1340" y="388"/>
                </a:cxn>
                <a:cxn ang="0">
                  <a:pos x="1531" y="491"/>
                </a:cxn>
                <a:cxn ang="0">
                  <a:pos x="1564" y="568"/>
                </a:cxn>
                <a:cxn ang="0">
                  <a:pos x="1632" y="527"/>
                </a:cxn>
                <a:cxn ang="0">
                  <a:pos x="1533" y="388"/>
                </a:cxn>
                <a:cxn ang="0">
                  <a:pos x="1512" y="293"/>
                </a:cxn>
                <a:cxn ang="0">
                  <a:pos x="1682" y="289"/>
                </a:cxn>
                <a:cxn ang="0">
                  <a:pos x="1729" y="248"/>
                </a:cxn>
                <a:cxn ang="0">
                  <a:pos x="1742" y="309"/>
                </a:cxn>
                <a:cxn ang="0">
                  <a:pos x="1834" y="399"/>
                </a:cxn>
                <a:cxn ang="0">
                  <a:pos x="1827" y="343"/>
                </a:cxn>
                <a:cxn ang="0">
                  <a:pos x="1776" y="278"/>
                </a:cxn>
                <a:cxn ang="0">
                  <a:pos x="1860" y="268"/>
                </a:cxn>
                <a:cxn ang="0">
                  <a:pos x="53" y="276"/>
                </a:cxn>
                <a:cxn ang="0">
                  <a:pos x="107" y="259"/>
                </a:cxn>
                <a:cxn ang="0">
                  <a:pos x="107" y="235"/>
                </a:cxn>
                <a:cxn ang="0">
                  <a:pos x="1085" y="420"/>
                </a:cxn>
              </a:cxnLst>
              <a:rect l="0" t="0" r="r" b="b"/>
              <a:pathLst>
                <a:path w="1986" h="607">
                  <a:moveTo>
                    <a:pt x="1857" y="197"/>
                  </a:moveTo>
                  <a:lnTo>
                    <a:pt x="1874" y="197"/>
                  </a:lnTo>
                  <a:lnTo>
                    <a:pt x="1883" y="191"/>
                  </a:lnTo>
                  <a:lnTo>
                    <a:pt x="1877" y="182"/>
                  </a:lnTo>
                  <a:lnTo>
                    <a:pt x="1862" y="176"/>
                  </a:lnTo>
                  <a:lnTo>
                    <a:pt x="1866" y="171"/>
                  </a:lnTo>
                  <a:lnTo>
                    <a:pt x="1890" y="184"/>
                  </a:lnTo>
                  <a:lnTo>
                    <a:pt x="1924" y="186"/>
                  </a:lnTo>
                  <a:lnTo>
                    <a:pt x="1986" y="205"/>
                  </a:lnTo>
                  <a:lnTo>
                    <a:pt x="1969" y="184"/>
                  </a:lnTo>
                  <a:lnTo>
                    <a:pt x="1982" y="184"/>
                  </a:lnTo>
                  <a:lnTo>
                    <a:pt x="1984" y="175"/>
                  </a:lnTo>
                  <a:lnTo>
                    <a:pt x="1941" y="161"/>
                  </a:lnTo>
                  <a:lnTo>
                    <a:pt x="1904" y="158"/>
                  </a:lnTo>
                  <a:lnTo>
                    <a:pt x="1791" y="128"/>
                  </a:lnTo>
                  <a:lnTo>
                    <a:pt x="1729" y="116"/>
                  </a:lnTo>
                  <a:lnTo>
                    <a:pt x="1658" y="111"/>
                  </a:lnTo>
                  <a:lnTo>
                    <a:pt x="1684" y="128"/>
                  </a:lnTo>
                  <a:lnTo>
                    <a:pt x="1675" y="131"/>
                  </a:lnTo>
                  <a:lnTo>
                    <a:pt x="1641" y="120"/>
                  </a:lnTo>
                  <a:lnTo>
                    <a:pt x="1653" y="120"/>
                  </a:lnTo>
                  <a:lnTo>
                    <a:pt x="1649" y="116"/>
                  </a:lnTo>
                  <a:lnTo>
                    <a:pt x="1632" y="113"/>
                  </a:lnTo>
                  <a:lnTo>
                    <a:pt x="1630" y="122"/>
                  </a:lnTo>
                  <a:lnTo>
                    <a:pt x="1551" y="120"/>
                  </a:lnTo>
                  <a:lnTo>
                    <a:pt x="1531" y="109"/>
                  </a:lnTo>
                  <a:lnTo>
                    <a:pt x="1503" y="100"/>
                  </a:lnTo>
                  <a:lnTo>
                    <a:pt x="1430" y="100"/>
                  </a:lnTo>
                  <a:lnTo>
                    <a:pt x="1373" y="81"/>
                  </a:lnTo>
                  <a:lnTo>
                    <a:pt x="1255" y="72"/>
                  </a:lnTo>
                  <a:lnTo>
                    <a:pt x="1252" y="75"/>
                  </a:lnTo>
                  <a:lnTo>
                    <a:pt x="1252" y="79"/>
                  </a:lnTo>
                  <a:lnTo>
                    <a:pt x="1276" y="90"/>
                  </a:lnTo>
                  <a:lnTo>
                    <a:pt x="1224" y="87"/>
                  </a:lnTo>
                  <a:lnTo>
                    <a:pt x="1214" y="94"/>
                  </a:lnTo>
                  <a:lnTo>
                    <a:pt x="1180" y="85"/>
                  </a:lnTo>
                  <a:lnTo>
                    <a:pt x="1190" y="98"/>
                  </a:lnTo>
                  <a:lnTo>
                    <a:pt x="1186" y="102"/>
                  </a:lnTo>
                  <a:lnTo>
                    <a:pt x="1139" y="85"/>
                  </a:lnTo>
                  <a:lnTo>
                    <a:pt x="1136" y="72"/>
                  </a:lnTo>
                  <a:lnTo>
                    <a:pt x="1113" y="64"/>
                  </a:lnTo>
                  <a:lnTo>
                    <a:pt x="1044" y="58"/>
                  </a:lnTo>
                  <a:lnTo>
                    <a:pt x="1059" y="68"/>
                  </a:lnTo>
                  <a:lnTo>
                    <a:pt x="1021" y="68"/>
                  </a:lnTo>
                  <a:lnTo>
                    <a:pt x="1001" y="66"/>
                  </a:lnTo>
                  <a:lnTo>
                    <a:pt x="997" y="58"/>
                  </a:lnTo>
                  <a:lnTo>
                    <a:pt x="941" y="60"/>
                  </a:lnTo>
                  <a:lnTo>
                    <a:pt x="924" y="47"/>
                  </a:lnTo>
                  <a:lnTo>
                    <a:pt x="909" y="45"/>
                  </a:lnTo>
                  <a:lnTo>
                    <a:pt x="905" y="49"/>
                  </a:lnTo>
                  <a:lnTo>
                    <a:pt x="931" y="58"/>
                  </a:lnTo>
                  <a:lnTo>
                    <a:pt x="894" y="53"/>
                  </a:lnTo>
                  <a:lnTo>
                    <a:pt x="890" y="57"/>
                  </a:lnTo>
                  <a:lnTo>
                    <a:pt x="903" y="60"/>
                  </a:lnTo>
                  <a:lnTo>
                    <a:pt x="866" y="66"/>
                  </a:lnTo>
                  <a:lnTo>
                    <a:pt x="868" y="58"/>
                  </a:lnTo>
                  <a:lnTo>
                    <a:pt x="913" y="34"/>
                  </a:lnTo>
                  <a:lnTo>
                    <a:pt x="907" y="28"/>
                  </a:lnTo>
                  <a:lnTo>
                    <a:pt x="864" y="15"/>
                  </a:lnTo>
                  <a:lnTo>
                    <a:pt x="815" y="17"/>
                  </a:lnTo>
                  <a:lnTo>
                    <a:pt x="819" y="10"/>
                  </a:lnTo>
                  <a:lnTo>
                    <a:pt x="796" y="4"/>
                  </a:lnTo>
                  <a:lnTo>
                    <a:pt x="770" y="0"/>
                  </a:lnTo>
                  <a:lnTo>
                    <a:pt x="750" y="10"/>
                  </a:lnTo>
                  <a:lnTo>
                    <a:pt x="744" y="23"/>
                  </a:lnTo>
                  <a:lnTo>
                    <a:pt x="680" y="23"/>
                  </a:lnTo>
                  <a:lnTo>
                    <a:pt x="639" y="34"/>
                  </a:lnTo>
                  <a:lnTo>
                    <a:pt x="624" y="43"/>
                  </a:lnTo>
                  <a:lnTo>
                    <a:pt x="637" y="55"/>
                  </a:lnTo>
                  <a:lnTo>
                    <a:pt x="568" y="60"/>
                  </a:lnTo>
                  <a:lnTo>
                    <a:pt x="585" y="77"/>
                  </a:lnTo>
                  <a:lnTo>
                    <a:pt x="615" y="85"/>
                  </a:lnTo>
                  <a:lnTo>
                    <a:pt x="602" y="87"/>
                  </a:lnTo>
                  <a:lnTo>
                    <a:pt x="547" y="73"/>
                  </a:lnTo>
                  <a:lnTo>
                    <a:pt x="536" y="85"/>
                  </a:lnTo>
                  <a:lnTo>
                    <a:pt x="572" y="98"/>
                  </a:lnTo>
                  <a:lnTo>
                    <a:pt x="532" y="94"/>
                  </a:lnTo>
                  <a:lnTo>
                    <a:pt x="521" y="77"/>
                  </a:lnTo>
                  <a:lnTo>
                    <a:pt x="508" y="94"/>
                  </a:lnTo>
                  <a:lnTo>
                    <a:pt x="529" y="103"/>
                  </a:lnTo>
                  <a:lnTo>
                    <a:pt x="529" y="118"/>
                  </a:lnTo>
                  <a:lnTo>
                    <a:pt x="536" y="128"/>
                  </a:lnTo>
                  <a:lnTo>
                    <a:pt x="547" y="131"/>
                  </a:lnTo>
                  <a:lnTo>
                    <a:pt x="560" y="150"/>
                  </a:lnTo>
                  <a:lnTo>
                    <a:pt x="549" y="161"/>
                  </a:lnTo>
                  <a:lnTo>
                    <a:pt x="532" y="173"/>
                  </a:lnTo>
                  <a:lnTo>
                    <a:pt x="516" y="165"/>
                  </a:lnTo>
                  <a:lnTo>
                    <a:pt x="534" y="154"/>
                  </a:lnTo>
                  <a:lnTo>
                    <a:pt x="536" y="135"/>
                  </a:lnTo>
                  <a:lnTo>
                    <a:pt x="521" y="128"/>
                  </a:lnTo>
                  <a:lnTo>
                    <a:pt x="504" y="98"/>
                  </a:lnTo>
                  <a:lnTo>
                    <a:pt x="491" y="90"/>
                  </a:lnTo>
                  <a:lnTo>
                    <a:pt x="491" y="73"/>
                  </a:lnTo>
                  <a:lnTo>
                    <a:pt x="474" y="66"/>
                  </a:lnTo>
                  <a:lnTo>
                    <a:pt x="465" y="60"/>
                  </a:lnTo>
                  <a:lnTo>
                    <a:pt x="454" y="62"/>
                  </a:lnTo>
                  <a:lnTo>
                    <a:pt x="439" y="94"/>
                  </a:lnTo>
                  <a:lnTo>
                    <a:pt x="448" y="107"/>
                  </a:lnTo>
                  <a:lnTo>
                    <a:pt x="448" y="118"/>
                  </a:lnTo>
                  <a:lnTo>
                    <a:pt x="482" y="131"/>
                  </a:lnTo>
                  <a:lnTo>
                    <a:pt x="480" y="141"/>
                  </a:lnTo>
                  <a:lnTo>
                    <a:pt x="351" y="105"/>
                  </a:lnTo>
                  <a:lnTo>
                    <a:pt x="349" y="111"/>
                  </a:lnTo>
                  <a:lnTo>
                    <a:pt x="386" y="128"/>
                  </a:lnTo>
                  <a:lnTo>
                    <a:pt x="373" y="133"/>
                  </a:lnTo>
                  <a:lnTo>
                    <a:pt x="375" y="139"/>
                  </a:lnTo>
                  <a:lnTo>
                    <a:pt x="366" y="137"/>
                  </a:lnTo>
                  <a:lnTo>
                    <a:pt x="362" y="128"/>
                  </a:lnTo>
                  <a:lnTo>
                    <a:pt x="319" y="135"/>
                  </a:lnTo>
                  <a:lnTo>
                    <a:pt x="317" y="143"/>
                  </a:lnTo>
                  <a:lnTo>
                    <a:pt x="300" y="128"/>
                  </a:lnTo>
                  <a:lnTo>
                    <a:pt x="240" y="150"/>
                  </a:lnTo>
                  <a:lnTo>
                    <a:pt x="242" y="158"/>
                  </a:lnTo>
                  <a:lnTo>
                    <a:pt x="233" y="161"/>
                  </a:lnTo>
                  <a:lnTo>
                    <a:pt x="201" y="154"/>
                  </a:lnTo>
                  <a:lnTo>
                    <a:pt x="220" y="146"/>
                  </a:lnTo>
                  <a:lnTo>
                    <a:pt x="212" y="141"/>
                  </a:lnTo>
                  <a:lnTo>
                    <a:pt x="176" y="133"/>
                  </a:lnTo>
                  <a:lnTo>
                    <a:pt x="188" y="141"/>
                  </a:lnTo>
                  <a:lnTo>
                    <a:pt x="188" y="158"/>
                  </a:lnTo>
                  <a:lnTo>
                    <a:pt x="197" y="160"/>
                  </a:lnTo>
                  <a:lnTo>
                    <a:pt x="201" y="169"/>
                  </a:lnTo>
                  <a:lnTo>
                    <a:pt x="195" y="173"/>
                  </a:lnTo>
                  <a:lnTo>
                    <a:pt x="173" y="169"/>
                  </a:lnTo>
                  <a:lnTo>
                    <a:pt x="145" y="184"/>
                  </a:lnTo>
                  <a:lnTo>
                    <a:pt x="160" y="199"/>
                  </a:lnTo>
                  <a:lnTo>
                    <a:pt x="113" y="190"/>
                  </a:lnTo>
                  <a:lnTo>
                    <a:pt x="107" y="195"/>
                  </a:lnTo>
                  <a:lnTo>
                    <a:pt x="128" y="201"/>
                  </a:lnTo>
                  <a:lnTo>
                    <a:pt x="130" y="210"/>
                  </a:lnTo>
                  <a:lnTo>
                    <a:pt x="115" y="210"/>
                  </a:lnTo>
                  <a:lnTo>
                    <a:pt x="87" y="199"/>
                  </a:lnTo>
                  <a:lnTo>
                    <a:pt x="81" y="176"/>
                  </a:lnTo>
                  <a:lnTo>
                    <a:pt x="49" y="158"/>
                  </a:lnTo>
                  <a:lnTo>
                    <a:pt x="126" y="175"/>
                  </a:lnTo>
                  <a:lnTo>
                    <a:pt x="160" y="165"/>
                  </a:lnTo>
                  <a:lnTo>
                    <a:pt x="152" y="150"/>
                  </a:lnTo>
                  <a:lnTo>
                    <a:pt x="100" y="130"/>
                  </a:lnTo>
                  <a:lnTo>
                    <a:pt x="51" y="116"/>
                  </a:lnTo>
                  <a:lnTo>
                    <a:pt x="27" y="118"/>
                  </a:lnTo>
                  <a:lnTo>
                    <a:pt x="6" y="128"/>
                  </a:lnTo>
                  <a:lnTo>
                    <a:pt x="2" y="130"/>
                  </a:lnTo>
                  <a:lnTo>
                    <a:pt x="2" y="141"/>
                  </a:lnTo>
                  <a:lnTo>
                    <a:pt x="21" y="148"/>
                  </a:lnTo>
                  <a:lnTo>
                    <a:pt x="14" y="160"/>
                  </a:lnTo>
                  <a:lnTo>
                    <a:pt x="27" y="176"/>
                  </a:lnTo>
                  <a:lnTo>
                    <a:pt x="25" y="193"/>
                  </a:lnTo>
                  <a:lnTo>
                    <a:pt x="36" y="205"/>
                  </a:lnTo>
                  <a:lnTo>
                    <a:pt x="34" y="214"/>
                  </a:lnTo>
                  <a:lnTo>
                    <a:pt x="51" y="229"/>
                  </a:lnTo>
                  <a:lnTo>
                    <a:pt x="8" y="266"/>
                  </a:lnTo>
                  <a:lnTo>
                    <a:pt x="15" y="266"/>
                  </a:lnTo>
                  <a:lnTo>
                    <a:pt x="29" y="276"/>
                  </a:lnTo>
                  <a:lnTo>
                    <a:pt x="14" y="285"/>
                  </a:lnTo>
                  <a:lnTo>
                    <a:pt x="12" y="291"/>
                  </a:lnTo>
                  <a:lnTo>
                    <a:pt x="0" y="294"/>
                  </a:lnTo>
                  <a:lnTo>
                    <a:pt x="12" y="308"/>
                  </a:lnTo>
                  <a:lnTo>
                    <a:pt x="10" y="315"/>
                  </a:lnTo>
                  <a:lnTo>
                    <a:pt x="23" y="339"/>
                  </a:lnTo>
                  <a:lnTo>
                    <a:pt x="60" y="351"/>
                  </a:lnTo>
                  <a:lnTo>
                    <a:pt x="62" y="364"/>
                  </a:lnTo>
                  <a:lnTo>
                    <a:pt x="77" y="381"/>
                  </a:lnTo>
                  <a:lnTo>
                    <a:pt x="90" y="386"/>
                  </a:lnTo>
                  <a:lnTo>
                    <a:pt x="85" y="394"/>
                  </a:lnTo>
                  <a:lnTo>
                    <a:pt x="72" y="394"/>
                  </a:lnTo>
                  <a:lnTo>
                    <a:pt x="81" y="411"/>
                  </a:lnTo>
                  <a:lnTo>
                    <a:pt x="107" y="407"/>
                  </a:lnTo>
                  <a:lnTo>
                    <a:pt x="118" y="416"/>
                  </a:lnTo>
                  <a:lnTo>
                    <a:pt x="117" y="424"/>
                  </a:lnTo>
                  <a:lnTo>
                    <a:pt x="128" y="426"/>
                  </a:lnTo>
                  <a:lnTo>
                    <a:pt x="137" y="441"/>
                  </a:lnTo>
                  <a:lnTo>
                    <a:pt x="163" y="441"/>
                  </a:lnTo>
                  <a:lnTo>
                    <a:pt x="173" y="448"/>
                  </a:lnTo>
                  <a:lnTo>
                    <a:pt x="205" y="457"/>
                  </a:lnTo>
                  <a:lnTo>
                    <a:pt x="199" y="467"/>
                  </a:lnTo>
                  <a:lnTo>
                    <a:pt x="205" y="469"/>
                  </a:lnTo>
                  <a:lnTo>
                    <a:pt x="201" y="471"/>
                  </a:lnTo>
                  <a:lnTo>
                    <a:pt x="203" y="487"/>
                  </a:lnTo>
                  <a:lnTo>
                    <a:pt x="191" y="486"/>
                  </a:lnTo>
                  <a:lnTo>
                    <a:pt x="184" y="491"/>
                  </a:lnTo>
                  <a:lnTo>
                    <a:pt x="184" y="501"/>
                  </a:lnTo>
                  <a:lnTo>
                    <a:pt x="201" y="501"/>
                  </a:lnTo>
                  <a:lnTo>
                    <a:pt x="178" y="510"/>
                  </a:lnTo>
                  <a:lnTo>
                    <a:pt x="186" y="516"/>
                  </a:lnTo>
                  <a:lnTo>
                    <a:pt x="176" y="532"/>
                  </a:lnTo>
                  <a:lnTo>
                    <a:pt x="169" y="534"/>
                  </a:lnTo>
                  <a:lnTo>
                    <a:pt x="169" y="538"/>
                  </a:lnTo>
                  <a:lnTo>
                    <a:pt x="171" y="538"/>
                  </a:lnTo>
                  <a:lnTo>
                    <a:pt x="220" y="566"/>
                  </a:lnTo>
                  <a:lnTo>
                    <a:pt x="261" y="572"/>
                  </a:lnTo>
                  <a:lnTo>
                    <a:pt x="278" y="583"/>
                  </a:lnTo>
                  <a:lnTo>
                    <a:pt x="296" y="581"/>
                  </a:lnTo>
                  <a:lnTo>
                    <a:pt x="317" y="594"/>
                  </a:lnTo>
                  <a:lnTo>
                    <a:pt x="332" y="607"/>
                  </a:lnTo>
                  <a:lnTo>
                    <a:pt x="341" y="607"/>
                  </a:lnTo>
                  <a:lnTo>
                    <a:pt x="349" y="596"/>
                  </a:lnTo>
                  <a:lnTo>
                    <a:pt x="330" y="575"/>
                  </a:lnTo>
                  <a:lnTo>
                    <a:pt x="328" y="562"/>
                  </a:lnTo>
                  <a:lnTo>
                    <a:pt x="313" y="544"/>
                  </a:lnTo>
                  <a:lnTo>
                    <a:pt x="323" y="519"/>
                  </a:lnTo>
                  <a:lnTo>
                    <a:pt x="332" y="523"/>
                  </a:lnTo>
                  <a:lnTo>
                    <a:pt x="343" y="516"/>
                  </a:lnTo>
                  <a:lnTo>
                    <a:pt x="330" y="510"/>
                  </a:lnTo>
                  <a:lnTo>
                    <a:pt x="339" y="508"/>
                  </a:lnTo>
                  <a:lnTo>
                    <a:pt x="324" y="489"/>
                  </a:lnTo>
                  <a:lnTo>
                    <a:pt x="313" y="489"/>
                  </a:lnTo>
                  <a:lnTo>
                    <a:pt x="306" y="478"/>
                  </a:lnTo>
                  <a:lnTo>
                    <a:pt x="298" y="476"/>
                  </a:lnTo>
                  <a:lnTo>
                    <a:pt x="306" y="441"/>
                  </a:lnTo>
                  <a:lnTo>
                    <a:pt x="321" y="452"/>
                  </a:lnTo>
                  <a:lnTo>
                    <a:pt x="326" y="448"/>
                  </a:lnTo>
                  <a:lnTo>
                    <a:pt x="319" y="439"/>
                  </a:lnTo>
                  <a:lnTo>
                    <a:pt x="330" y="429"/>
                  </a:lnTo>
                  <a:lnTo>
                    <a:pt x="345" y="420"/>
                  </a:lnTo>
                  <a:lnTo>
                    <a:pt x="360" y="422"/>
                  </a:lnTo>
                  <a:lnTo>
                    <a:pt x="366" y="418"/>
                  </a:lnTo>
                  <a:lnTo>
                    <a:pt x="386" y="422"/>
                  </a:lnTo>
                  <a:lnTo>
                    <a:pt x="403" y="439"/>
                  </a:lnTo>
                  <a:lnTo>
                    <a:pt x="403" y="429"/>
                  </a:lnTo>
                  <a:lnTo>
                    <a:pt x="420" y="439"/>
                  </a:lnTo>
                  <a:lnTo>
                    <a:pt x="433" y="429"/>
                  </a:lnTo>
                  <a:lnTo>
                    <a:pt x="454" y="429"/>
                  </a:lnTo>
                  <a:lnTo>
                    <a:pt x="472" y="437"/>
                  </a:lnTo>
                  <a:lnTo>
                    <a:pt x="495" y="437"/>
                  </a:lnTo>
                  <a:lnTo>
                    <a:pt x="501" y="426"/>
                  </a:lnTo>
                  <a:lnTo>
                    <a:pt x="474" y="416"/>
                  </a:lnTo>
                  <a:lnTo>
                    <a:pt x="486" y="409"/>
                  </a:lnTo>
                  <a:lnTo>
                    <a:pt x="480" y="399"/>
                  </a:lnTo>
                  <a:lnTo>
                    <a:pt x="484" y="396"/>
                  </a:lnTo>
                  <a:lnTo>
                    <a:pt x="487" y="386"/>
                  </a:lnTo>
                  <a:lnTo>
                    <a:pt x="480" y="386"/>
                  </a:lnTo>
                  <a:lnTo>
                    <a:pt x="476" y="379"/>
                  </a:lnTo>
                  <a:lnTo>
                    <a:pt x="499" y="379"/>
                  </a:lnTo>
                  <a:lnTo>
                    <a:pt x="542" y="366"/>
                  </a:lnTo>
                  <a:lnTo>
                    <a:pt x="570" y="362"/>
                  </a:lnTo>
                  <a:lnTo>
                    <a:pt x="577" y="353"/>
                  </a:lnTo>
                  <a:lnTo>
                    <a:pt x="602" y="356"/>
                  </a:lnTo>
                  <a:lnTo>
                    <a:pt x="613" y="366"/>
                  </a:lnTo>
                  <a:lnTo>
                    <a:pt x="615" y="375"/>
                  </a:lnTo>
                  <a:lnTo>
                    <a:pt x="626" y="371"/>
                  </a:lnTo>
                  <a:lnTo>
                    <a:pt x="634" y="379"/>
                  </a:lnTo>
                  <a:lnTo>
                    <a:pt x="650" y="377"/>
                  </a:lnTo>
                  <a:lnTo>
                    <a:pt x="650" y="388"/>
                  </a:lnTo>
                  <a:lnTo>
                    <a:pt x="665" y="386"/>
                  </a:lnTo>
                  <a:lnTo>
                    <a:pt x="675" y="375"/>
                  </a:lnTo>
                  <a:lnTo>
                    <a:pt x="690" y="371"/>
                  </a:lnTo>
                  <a:lnTo>
                    <a:pt x="690" y="379"/>
                  </a:lnTo>
                  <a:lnTo>
                    <a:pt x="714" y="392"/>
                  </a:lnTo>
                  <a:lnTo>
                    <a:pt x="763" y="435"/>
                  </a:lnTo>
                  <a:lnTo>
                    <a:pt x="768" y="426"/>
                  </a:lnTo>
                  <a:lnTo>
                    <a:pt x="782" y="437"/>
                  </a:lnTo>
                  <a:lnTo>
                    <a:pt x="810" y="433"/>
                  </a:lnTo>
                  <a:lnTo>
                    <a:pt x="843" y="456"/>
                  </a:lnTo>
                  <a:lnTo>
                    <a:pt x="858" y="459"/>
                  </a:lnTo>
                  <a:lnTo>
                    <a:pt x="862" y="454"/>
                  </a:lnTo>
                  <a:lnTo>
                    <a:pt x="875" y="465"/>
                  </a:lnTo>
                  <a:lnTo>
                    <a:pt x="873" y="472"/>
                  </a:lnTo>
                  <a:lnTo>
                    <a:pt x="885" y="467"/>
                  </a:lnTo>
                  <a:lnTo>
                    <a:pt x="888" y="459"/>
                  </a:lnTo>
                  <a:lnTo>
                    <a:pt x="929" y="439"/>
                  </a:lnTo>
                  <a:lnTo>
                    <a:pt x="965" y="441"/>
                  </a:lnTo>
                  <a:lnTo>
                    <a:pt x="982" y="450"/>
                  </a:lnTo>
                  <a:lnTo>
                    <a:pt x="1019" y="448"/>
                  </a:lnTo>
                  <a:lnTo>
                    <a:pt x="1018" y="437"/>
                  </a:lnTo>
                  <a:lnTo>
                    <a:pt x="1008" y="424"/>
                  </a:lnTo>
                  <a:lnTo>
                    <a:pt x="1019" y="411"/>
                  </a:lnTo>
                  <a:lnTo>
                    <a:pt x="1062" y="422"/>
                  </a:lnTo>
                  <a:lnTo>
                    <a:pt x="1089" y="442"/>
                  </a:lnTo>
                  <a:lnTo>
                    <a:pt x="1124" y="439"/>
                  </a:lnTo>
                  <a:lnTo>
                    <a:pt x="1199" y="463"/>
                  </a:lnTo>
                  <a:lnTo>
                    <a:pt x="1239" y="457"/>
                  </a:lnTo>
                  <a:lnTo>
                    <a:pt x="1255" y="444"/>
                  </a:lnTo>
                  <a:lnTo>
                    <a:pt x="1282" y="450"/>
                  </a:lnTo>
                  <a:lnTo>
                    <a:pt x="1306" y="457"/>
                  </a:lnTo>
                  <a:lnTo>
                    <a:pt x="1321" y="448"/>
                  </a:lnTo>
                  <a:lnTo>
                    <a:pt x="1315" y="422"/>
                  </a:lnTo>
                  <a:lnTo>
                    <a:pt x="1319" y="416"/>
                  </a:lnTo>
                  <a:lnTo>
                    <a:pt x="1304" y="399"/>
                  </a:lnTo>
                  <a:lnTo>
                    <a:pt x="1310" y="394"/>
                  </a:lnTo>
                  <a:lnTo>
                    <a:pt x="1340" y="388"/>
                  </a:lnTo>
                  <a:lnTo>
                    <a:pt x="1381" y="399"/>
                  </a:lnTo>
                  <a:lnTo>
                    <a:pt x="1424" y="433"/>
                  </a:lnTo>
                  <a:lnTo>
                    <a:pt x="1443" y="456"/>
                  </a:lnTo>
                  <a:lnTo>
                    <a:pt x="1469" y="459"/>
                  </a:lnTo>
                  <a:lnTo>
                    <a:pt x="1497" y="471"/>
                  </a:lnTo>
                  <a:lnTo>
                    <a:pt x="1516" y="489"/>
                  </a:lnTo>
                  <a:lnTo>
                    <a:pt x="1531" y="491"/>
                  </a:lnTo>
                  <a:lnTo>
                    <a:pt x="1561" y="476"/>
                  </a:lnTo>
                  <a:lnTo>
                    <a:pt x="1570" y="493"/>
                  </a:lnTo>
                  <a:lnTo>
                    <a:pt x="1566" y="497"/>
                  </a:lnTo>
                  <a:lnTo>
                    <a:pt x="1572" y="538"/>
                  </a:lnTo>
                  <a:lnTo>
                    <a:pt x="1555" y="536"/>
                  </a:lnTo>
                  <a:lnTo>
                    <a:pt x="1548" y="546"/>
                  </a:lnTo>
                  <a:lnTo>
                    <a:pt x="1564" y="568"/>
                  </a:lnTo>
                  <a:lnTo>
                    <a:pt x="1566" y="583"/>
                  </a:lnTo>
                  <a:lnTo>
                    <a:pt x="1570" y="583"/>
                  </a:lnTo>
                  <a:lnTo>
                    <a:pt x="1572" y="570"/>
                  </a:lnTo>
                  <a:lnTo>
                    <a:pt x="1598" y="581"/>
                  </a:lnTo>
                  <a:lnTo>
                    <a:pt x="1619" y="568"/>
                  </a:lnTo>
                  <a:lnTo>
                    <a:pt x="1619" y="551"/>
                  </a:lnTo>
                  <a:lnTo>
                    <a:pt x="1632" y="527"/>
                  </a:lnTo>
                  <a:lnTo>
                    <a:pt x="1636" y="476"/>
                  </a:lnTo>
                  <a:lnTo>
                    <a:pt x="1609" y="431"/>
                  </a:lnTo>
                  <a:lnTo>
                    <a:pt x="1591" y="392"/>
                  </a:lnTo>
                  <a:lnTo>
                    <a:pt x="1551" y="375"/>
                  </a:lnTo>
                  <a:lnTo>
                    <a:pt x="1542" y="375"/>
                  </a:lnTo>
                  <a:lnTo>
                    <a:pt x="1542" y="384"/>
                  </a:lnTo>
                  <a:lnTo>
                    <a:pt x="1533" y="388"/>
                  </a:lnTo>
                  <a:lnTo>
                    <a:pt x="1525" y="373"/>
                  </a:lnTo>
                  <a:lnTo>
                    <a:pt x="1518" y="375"/>
                  </a:lnTo>
                  <a:lnTo>
                    <a:pt x="1520" y="383"/>
                  </a:lnTo>
                  <a:lnTo>
                    <a:pt x="1506" y="368"/>
                  </a:lnTo>
                  <a:lnTo>
                    <a:pt x="1482" y="362"/>
                  </a:lnTo>
                  <a:lnTo>
                    <a:pt x="1495" y="345"/>
                  </a:lnTo>
                  <a:lnTo>
                    <a:pt x="1512" y="293"/>
                  </a:lnTo>
                  <a:lnTo>
                    <a:pt x="1529" y="287"/>
                  </a:lnTo>
                  <a:lnTo>
                    <a:pt x="1598" y="289"/>
                  </a:lnTo>
                  <a:lnTo>
                    <a:pt x="1593" y="279"/>
                  </a:lnTo>
                  <a:lnTo>
                    <a:pt x="1598" y="279"/>
                  </a:lnTo>
                  <a:lnTo>
                    <a:pt x="1624" y="281"/>
                  </a:lnTo>
                  <a:lnTo>
                    <a:pt x="1638" y="294"/>
                  </a:lnTo>
                  <a:lnTo>
                    <a:pt x="1682" y="289"/>
                  </a:lnTo>
                  <a:lnTo>
                    <a:pt x="1664" y="283"/>
                  </a:lnTo>
                  <a:lnTo>
                    <a:pt x="1658" y="276"/>
                  </a:lnTo>
                  <a:lnTo>
                    <a:pt x="1662" y="248"/>
                  </a:lnTo>
                  <a:lnTo>
                    <a:pt x="1701" y="244"/>
                  </a:lnTo>
                  <a:lnTo>
                    <a:pt x="1705" y="253"/>
                  </a:lnTo>
                  <a:lnTo>
                    <a:pt x="1722" y="266"/>
                  </a:lnTo>
                  <a:lnTo>
                    <a:pt x="1729" y="248"/>
                  </a:lnTo>
                  <a:lnTo>
                    <a:pt x="1737" y="248"/>
                  </a:lnTo>
                  <a:lnTo>
                    <a:pt x="1726" y="233"/>
                  </a:lnTo>
                  <a:lnTo>
                    <a:pt x="1744" y="233"/>
                  </a:lnTo>
                  <a:lnTo>
                    <a:pt x="1741" y="238"/>
                  </a:lnTo>
                  <a:lnTo>
                    <a:pt x="1759" y="261"/>
                  </a:lnTo>
                  <a:lnTo>
                    <a:pt x="1746" y="268"/>
                  </a:lnTo>
                  <a:lnTo>
                    <a:pt x="1742" y="309"/>
                  </a:lnTo>
                  <a:lnTo>
                    <a:pt x="1729" y="313"/>
                  </a:lnTo>
                  <a:lnTo>
                    <a:pt x="1739" y="326"/>
                  </a:lnTo>
                  <a:lnTo>
                    <a:pt x="1733" y="328"/>
                  </a:lnTo>
                  <a:lnTo>
                    <a:pt x="1752" y="356"/>
                  </a:lnTo>
                  <a:lnTo>
                    <a:pt x="1838" y="433"/>
                  </a:lnTo>
                  <a:lnTo>
                    <a:pt x="1844" y="420"/>
                  </a:lnTo>
                  <a:lnTo>
                    <a:pt x="1834" y="399"/>
                  </a:lnTo>
                  <a:lnTo>
                    <a:pt x="1838" y="394"/>
                  </a:lnTo>
                  <a:lnTo>
                    <a:pt x="1847" y="394"/>
                  </a:lnTo>
                  <a:lnTo>
                    <a:pt x="1832" y="377"/>
                  </a:lnTo>
                  <a:lnTo>
                    <a:pt x="1834" y="371"/>
                  </a:lnTo>
                  <a:lnTo>
                    <a:pt x="1849" y="369"/>
                  </a:lnTo>
                  <a:lnTo>
                    <a:pt x="1851" y="366"/>
                  </a:lnTo>
                  <a:lnTo>
                    <a:pt x="1827" y="343"/>
                  </a:lnTo>
                  <a:lnTo>
                    <a:pt x="1842" y="341"/>
                  </a:lnTo>
                  <a:lnTo>
                    <a:pt x="1823" y="328"/>
                  </a:lnTo>
                  <a:lnTo>
                    <a:pt x="1814" y="315"/>
                  </a:lnTo>
                  <a:lnTo>
                    <a:pt x="1799" y="313"/>
                  </a:lnTo>
                  <a:lnTo>
                    <a:pt x="1789" y="306"/>
                  </a:lnTo>
                  <a:lnTo>
                    <a:pt x="1787" y="293"/>
                  </a:lnTo>
                  <a:lnTo>
                    <a:pt x="1776" y="278"/>
                  </a:lnTo>
                  <a:lnTo>
                    <a:pt x="1795" y="278"/>
                  </a:lnTo>
                  <a:lnTo>
                    <a:pt x="1804" y="270"/>
                  </a:lnTo>
                  <a:lnTo>
                    <a:pt x="1815" y="279"/>
                  </a:lnTo>
                  <a:lnTo>
                    <a:pt x="1815" y="272"/>
                  </a:lnTo>
                  <a:lnTo>
                    <a:pt x="1827" y="266"/>
                  </a:lnTo>
                  <a:lnTo>
                    <a:pt x="1866" y="276"/>
                  </a:lnTo>
                  <a:lnTo>
                    <a:pt x="1860" y="268"/>
                  </a:lnTo>
                  <a:lnTo>
                    <a:pt x="1887" y="240"/>
                  </a:lnTo>
                  <a:lnTo>
                    <a:pt x="1900" y="233"/>
                  </a:lnTo>
                  <a:lnTo>
                    <a:pt x="1930" y="238"/>
                  </a:lnTo>
                  <a:lnTo>
                    <a:pt x="1930" y="231"/>
                  </a:lnTo>
                  <a:lnTo>
                    <a:pt x="1857" y="197"/>
                  </a:lnTo>
                  <a:close/>
                  <a:moveTo>
                    <a:pt x="72" y="272"/>
                  </a:moveTo>
                  <a:lnTo>
                    <a:pt x="53" y="276"/>
                  </a:lnTo>
                  <a:lnTo>
                    <a:pt x="36" y="257"/>
                  </a:lnTo>
                  <a:lnTo>
                    <a:pt x="45" y="248"/>
                  </a:lnTo>
                  <a:lnTo>
                    <a:pt x="53" y="248"/>
                  </a:lnTo>
                  <a:lnTo>
                    <a:pt x="70" y="255"/>
                  </a:lnTo>
                  <a:lnTo>
                    <a:pt x="75" y="266"/>
                  </a:lnTo>
                  <a:lnTo>
                    <a:pt x="72" y="272"/>
                  </a:lnTo>
                  <a:close/>
                  <a:moveTo>
                    <a:pt x="107" y="259"/>
                  </a:moveTo>
                  <a:lnTo>
                    <a:pt x="107" y="253"/>
                  </a:lnTo>
                  <a:lnTo>
                    <a:pt x="92" y="246"/>
                  </a:lnTo>
                  <a:lnTo>
                    <a:pt x="94" y="240"/>
                  </a:lnTo>
                  <a:lnTo>
                    <a:pt x="102" y="240"/>
                  </a:lnTo>
                  <a:lnTo>
                    <a:pt x="88" y="227"/>
                  </a:lnTo>
                  <a:lnTo>
                    <a:pt x="100" y="231"/>
                  </a:lnTo>
                  <a:lnTo>
                    <a:pt x="107" y="235"/>
                  </a:lnTo>
                  <a:lnTo>
                    <a:pt x="120" y="257"/>
                  </a:lnTo>
                  <a:lnTo>
                    <a:pt x="107" y="259"/>
                  </a:lnTo>
                  <a:close/>
                  <a:moveTo>
                    <a:pt x="1134" y="401"/>
                  </a:moveTo>
                  <a:lnTo>
                    <a:pt x="1117" y="411"/>
                  </a:lnTo>
                  <a:lnTo>
                    <a:pt x="1119" y="420"/>
                  </a:lnTo>
                  <a:lnTo>
                    <a:pt x="1102" y="426"/>
                  </a:lnTo>
                  <a:lnTo>
                    <a:pt x="1085" y="420"/>
                  </a:lnTo>
                  <a:lnTo>
                    <a:pt x="1107" y="416"/>
                  </a:lnTo>
                  <a:lnTo>
                    <a:pt x="1126" y="379"/>
                  </a:lnTo>
                  <a:lnTo>
                    <a:pt x="1122" y="347"/>
                  </a:lnTo>
                  <a:lnTo>
                    <a:pt x="1130" y="351"/>
                  </a:lnTo>
                  <a:lnTo>
                    <a:pt x="1141" y="379"/>
                  </a:lnTo>
                  <a:lnTo>
                    <a:pt x="1134" y="401"/>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charset="0"/>
                <a:ea typeface="宋体" charset="-122"/>
              </a:endParaRPr>
            </a:p>
          </p:txBody>
        </p:sp>
        <p:sp>
          <p:nvSpPr>
            <p:cNvPr id="1026" name="Freeform 1047"/>
            <p:cNvSpPr>
              <a:spLocks noEditPoints="1"/>
            </p:cNvSpPr>
            <p:nvPr/>
          </p:nvSpPr>
          <p:spPr bwMode="auto">
            <a:xfrm>
              <a:off x="5002213" y="3727450"/>
              <a:ext cx="152400" cy="171450"/>
            </a:xfrm>
            <a:custGeom>
              <a:avLst/>
              <a:gdLst/>
              <a:ahLst/>
              <a:cxnLst>
                <a:cxn ang="0">
                  <a:pos x="75" y="2"/>
                </a:cxn>
                <a:cxn ang="0">
                  <a:pos x="69" y="0"/>
                </a:cxn>
                <a:cxn ang="0">
                  <a:pos x="35" y="7"/>
                </a:cxn>
                <a:cxn ang="0">
                  <a:pos x="19" y="7"/>
                </a:cxn>
                <a:cxn ang="0">
                  <a:pos x="17" y="24"/>
                </a:cxn>
                <a:cxn ang="0">
                  <a:pos x="26" y="34"/>
                </a:cxn>
                <a:cxn ang="0">
                  <a:pos x="13" y="51"/>
                </a:cxn>
                <a:cxn ang="0">
                  <a:pos x="4" y="66"/>
                </a:cxn>
                <a:cxn ang="0">
                  <a:pos x="0" y="97"/>
                </a:cxn>
                <a:cxn ang="0">
                  <a:pos x="11" y="94"/>
                </a:cxn>
                <a:cxn ang="0">
                  <a:pos x="32" y="92"/>
                </a:cxn>
                <a:cxn ang="0">
                  <a:pos x="34" y="77"/>
                </a:cxn>
                <a:cxn ang="0">
                  <a:pos x="52" y="69"/>
                </a:cxn>
                <a:cxn ang="0">
                  <a:pos x="69" y="73"/>
                </a:cxn>
                <a:cxn ang="0">
                  <a:pos x="69" y="71"/>
                </a:cxn>
                <a:cxn ang="0">
                  <a:pos x="86" y="36"/>
                </a:cxn>
                <a:cxn ang="0">
                  <a:pos x="75" y="2"/>
                </a:cxn>
                <a:cxn ang="0">
                  <a:pos x="69" y="92"/>
                </a:cxn>
                <a:cxn ang="0">
                  <a:pos x="69" y="92"/>
                </a:cxn>
                <a:cxn ang="0">
                  <a:pos x="67" y="92"/>
                </a:cxn>
                <a:cxn ang="0">
                  <a:pos x="69" y="92"/>
                </a:cxn>
              </a:cxnLst>
              <a:rect l="0" t="0" r="r" b="b"/>
              <a:pathLst>
                <a:path w="86" h="97">
                  <a:moveTo>
                    <a:pt x="75" y="2"/>
                  </a:moveTo>
                  <a:lnTo>
                    <a:pt x="69" y="0"/>
                  </a:lnTo>
                  <a:lnTo>
                    <a:pt x="35" y="7"/>
                  </a:lnTo>
                  <a:lnTo>
                    <a:pt x="19" y="7"/>
                  </a:lnTo>
                  <a:lnTo>
                    <a:pt x="17" y="24"/>
                  </a:lnTo>
                  <a:lnTo>
                    <a:pt x="26" y="34"/>
                  </a:lnTo>
                  <a:lnTo>
                    <a:pt x="13" y="51"/>
                  </a:lnTo>
                  <a:lnTo>
                    <a:pt x="4" y="66"/>
                  </a:lnTo>
                  <a:lnTo>
                    <a:pt x="0" y="97"/>
                  </a:lnTo>
                  <a:lnTo>
                    <a:pt x="11" y="94"/>
                  </a:lnTo>
                  <a:lnTo>
                    <a:pt x="32" y="92"/>
                  </a:lnTo>
                  <a:lnTo>
                    <a:pt x="34" y="77"/>
                  </a:lnTo>
                  <a:lnTo>
                    <a:pt x="52" y="69"/>
                  </a:lnTo>
                  <a:lnTo>
                    <a:pt x="69" y="73"/>
                  </a:lnTo>
                  <a:lnTo>
                    <a:pt x="69" y="71"/>
                  </a:lnTo>
                  <a:lnTo>
                    <a:pt x="86" y="36"/>
                  </a:lnTo>
                  <a:lnTo>
                    <a:pt x="75" y="2"/>
                  </a:lnTo>
                  <a:close/>
                  <a:moveTo>
                    <a:pt x="69" y="92"/>
                  </a:moveTo>
                  <a:lnTo>
                    <a:pt x="69" y="92"/>
                  </a:lnTo>
                  <a:lnTo>
                    <a:pt x="67" y="92"/>
                  </a:lnTo>
                  <a:lnTo>
                    <a:pt x="69" y="92"/>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1027" name="Freeform 1048"/>
            <p:cNvSpPr>
              <a:spLocks/>
            </p:cNvSpPr>
            <p:nvPr/>
          </p:nvSpPr>
          <p:spPr bwMode="auto">
            <a:xfrm>
              <a:off x="5010150" y="4200525"/>
              <a:ext cx="296863" cy="531813"/>
            </a:xfrm>
            <a:custGeom>
              <a:avLst/>
              <a:gdLst/>
              <a:ahLst/>
              <a:cxnLst>
                <a:cxn ang="0">
                  <a:pos x="146" y="15"/>
                </a:cxn>
                <a:cxn ang="0">
                  <a:pos x="103" y="22"/>
                </a:cxn>
                <a:cxn ang="0">
                  <a:pos x="78" y="21"/>
                </a:cxn>
                <a:cxn ang="0">
                  <a:pos x="76" y="43"/>
                </a:cxn>
                <a:cxn ang="0">
                  <a:pos x="80" y="62"/>
                </a:cxn>
                <a:cxn ang="0">
                  <a:pos x="93" y="80"/>
                </a:cxn>
                <a:cxn ang="0">
                  <a:pos x="91" y="97"/>
                </a:cxn>
                <a:cxn ang="0">
                  <a:pos x="78" y="118"/>
                </a:cxn>
                <a:cxn ang="0">
                  <a:pos x="67" y="99"/>
                </a:cxn>
                <a:cxn ang="0">
                  <a:pos x="69" y="75"/>
                </a:cxn>
                <a:cxn ang="0">
                  <a:pos x="56" y="75"/>
                </a:cxn>
                <a:cxn ang="0">
                  <a:pos x="48" y="65"/>
                </a:cxn>
                <a:cxn ang="0">
                  <a:pos x="0" y="84"/>
                </a:cxn>
                <a:cxn ang="0">
                  <a:pos x="1" y="94"/>
                </a:cxn>
                <a:cxn ang="0">
                  <a:pos x="1" y="101"/>
                </a:cxn>
                <a:cxn ang="0">
                  <a:pos x="18" y="101"/>
                </a:cxn>
                <a:cxn ang="0">
                  <a:pos x="41" y="114"/>
                </a:cxn>
                <a:cxn ang="0">
                  <a:pos x="43" y="127"/>
                </a:cxn>
                <a:cxn ang="0">
                  <a:pos x="41" y="174"/>
                </a:cxn>
                <a:cxn ang="0">
                  <a:pos x="18" y="223"/>
                </a:cxn>
                <a:cxn ang="0">
                  <a:pos x="22" y="283"/>
                </a:cxn>
                <a:cxn ang="0">
                  <a:pos x="22" y="300"/>
                </a:cxn>
                <a:cxn ang="0">
                  <a:pos x="35" y="300"/>
                </a:cxn>
                <a:cxn ang="0">
                  <a:pos x="37" y="290"/>
                </a:cxn>
                <a:cxn ang="0">
                  <a:pos x="31" y="288"/>
                </a:cxn>
                <a:cxn ang="0">
                  <a:pos x="37" y="277"/>
                </a:cxn>
                <a:cxn ang="0">
                  <a:pos x="74" y="258"/>
                </a:cxn>
                <a:cxn ang="0">
                  <a:pos x="80" y="221"/>
                </a:cxn>
                <a:cxn ang="0">
                  <a:pos x="69" y="185"/>
                </a:cxn>
                <a:cxn ang="0">
                  <a:pos x="71" y="176"/>
                </a:cxn>
                <a:cxn ang="0">
                  <a:pos x="114" y="129"/>
                </a:cxn>
                <a:cxn ang="0">
                  <a:pos x="140" y="122"/>
                </a:cxn>
                <a:cxn ang="0">
                  <a:pos x="168" y="86"/>
                </a:cxn>
                <a:cxn ang="0">
                  <a:pos x="168" y="0"/>
                </a:cxn>
                <a:cxn ang="0">
                  <a:pos x="146" y="15"/>
                </a:cxn>
              </a:cxnLst>
              <a:rect l="0" t="0" r="r" b="b"/>
              <a:pathLst>
                <a:path w="168" h="300">
                  <a:moveTo>
                    <a:pt x="146" y="15"/>
                  </a:moveTo>
                  <a:lnTo>
                    <a:pt x="103" y="22"/>
                  </a:lnTo>
                  <a:lnTo>
                    <a:pt x="78" y="21"/>
                  </a:lnTo>
                  <a:lnTo>
                    <a:pt x="76" y="43"/>
                  </a:lnTo>
                  <a:lnTo>
                    <a:pt x="80" y="62"/>
                  </a:lnTo>
                  <a:lnTo>
                    <a:pt x="93" y="80"/>
                  </a:lnTo>
                  <a:lnTo>
                    <a:pt x="91" y="97"/>
                  </a:lnTo>
                  <a:lnTo>
                    <a:pt x="78" y="118"/>
                  </a:lnTo>
                  <a:lnTo>
                    <a:pt x="67" y="99"/>
                  </a:lnTo>
                  <a:lnTo>
                    <a:pt x="69" y="75"/>
                  </a:lnTo>
                  <a:lnTo>
                    <a:pt x="56" y="75"/>
                  </a:lnTo>
                  <a:lnTo>
                    <a:pt x="48" y="65"/>
                  </a:lnTo>
                  <a:lnTo>
                    <a:pt x="0" y="84"/>
                  </a:lnTo>
                  <a:lnTo>
                    <a:pt x="1" y="94"/>
                  </a:lnTo>
                  <a:lnTo>
                    <a:pt x="1" y="101"/>
                  </a:lnTo>
                  <a:lnTo>
                    <a:pt x="18" y="101"/>
                  </a:lnTo>
                  <a:lnTo>
                    <a:pt x="41" y="114"/>
                  </a:lnTo>
                  <a:lnTo>
                    <a:pt x="43" y="127"/>
                  </a:lnTo>
                  <a:lnTo>
                    <a:pt x="41" y="174"/>
                  </a:lnTo>
                  <a:lnTo>
                    <a:pt x="18" y="223"/>
                  </a:lnTo>
                  <a:lnTo>
                    <a:pt x="22" y="283"/>
                  </a:lnTo>
                  <a:lnTo>
                    <a:pt x="22" y="300"/>
                  </a:lnTo>
                  <a:lnTo>
                    <a:pt x="35" y="300"/>
                  </a:lnTo>
                  <a:lnTo>
                    <a:pt x="37" y="290"/>
                  </a:lnTo>
                  <a:lnTo>
                    <a:pt x="31" y="288"/>
                  </a:lnTo>
                  <a:lnTo>
                    <a:pt x="37" y="277"/>
                  </a:lnTo>
                  <a:lnTo>
                    <a:pt x="74" y="258"/>
                  </a:lnTo>
                  <a:lnTo>
                    <a:pt x="80" y="221"/>
                  </a:lnTo>
                  <a:lnTo>
                    <a:pt x="69" y="185"/>
                  </a:lnTo>
                  <a:lnTo>
                    <a:pt x="71" y="176"/>
                  </a:lnTo>
                  <a:lnTo>
                    <a:pt x="114" y="129"/>
                  </a:lnTo>
                  <a:lnTo>
                    <a:pt x="140" y="122"/>
                  </a:lnTo>
                  <a:lnTo>
                    <a:pt x="168" y="86"/>
                  </a:lnTo>
                  <a:lnTo>
                    <a:pt x="168" y="0"/>
                  </a:lnTo>
                  <a:lnTo>
                    <a:pt x="146" y="15"/>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1028" name="Freeform 1049"/>
            <p:cNvSpPr>
              <a:spLocks/>
            </p:cNvSpPr>
            <p:nvPr/>
          </p:nvSpPr>
          <p:spPr bwMode="auto">
            <a:xfrm>
              <a:off x="4502150" y="3689350"/>
              <a:ext cx="546100" cy="598488"/>
            </a:xfrm>
            <a:custGeom>
              <a:avLst/>
              <a:gdLst/>
              <a:ahLst/>
              <a:cxnLst>
                <a:cxn ang="0">
                  <a:pos x="262" y="313"/>
                </a:cxn>
                <a:cxn ang="0">
                  <a:pos x="266" y="263"/>
                </a:cxn>
                <a:cxn ang="0">
                  <a:pos x="270" y="253"/>
                </a:cxn>
                <a:cxn ang="0">
                  <a:pos x="292" y="248"/>
                </a:cxn>
                <a:cxn ang="0">
                  <a:pos x="290" y="233"/>
                </a:cxn>
                <a:cxn ang="0">
                  <a:pos x="273" y="206"/>
                </a:cxn>
                <a:cxn ang="0">
                  <a:pos x="272" y="169"/>
                </a:cxn>
                <a:cxn ang="0">
                  <a:pos x="275" y="158"/>
                </a:cxn>
                <a:cxn ang="0">
                  <a:pos x="277" y="167"/>
                </a:cxn>
                <a:cxn ang="0">
                  <a:pos x="275" y="158"/>
                </a:cxn>
                <a:cxn ang="0">
                  <a:pos x="273" y="145"/>
                </a:cxn>
                <a:cxn ang="0">
                  <a:pos x="272" y="139"/>
                </a:cxn>
                <a:cxn ang="0">
                  <a:pos x="283" y="118"/>
                </a:cxn>
                <a:cxn ang="0">
                  <a:pos x="287" y="87"/>
                </a:cxn>
                <a:cxn ang="0">
                  <a:pos x="296" y="72"/>
                </a:cxn>
                <a:cxn ang="0">
                  <a:pos x="309" y="55"/>
                </a:cxn>
                <a:cxn ang="0">
                  <a:pos x="300" y="45"/>
                </a:cxn>
                <a:cxn ang="0">
                  <a:pos x="302" y="28"/>
                </a:cxn>
                <a:cxn ang="0">
                  <a:pos x="285" y="12"/>
                </a:cxn>
                <a:cxn ang="0">
                  <a:pos x="258" y="14"/>
                </a:cxn>
                <a:cxn ang="0">
                  <a:pos x="247" y="0"/>
                </a:cxn>
                <a:cxn ang="0">
                  <a:pos x="170" y="6"/>
                </a:cxn>
                <a:cxn ang="0">
                  <a:pos x="163" y="15"/>
                </a:cxn>
                <a:cxn ang="0">
                  <a:pos x="133" y="14"/>
                </a:cxn>
                <a:cxn ang="0">
                  <a:pos x="124" y="0"/>
                </a:cxn>
                <a:cxn ang="0">
                  <a:pos x="116" y="0"/>
                </a:cxn>
                <a:cxn ang="0">
                  <a:pos x="101" y="27"/>
                </a:cxn>
                <a:cxn ang="0">
                  <a:pos x="92" y="58"/>
                </a:cxn>
                <a:cxn ang="0">
                  <a:pos x="86" y="109"/>
                </a:cxn>
                <a:cxn ang="0">
                  <a:pos x="64" y="133"/>
                </a:cxn>
                <a:cxn ang="0">
                  <a:pos x="56" y="167"/>
                </a:cxn>
                <a:cxn ang="0">
                  <a:pos x="36" y="184"/>
                </a:cxn>
                <a:cxn ang="0">
                  <a:pos x="30" y="176"/>
                </a:cxn>
                <a:cxn ang="0">
                  <a:pos x="19" y="184"/>
                </a:cxn>
                <a:cxn ang="0">
                  <a:pos x="9" y="182"/>
                </a:cxn>
                <a:cxn ang="0">
                  <a:pos x="2" y="188"/>
                </a:cxn>
                <a:cxn ang="0">
                  <a:pos x="0" y="203"/>
                </a:cxn>
                <a:cxn ang="0">
                  <a:pos x="2" y="212"/>
                </a:cxn>
                <a:cxn ang="0">
                  <a:pos x="19" y="203"/>
                </a:cxn>
                <a:cxn ang="0">
                  <a:pos x="58" y="201"/>
                </a:cxn>
                <a:cxn ang="0">
                  <a:pos x="67" y="208"/>
                </a:cxn>
                <a:cxn ang="0">
                  <a:pos x="73" y="231"/>
                </a:cxn>
                <a:cxn ang="0">
                  <a:pos x="90" y="246"/>
                </a:cxn>
                <a:cxn ang="0">
                  <a:pos x="110" y="242"/>
                </a:cxn>
                <a:cxn ang="0">
                  <a:pos x="116" y="225"/>
                </a:cxn>
                <a:cxn ang="0">
                  <a:pos x="137" y="221"/>
                </a:cxn>
                <a:cxn ang="0">
                  <a:pos x="137" y="227"/>
                </a:cxn>
                <a:cxn ang="0">
                  <a:pos x="150" y="231"/>
                </a:cxn>
                <a:cxn ang="0">
                  <a:pos x="152" y="235"/>
                </a:cxn>
                <a:cxn ang="0">
                  <a:pos x="152" y="272"/>
                </a:cxn>
                <a:cxn ang="0">
                  <a:pos x="159" y="289"/>
                </a:cxn>
                <a:cxn ang="0">
                  <a:pos x="154" y="298"/>
                </a:cxn>
                <a:cxn ang="0">
                  <a:pos x="157" y="304"/>
                </a:cxn>
                <a:cxn ang="0">
                  <a:pos x="189" y="295"/>
                </a:cxn>
                <a:cxn ang="0">
                  <a:pos x="221" y="313"/>
                </a:cxn>
                <a:cxn ang="0">
                  <a:pos x="236" y="311"/>
                </a:cxn>
                <a:cxn ang="0">
                  <a:pos x="262" y="334"/>
                </a:cxn>
                <a:cxn ang="0">
                  <a:pos x="275" y="338"/>
                </a:cxn>
                <a:cxn ang="0">
                  <a:pos x="279" y="319"/>
                </a:cxn>
                <a:cxn ang="0">
                  <a:pos x="268" y="321"/>
                </a:cxn>
                <a:cxn ang="0">
                  <a:pos x="262" y="313"/>
                </a:cxn>
              </a:cxnLst>
              <a:rect l="0" t="0" r="r" b="b"/>
              <a:pathLst>
                <a:path w="309" h="338">
                  <a:moveTo>
                    <a:pt x="262" y="313"/>
                  </a:moveTo>
                  <a:lnTo>
                    <a:pt x="266" y="263"/>
                  </a:lnTo>
                  <a:lnTo>
                    <a:pt x="270" y="253"/>
                  </a:lnTo>
                  <a:lnTo>
                    <a:pt x="292" y="248"/>
                  </a:lnTo>
                  <a:lnTo>
                    <a:pt x="290" y="233"/>
                  </a:lnTo>
                  <a:lnTo>
                    <a:pt x="273" y="206"/>
                  </a:lnTo>
                  <a:lnTo>
                    <a:pt x="272" y="169"/>
                  </a:lnTo>
                  <a:lnTo>
                    <a:pt x="275" y="158"/>
                  </a:lnTo>
                  <a:lnTo>
                    <a:pt x="277" y="167"/>
                  </a:lnTo>
                  <a:lnTo>
                    <a:pt x="275" y="158"/>
                  </a:lnTo>
                  <a:lnTo>
                    <a:pt x="273" y="145"/>
                  </a:lnTo>
                  <a:lnTo>
                    <a:pt x="272" y="139"/>
                  </a:lnTo>
                  <a:lnTo>
                    <a:pt x="283" y="118"/>
                  </a:lnTo>
                  <a:lnTo>
                    <a:pt x="287" y="87"/>
                  </a:lnTo>
                  <a:lnTo>
                    <a:pt x="296" y="72"/>
                  </a:lnTo>
                  <a:lnTo>
                    <a:pt x="309" y="55"/>
                  </a:lnTo>
                  <a:lnTo>
                    <a:pt x="300" y="45"/>
                  </a:lnTo>
                  <a:lnTo>
                    <a:pt x="302" y="28"/>
                  </a:lnTo>
                  <a:lnTo>
                    <a:pt x="285" y="12"/>
                  </a:lnTo>
                  <a:lnTo>
                    <a:pt x="258" y="14"/>
                  </a:lnTo>
                  <a:lnTo>
                    <a:pt x="247" y="0"/>
                  </a:lnTo>
                  <a:lnTo>
                    <a:pt x="170" y="6"/>
                  </a:lnTo>
                  <a:lnTo>
                    <a:pt x="163" y="15"/>
                  </a:lnTo>
                  <a:lnTo>
                    <a:pt x="133" y="14"/>
                  </a:lnTo>
                  <a:lnTo>
                    <a:pt x="124" y="0"/>
                  </a:lnTo>
                  <a:lnTo>
                    <a:pt x="116" y="0"/>
                  </a:lnTo>
                  <a:lnTo>
                    <a:pt x="101" y="27"/>
                  </a:lnTo>
                  <a:lnTo>
                    <a:pt x="92" y="58"/>
                  </a:lnTo>
                  <a:lnTo>
                    <a:pt x="86" y="109"/>
                  </a:lnTo>
                  <a:lnTo>
                    <a:pt x="64" y="133"/>
                  </a:lnTo>
                  <a:lnTo>
                    <a:pt x="56" y="167"/>
                  </a:lnTo>
                  <a:lnTo>
                    <a:pt x="36" y="184"/>
                  </a:lnTo>
                  <a:lnTo>
                    <a:pt x="30" y="176"/>
                  </a:lnTo>
                  <a:lnTo>
                    <a:pt x="19" y="184"/>
                  </a:lnTo>
                  <a:lnTo>
                    <a:pt x="9" y="182"/>
                  </a:lnTo>
                  <a:lnTo>
                    <a:pt x="2" y="188"/>
                  </a:lnTo>
                  <a:lnTo>
                    <a:pt x="0" y="203"/>
                  </a:lnTo>
                  <a:lnTo>
                    <a:pt x="2" y="212"/>
                  </a:lnTo>
                  <a:lnTo>
                    <a:pt x="19" y="203"/>
                  </a:lnTo>
                  <a:lnTo>
                    <a:pt x="58" y="201"/>
                  </a:lnTo>
                  <a:lnTo>
                    <a:pt x="67" y="208"/>
                  </a:lnTo>
                  <a:lnTo>
                    <a:pt x="73" y="231"/>
                  </a:lnTo>
                  <a:lnTo>
                    <a:pt x="90" y="246"/>
                  </a:lnTo>
                  <a:lnTo>
                    <a:pt x="110" y="242"/>
                  </a:lnTo>
                  <a:lnTo>
                    <a:pt x="116" y="225"/>
                  </a:lnTo>
                  <a:lnTo>
                    <a:pt x="137" y="221"/>
                  </a:lnTo>
                  <a:lnTo>
                    <a:pt x="137" y="227"/>
                  </a:lnTo>
                  <a:lnTo>
                    <a:pt x="150" y="231"/>
                  </a:lnTo>
                  <a:lnTo>
                    <a:pt x="152" y="235"/>
                  </a:lnTo>
                  <a:lnTo>
                    <a:pt x="152" y="272"/>
                  </a:lnTo>
                  <a:lnTo>
                    <a:pt x="159" y="289"/>
                  </a:lnTo>
                  <a:lnTo>
                    <a:pt x="154" y="298"/>
                  </a:lnTo>
                  <a:lnTo>
                    <a:pt x="157" y="304"/>
                  </a:lnTo>
                  <a:lnTo>
                    <a:pt x="189" y="295"/>
                  </a:lnTo>
                  <a:lnTo>
                    <a:pt x="221" y="313"/>
                  </a:lnTo>
                  <a:lnTo>
                    <a:pt x="236" y="311"/>
                  </a:lnTo>
                  <a:lnTo>
                    <a:pt x="262" y="334"/>
                  </a:lnTo>
                  <a:lnTo>
                    <a:pt x="275" y="338"/>
                  </a:lnTo>
                  <a:lnTo>
                    <a:pt x="279" y="319"/>
                  </a:lnTo>
                  <a:lnTo>
                    <a:pt x="268" y="321"/>
                  </a:lnTo>
                  <a:lnTo>
                    <a:pt x="262" y="313"/>
                  </a:lnTo>
                  <a:close/>
                </a:path>
              </a:pathLst>
            </a:custGeom>
            <a:solidFill>
              <a:srgbClr val="E7E8E9"/>
            </a:solidFill>
            <a:ln w="1588" cap="rnd">
              <a:solidFill>
                <a:srgbClr val="FFFFFF"/>
              </a:solidFill>
              <a:prstDash val="solid"/>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1029" name="Freeform 1050"/>
            <p:cNvSpPr>
              <a:spLocks/>
            </p:cNvSpPr>
            <p:nvPr/>
          </p:nvSpPr>
          <p:spPr bwMode="auto">
            <a:xfrm>
              <a:off x="5124450" y="3706813"/>
              <a:ext cx="225425" cy="304800"/>
            </a:xfrm>
            <a:custGeom>
              <a:avLst/>
              <a:gdLst/>
              <a:ahLst/>
              <a:cxnLst>
                <a:cxn ang="0">
                  <a:pos x="114" y="99"/>
                </a:cxn>
                <a:cxn ang="0">
                  <a:pos x="114" y="35"/>
                </a:cxn>
                <a:cxn ang="0">
                  <a:pos x="127" y="13"/>
                </a:cxn>
                <a:cxn ang="0">
                  <a:pos x="111" y="7"/>
                </a:cxn>
                <a:cxn ang="0">
                  <a:pos x="81" y="20"/>
                </a:cxn>
                <a:cxn ang="0">
                  <a:pos x="62" y="17"/>
                </a:cxn>
                <a:cxn ang="0">
                  <a:pos x="43" y="0"/>
                </a:cxn>
                <a:cxn ang="0">
                  <a:pos x="30" y="0"/>
                </a:cxn>
                <a:cxn ang="0">
                  <a:pos x="8" y="0"/>
                </a:cxn>
                <a:cxn ang="0">
                  <a:pos x="0" y="11"/>
                </a:cxn>
                <a:cxn ang="0">
                  <a:pos x="6" y="13"/>
                </a:cxn>
                <a:cxn ang="0">
                  <a:pos x="17" y="47"/>
                </a:cxn>
                <a:cxn ang="0">
                  <a:pos x="0" y="82"/>
                </a:cxn>
                <a:cxn ang="0">
                  <a:pos x="0" y="84"/>
                </a:cxn>
                <a:cxn ang="0">
                  <a:pos x="4" y="93"/>
                </a:cxn>
                <a:cxn ang="0">
                  <a:pos x="0" y="103"/>
                </a:cxn>
                <a:cxn ang="0">
                  <a:pos x="0" y="103"/>
                </a:cxn>
                <a:cxn ang="0">
                  <a:pos x="4" y="103"/>
                </a:cxn>
                <a:cxn ang="0">
                  <a:pos x="58" y="138"/>
                </a:cxn>
                <a:cxn ang="0">
                  <a:pos x="64" y="153"/>
                </a:cxn>
                <a:cxn ang="0">
                  <a:pos x="86" y="172"/>
                </a:cxn>
                <a:cxn ang="0">
                  <a:pos x="101" y="140"/>
                </a:cxn>
                <a:cxn ang="0">
                  <a:pos x="101" y="131"/>
                </a:cxn>
                <a:cxn ang="0">
                  <a:pos x="109" y="131"/>
                </a:cxn>
                <a:cxn ang="0">
                  <a:pos x="124" y="116"/>
                </a:cxn>
                <a:cxn ang="0">
                  <a:pos x="124" y="116"/>
                </a:cxn>
                <a:cxn ang="0">
                  <a:pos x="114" y="99"/>
                </a:cxn>
              </a:cxnLst>
              <a:rect l="0" t="0" r="r" b="b"/>
              <a:pathLst>
                <a:path w="127" h="172">
                  <a:moveTo>
                    <a:pt x="114" y="99"/>
                  </a:moveTo>
                  <a:lnTo>
                    <a:pt x="114" y="35"/>
                  </a:lnTo>
                  <a:lnTo>
                    <a:pt x="127" y="13"/>
                  </a:lnTo>
                  <a:lnTo>
                    <a:pt x="111" y="7"/>
                  </a:lnTo>
                  <a:lnTo>
                    <a:pt x="81" y="20"/>
                  </a:lnTo>
                  <a:lnTo>
                    <a:pt x="62" y="17"/>
                  </a:lnTo>
                  <a:lnTo>
                    <a:pt x="43" y="0"/>
                  </a:lnTo>
                  <a:lnTo>
                    <a:pt x="30" y="0"/>
                  </a:lnTo>
                  <a:lnTo>
                    <a:pt x="8" y="0"/>
                  </a:lnTo>
                  <a:lnTo>
                    <a:pt x="0" y="11"/>
                  </a:lnTo>
                  <a:lnTo>
                    <a:pt x="6" y="13"/>
                  </a:lnTo>
                  <a:lnTo>
                    <a:pt x="17" y="47"/>
                  </a:lnTo>
                  <a:lnTo>
                    <a:pt x="0" y="82"/>
                  </a:lnTo>
                  <a:lnTo>
                    <a:pt x="0" y="84"/>
                  </a:lnTo>
                  <a:lnTo>
                    <a:pt x="4" y="93"/>
                  </a:lnTo>
                  <a:lnTo>
                    <a:pt x="0" y="103"/>
                  </a:lnTo>
                  <a:lnTo>
                    <a:pt x="0" y="103"/>
                  </a:lnTo>
                  <a:lnTo>
                    <a:pt x="4" y="103"/>
                  </a:lnTo>
                  <a:lnTo>
                    <a:pt x="58" y="138"/>
                  </a:lnTo>
                  <a:lnTo>
                    <a:pt x="64" y="153"/>
                  </a:lnTo>
                  <a:lnTo>
                    <a:pt x="86" y="172"/>
                  </a:lnTo>
                  <a:lnTo>
                    <a:pt x="101" y="140"/>
                  </a:lnTo>
                  <a:lnTo>
                    <a:pt x="101" y="131"/>
                  </a:lnTo>
                  <a:lnTo>
                    <a:pt x="109" y="131"/>
                  </a:lnTo>
                  <a:lnTo>
                    <a:pt x="124" y="116"/>
                  </a:lnTo>
                  <a:lnTo>
                    <a:pt x="124" y="116"/>
                  </a:lnTo>
                  <a:lnTo>
                    <a:pt x="114" y="99"/>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1030" name="Freeform 1051"/>
            <p:cNvSpPr>
              <a:spLocks/>
            </p:cNvSpPr>
            <p:nvPr/>
          </p:nvSpPr>
          <p:spPr bwMode="auto">
            <a:xfrm>
              <a:off x="4995863" y="3889375"/>
              <a:ext cx="311150" cy="350838"/>
            </a:xfrm>
            <a:custGeom>
              <a:avLst/>
              <a:gdLst/>
              <a:ahLst/>
              <a:cxnLst>
                <a:cxn ang="0">
                  <a:pos x="165" y="167"/>
                </a:cxn>
                <a:cxn ang="0">
                  <a:pos x="159" y="146"/>
                </a:cxn>
                <a:cxn ang="0">
                  <a:pos x="163" y="112"/>
                </a:cxn>
                <a:cxn ang="0">
                  <a:pos x="150" y="95"/>
                </a:cxn>
                <a:cxn ang="0">
                  <a:pos x="159" y="69"/>
                </a:cxn>
                <a:cxn ang="0">
                  <a:pos x="137" y="50"/>
                </a:cxn>
                <a:cxn ang="0">
                  <a:pos x="131" y="35"/>
                </a:cxn>
                <a:cxn ang="0">
                  <a:pos x="77" y="0"/>
                </a:cxn>
                <a:cxn ang="0">
                  <a:pos x="71" y="0"/>
                </a:cxn>
                <a:cxn ang="0">
                  <a:pos x="60" y="20"/>
                </a:cxn>
                <a:cxn ang="0">
                  <a:pos x="69" y="22"/>
                </a:cxn>
                <a:cxn ang="0">
                  <a:pos x="64" y="28"/>
                </a:cxn>
                <a:cxn ang="0">
                  <a:pos x="43" y="26"/>
                </a:cxn>
                <a:cxn ang="0">
                  <a:pos x="38" y="34"/>
                </a:cxn>
                <a:cxn ang="0">
                  <a:pos x="34" y="20"/>
                </a:cxn>
                <a:cxn ang="0">
                  <a:pos x="36" y="0"/>
                </a:cxn>
                <a:cxn ang="0">
                  <a:pos x="15" y="2"/>
                </a:cxn>
                <a:cxn ang="0">
                  <a:pos x="23" y="15"/>
                </a:cxn>
                <a:cxn ang="0">
                  <a:pos x="19" y="26"/>
                </a:cxn>
                <a:cxn ang="0">
                  <a:pos x="19" y="45"/>
                </a:cxn>
                <a:cxn ang="0">
                  <a:pos x="4" y="63"/>
                </a:cxn>
                <a:cxn ang="0">
                  <a:pos x="0" y="63"/>
                </a:cxn>
                <a:cxn ang="0">
                  <a:pos x="8" y="88"/>
                </a:cxn>
                <a:cxn ang="0">
                  <a:pos x="4" y="97"/>
                </a:cxn>
                <a:cxn ang="0">
                  <a:pos x="17" y="108"/>
                </a:cxn>
                <a:cxn ang="0">
                  <a:pos x="23" y="137"/>
                </a:cxn>
                <a:cxn ang="0">
                  <a:pos x="26" y="140"/>
                </a:cxn>
                <a:cxn ang="0">
                  <a:pos x="26" y="140"/>
                </a:cxn>
                <a:cxn ang="0">
                  <a:pos x="56" y="155"/>
                </a:cxn>
                <a:cxn ang="0">
                  <a:pos x="71" y="159"/>
                </a:cxn>
                <a:cxn ang="0">
                  <a:pos x="73" y="159"/>
                </a:cxn>
                <a:cxn ang="0">
                  <a:pos x="73" y="159"/>
                </a:cxn>
                <a:cxn ang="0">
                  <a:pos x="79" y="165"/>
                </a:cxn>
                <a:cxn ang="0">
                  <a:pos x="86" y="197"/>
                </a:cxn>
                <a:cxn ang="0">
                  <a:pos x="111" y="198"/>
                </a:cxn>
                <a:cxn ang="0">
                  <a:pos x="154" y="191"/>
                </a:cxn>
                <a:cxn ang="0">
                  <a:pos x="176" y="176"/>
                </a:cxn>
                <a:cxn ang="0">
                  <a:pos x="165" y="167"/>
                </a:cxn>
              </a:cxnLst>
              <a:rect l="0" t="0" r="r" b="b"/>
              <a:pathLst>
                <a:path w="176" h="198">
                  <a:moveTo>
                    <a:pt x="165" y="167"/>
                  </a:moveTo>
                  <a:lnTo>
                    <a:pt x="159" y="146"/>
                  </a:lnTo>
                  <a:lnTo>
                    <a:pt x="163" y="112"/>
                  </a:lnTo>
                  <a:lnTo>
                    <a:pt x="150" y="95"/>
                  </a:lnTo>
                  <a:lnTo>
                    <a:pt x="159" y="69"/>
                  </a:lnTo>
                  <a:lnTo>
                    <a:pt x="137" y="50"/>
                  </a:lnTo>
                  <a:lnTo>
                    <a:pt x="131" y="35"/>
                  </a:lnTo>
                  <a:lnTo>
                    <a:pt x="77" y="0"/>
                  </a:lnTo>
                  <a:lnTo>
                    <a:pt x="71" y="0"/>
                  </a:lnTo>
                  <a:lnTo>
                    <a:pt x="60" y="20"/>
                  </a:lnTo>
                  <a:lnTo>
                    <a:pt x="69" y="22"/>
                  </a:lnTo>
                  <a:lnTo>
                    <a:pt x="64" y="28"/>
                  </a:lnTo>
                  <a:lnTo>
                    <a:pt x="43" y="26"/>
                  </a:lnTo>
                  <a:lnTo>
                    <a:pt x="38" y="34"/>
                  </a:lnTo>
                  <a:lnTo>
                    <a:pt x="34" y="20"/>
                  </a:lnTo>
                  <a:lnTo>
                    <a:pt x="36" y="0"/>
                  </a:lnTo>
                  <a:lnTo>
                    <a:pt x="15" y="2"/>
                  </a:lnTo>
                  <a:lnTo>
                    <a:pt x="23" y="15"/>
                  </a:lnTo>
                  <a:lnTo>
                    <a:pt x="19" y="26"/>
                  </a:lnTo>
                  <a:lnTo>
                    <a:pt x="19" y="45"/>
                  </a:lnTo>
                  <a:lnTo>
                    <a:pt x="4" y="63"/>
                  </a:lnTo>
                  <a:lnTo>
                    <a:pt x="0" y="63"/>
                  </a:lnTo>
                  <a:lnTo>
                    <a:pt x="8" y="88"/>
                  </a:lnTo>
                  <a:lnTo>
                    <a:pt x="4" y="97"/>
                  </a:lnTo>
                  <a:lnTo>
                    <a:pt x="17" y="108"/>
                  </a:lnTo>
                  <a:lnTo>
                    <a:pt x="23" y="137"/>
                  </a:lnTo>
                  <a:lnTo>
                    <a:pt x="26" y="140"/>
                  </a:lnTo>
                  <a:lnTo>
                    <a:pt x="26" y="140"/>
                  </a:lnTo>
                  <a:lnTo>
                    <a:pt x="56" y="155"/>
                  </a:lnTo>
                  <a:lnTo>
                    <a:pt x="71" y="159"/>
                  </a:lnTo>
                  <a:lnTo>
                    <a:pt x="73" y="159"/>
                  </a:lnTo>
                  <a:lnTo>
                    <a:pt x="73" y="159"/>
                  </a:lnTo>
                  <a:lnTo>
                    <a:pt x="79" y="165"/>
                  </a:lnTo>
                  <a:lnTo>
                    <a:pt x="86" y="197"/>
                  </a:lnTo>
                  <a:lnTo>
                    <a:pt x="111" y="198"/>
                  </a:lnTo>
                  <a:lnTo>
                    <a:pt x="154" y="191"/>
                  </a:lnTo>
                  <a:lnTo>
                    <a:pt x="176" y="176"/>
                  </a:lnTo>
                  <a:lnTo>
                    <a:pt x="165" y="167"/>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1031" name="Freeform 1052"/>
            <p:cNvSpPr>
              <a:spLocks/>
            </p:cNvSpPr>
            <p:nvPr/>
          </p:nvSpPr>
          <p:spPr bwMode="auto">
            <a:xfrm>
              <a:off x="5618163" y="2370138"/>
              <a:ext cx="485775" cy="279400"/>
            </a:xfrm>
            <a:custGeom>
              <a:avLst/>
              <a:gdLst/>
              <a:ahLst/>
              <a:cxnLst>
                <a:cxn ang="0">
                  <a:pos x="247" y="75"/>
                </a:cxn>
                <a:cxn ang="0">
                  <a:pos x="246" y="82"/>
                </a:cxn>
                <a:cxn ang="0">
                  <a:pos x="227" y="77"/>
                </a:cxn>
                <a:cxn ang="0">
                  <a:pos x="238" y="63"/>
                </a:cxn>
                <a:cxn ang="0">
                  <a:pos x="232" y="60"/>
                </a:cxn>
                <a:cxn ang="0">
                  <a:pos x="231" y="65"/>
                </a:cxn>
                <a:cxn ang="0">
                  <a:pos x="208" y="84"/>
                </a:cxn>
                <a:cxn ang="0">
                  <a:pos x="178" y="80"/>
                </a:cxn>
                <a:cxn ang="0">
                  <a:pos x="173" y="69"/>
                </a:cxn>
                <a:cxn ang="0">
                  <a:pos x="163" y="67"/>
                </a:cxn>
                <a:cxn ang="0">
                  <a:pos x="161" y="48"/>
                </a:cxn>
                <a:cxn ang="0">
                  <a:pos x="139" y="35"/>
                </a:cxn>
                <a:cxn ang="0">
                  <a:pos x="96" y="39"/>
                </a:cxn>
                <a:cxn ang="0">
                  <a:pos x="79" y="28"/>
                </a:cxn>
                <a:cxn ang="0">
                  <a:pos x="75" y="35"/>
                </a:cxn>
                <a:cxn ang="0">
                  <a:pos x="43" y="35"/>
                </a:cxn>
                <a:cxn ang="0">
                  <a:pos x="34" y="13"/>
                </a:cxn>
                <a:cxn ang="0">
                  <a:pos x="38" y="2"/>
                </a:cxn>
                <a:cxn ang="0">
                  <a:pos x="38" y="0"/>
                </a:cxn>
                <a:cxn ang="0">
                  <a:pos x="0" y="11"/>
                </a:cxn>
                <a:cxn ang="0">
                  <a:pos x="17" y="80"/>
                </a:cxn>
                <a:cxn ang="0">
                  <a:pos x="30" y="80"/>
                </a:cxn>
                <a:cxn ang="0">
                  <a:pos x="28" y="67"/>
                </a:cxn>
                <a:cxn ang="0">
                  <a:pos x="41" y="58"/>
                </a:cxn>
                <a:cxn ang="0">
                  <a:pos x="43" y="56"/>
                </a:cxn>
                <a:cxn ang="0">
                  <a:pos x="49" y="52"/>
                </a:cxn>
                <a:cxn ang="0">
                  <a:pos x="71" y="62"/>
                </a:cxn>
                <a:cxn ang="0">
                  <a:pos x="77" y="78"/>
                </a:cxn>
                <a:cxn ang="0">
                  <a:pos x="105" y="82"/>
                </a:cxn>
                <a:cxn ang="0">
                  <a:pos x="120" y="107"/>
                </a:cxn>
                <a:cxn ang="0">
                  <a:pos x="171" y="135"/>
                </a:cxn>
                <a:cxn ang="0">
                  <a:pos x="186" y="138"/>
                </a:cxn>
                <a:cxn ang="0">
                  <a:pos x="189" y="152"/>
                </a:cxn>
                <a:cxn ang="0">
                  <a:pos x="208" y="157"/>
                </a:cxn>
                <a:cxn ang="0">
                  <a:pos x="214" y="137"/>
                </a:cxn>
                <a:cxn ang="0">
                  <a:pos x="206" y="122"/>
                </a:cxn>
                <a:cxn ang="0">
                  <a:pos x="193" y="116"/>
                </a:cxn>
                <a:cxn ang="0">
                  <a:pos x="195" y="110"/>
                </a:cxn>
                <a:cxn ang="0">
                  <a:pos x="210" y="110"/>
                </a:cxn>
                <a:cxn ang="0">
                  <a:pos x="212" y="103"/>
                </a:cxn>
                <a:cxn ang="0">
                  <a:pos x="219" y="99"/>
                </a:cxn>
                <a:cxn ang="0">
                  <a:pos x="217" y="90"/>
                </a:cxn>
                <a:cxn ang="0">
                  <a:pos x="232" y="84"/>
                </a:cxn>
                <a:cxn ang="0">
                  <a:pos x="238" y="99"/>
                </a:cxn>
                <a:cxn ang="0">
                  <a:pos x="244" y="99"/>
                </a:cxn>
                <a:cxn ang="0">
                  <a:pos x="259" y="97"/>
                </a:cxn>
                <a:cxn ang="0">
                  <a:pos x="274" y="88"/>
                </a:cxn>
                <a:cxn ang="0">
                  <a:pos x="247" y="75"/>
                </a:cxn>
              </a:cxnLst>
              <a:rect l="0" t="0" r="r" b="b"/>
              <a:pathLst>
                <a:path w="274" h="157">
                  <a:moveTo>
                    <a:pt x="247" y="75"/>
                  </a:moveTo>
                  <a:lnTo>
                    <a:pt x="246" y="82"/>
                  </a:lnTo>
                  <a:lnTo>
                    <a:pt x="227" y="77"/>
                  </a:lnTo>
                  <a:lnTo>
                    <a:pt x="238" y="63"/>
                  </a:lnTo>
                  <a:lnTo>
                    <a:pt x="232" y="60"/>
                  </a:lnTo>
                  <a:lnTo>
                    <a:pt x="231" y="65"/>
                  </a:lnTo>
                  <a:lnTo>
                    <a:pt x="208" y="84"/>
                  </a:lnTo>
                  <a:lnTo>
                    <a:pt x="178" y="80"/>
                  </a:lnTo>
                  <a:lnTo>
                    <a:pt x="173" y="69"/>
                  </a:lnTo>
                  <a:lnTo>
                    <a:pt x="163" y="67"/>
                  </a:lnTo>
                  <a:lnTo>
                    <a:pt x="161" y="48"/>
                  </a:lnTo>
                  <a:lnTo>
                    <a:pt x="139" y="35"/>
                  </a:lnTo>
                  <a:lnTo>
                    <a:pt x="96" y="39"/>
                  </a:lnTo>
                  <a:lnTo>
                    <a:pt x="79" y="28"/>
                  </a:lnTo>
                  <a:lnTo>
                    <a:pt x="75" y="35"/>
                  </a:lnTo>
                  <a:lnTo>
                    <a:pt x="43" y="35"/>
                  </a:lnTo>
                  <a:lnTo>
                    <a:pt x="34" y="13"/>
                  </a:lnTo>
                  <a:lnTo>
                    <a:pt x="38" y="2"/>
                  </a:lnTo>
                  <a:lnTo>
                    <a:pt x="38" y="0"/>
                  </a:lnTo>
                  <a:lnTo>
                    <a:pt x="0" y="11"/>
                  </a:lnTo>
                  <a:lnTo>
                    <a:pt x="17" y="80"/>
                  </a:lnTo>
                  <a:lnTo>
                    <a:pt x="30" y="80"/>
                  </a:lnTo>
                  <a:lnTo>
                    <a:pt x="28" y="67"/>
                  </a:lnTo>
                  <a:lnTo>
                    <a:pt x="41" y="58"/>
                  </a:lnTo>
                  <a:lnTo>
                    <a:pt x="43" y="56"/>
                  </a:lnTo>
                  <a:lnTo>
                    <a:pt x="49" y="52"/>
                  </a:lnTo>
                  <a:lnTo>
                    <a:pt x="71" y="62"/>
                  </a:lnTo>
                  <a:lnTo>
                    <a:pt x="77" y="78"/>
                  </a:lnTo>
                  <a:lnTo>
                    <a:pt x="105" y="82"/>
                  </a:lnTo>
                  <a:lnTo>
                    <a:pt x="120" y="107"/>
                  </a:lnTo>
                  <a:lnTo>
                    <a:pt x="171" y="135"/>
                  </a:lnTo>
                  <a:lnTo>
                    <a:pt x="186" y="138"/>
                  </a:lnTo>
                  <a:lnTo>
                    <a:pt x="189" y="152"/>
                  </a:lnTo>
                  <a:lnTo>
                    <a:pt x="208" y="157"/>
                  </a:lnTo>
                  <a:lnTo>
                    <a:pt x="214" y="137"/>
                  </a:lnTo>
                  <a:lnTo>
                    <a:pt x="206" y="122"/>
                  </a:lnTo>
                  <a:lnTo>
                    <a:pt x="193" y="116"/>
                  </a:lnTo>
                  <a:lnTo>
                    <a:pt x="195" y="110"/>
                  </a:lnTo>
                  <a:lnTo>
                    <a:pt x="210" y="110"/>
                  </a:lnTo>
                  <a:lnTo>
                    <a:pt x="212" y="103"/>
                  </a:lnTo>
                  <a:lnTo>
                    <a:pt x="219" y="99"/>
                  </a:lnTo>
                  <a:lnTo>
                    <a:pt x="217" y="90"/>
                  </a:lnTo>
                  <a:lnTo>
                    <a:pt x="232" y="84"/>
                  </a:lnTo>
                  <a:lnTo>
                    <a:pt x="238" y="99"/>
                  </a:lnTo>
                  <a:lnTo>
                    <a:pt x="244" y="99"/>
                  </a:lnTo>
                  <a:lnTo>
                    <a:pt x="259" y="97"/>
                  </a:lnTo>
                  <a:lnTo>
                    <a:pt x="274" y="88"/>
                  </a:lnTo>
                  <a:lnTo>
                    <a:pt x="247" y="75"/>
                  </a:lnTo>
                  <a:close/>
                </a:path>
              </a:pathLst>
            </a:custGeom>
            <a:solidFill>
              <a:srgbClr val="A7A9AC"/>
            </a:solidFill>
            <a:ln w="9525">
              <a:noFill/>
              <a:round/>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116022" name="Text Box 537"/>
            <p:cNvSpPr txBox="1">
              <a:spLocks noChangeArrowheads="1"/>
            </p:cNvSpPr>
            <p:nvPr/>
          </p:nvSpPr>
          <p:spPr bwMode="auto">
            <a:xfrm>
              <a:off x="1179513" y="2760663"/>
              <a:ext cx="1365250" cy="366712"/>
            </a:xfrm>
            <a:prstGeom prst="rect">
              <a:avLst/>
            </a:prstGeom>
            <a:noFill/>
            <a:ln w="9525">
              <a:noFill/>
              <a:miter lim="800000"/>
              <a:headEnd/>
              <a:tailEnd/>
            </a:ln>
          </p:spPr>
          <p:txBody>
            <a:bodyPr>
              <a:spAutoFit/>
            </a:bodyPr>
            <a:lstStyle/>
            <a:p>
              <a:pPr>
                <a:spcBef>
                  <a:spcPct val="50000"/>
                </a:spcBef>
              </a:pPr>
              <a:r>
                <a:rPr lang="zh-TW" altLang="en-US" sz="1800" b="1" dirty="0" smtClean="0">
                  <a:solidFill>
                    <a:schemeClr val="tx1"/>
                  </a:solidFill>
                  <a:latin typeface="Arial" pitchFamily="34" charset="0"/>
                  <a:ea typeface="SimHei" pitchFamily="2" charset="-122"/>
                  <a:cs typeface="Arial" pitchFamily="34" charset="0"/>
                </a:rPr>
                <a:t>美洲區</a:t>
              </a:r>
              <a:endParaRPr lang="en-US" altLang="zh-CN" sz="1800" b="1" dirty="0">
                <a:solidFill>
                  <a:schemeClr val="tx1"/>
                </a:solidFill>
                <a:latin typeface="Arial" pitchFamily="34" charset="0"/>
                <a:ea typeface="SimHei" pitchFamily="2" charset="-122"/>
                <a:cs typeface="Arial" pitchFamily="34" charset="0"/>
              </a:endParaRPr>
            </a:p>
          </p:txBody>
        </p:sp>
        <p:sp>
          <p:nvSpPr>
            <p:cNvPr id="116023" name="Text Box 538"/>
            <p:cNvSpPr txBox="1">
              <a:spLocks noChangeArrowheads="1"/>
            </p:cNvSpPr>
            <p:nvPr/>
          </p:nvSpPr>
          <p:spPr bwMode="auto">
            <a:xfrm>
              <a:off x="4470400" y="2430463"/>
              <a:ext cx="1363663" cy="923330"/>
            </a:xfrm>
            <a:prstGeom prst="rect">
              <a:avLst/>
            </a:prstGeom>
            <a:noFill/>
            <a:ln w="9525">
              <a:noFill/>
              <a:miter lim="800000"/>
              <a:headEnd/>
              <a:tailEnd/>
            </a:ln>
          </p:spPr>
          <p:txBody>
            <a:bodyPr>
              <a:spAutoFit/>
            </a:bodyPr>
            <a:lstStyle/>
            <a:p>
              <a:pPr>
                <a:spcBef>
                  <a:spcPct val="50000"/>
                </a:spcBef>
              </a:pPr>
              <a:r>
                <a:rPr lang="zh-TW" altLang="en-US" sz="1800" b="1" dirty="0" smtClean="0">
                  <a:solidFill>
                    <a:schemeClr val="tx1"/>
                  </a:solidFill>
                  <a:latin typeface="Arial" pitchFamily="34" charset="0"/>
                  <a:ea typeface="SimHei" pitchFamily="2" charset="-122"/>
                  <a:cs typeface="Arial" pitchFamily="34" charset="0"/>
                </a:rPr>
                <a:t>歐洲、中東、印度及非洲地區</a:t>
              </a:r>
              <a:endParaRPr lang="en-US" altLang="zh-CN" sz="1800" b="1" dirty="0">
                <a:solidFill>
                  <a:schemeClr val="tx1"/>
                </a:solidFill>
                <a:latin typeface="Arial" pitchFamily="34" charset="0"/>
                <a:ea typeface="SimHei" pitchFamily="2" charset="-122"/>
                <a:cs typeface="Arial" pitchFamily="34" charset="0"/>
              </a:endParaRPr>
            </a:p>
          </p:txBody>
        </p:sp>
        <p:sp>
          <p:nvSpPr>
            <p:cNvPr id="1036" name="Freeform 1060"/>
            <p:cNvSpPr>
              <a:spLocks/>
            </p:cNvSpPr>
            <p:nvPr/>
          </p:nvSpPr>
          <p:spPr bwMode="auto">
            <a:xfrm>
              <a:off x="6018213" y="2640013"/>
              <a:ext cx="879475" cy="974725"/>
            </a:xfrm>
            <a:custGeom>
              <a:avLst/>
              <a:gdLst/>
              <a:ahLst/>
              <a:cxnLst>
                <a:cxn ang="0">
                  <a:pos x="428" y="154"/>
                </a:cxn>
                <a:cxn ang="0">
                  <a:pos x="412" y="177"/>
                </a:cxn>
                <a:cxn ang="0">
                  <a:pos x="374" y="191"/>
                </a:cxn>
                <a:cxn ang="0">
                  <a:pos x="356" y="173"/>
                </a:cxn>
                <a:cxn ang="0">
                  <a:pos x="345" y="193"/>
                </a:cxn>
                <a:cxn ang="0">
                  <a:pos x="308" y="198"/>
                </a:cxn>
                <a:cxn ang="0">
                  <a:pos x="285" y="185"/>
                </a:cxn>
                <a:cxn ang="0">
                  <a:pos x="239" y="175"/>
                </a:cxn>
                <a:cxn ang="0">
                  <a:pos x="212" y="164"/>
                </a:cxn>
                <a:cxn ang="0">
                  <a:pos x="218" y="135"/>
                </a:cxn>
                <a:cxn ang="0">
                  <a:pos x="191" y="110"/>
                </a:cxn>
                <a:cxn ang="0">
                  <a:pos x="185" y="92"/>
                </a:cxn>
                <a:cxn ang="0">
                  <a:pos x="187" y="67"/>
                </a:cxn>
                <a:cxn ang="0">
                  <a:pos x="206" y="31"/>
                </a:cxn>
                <a:cxn ang="0">
                  <a:pos x="164" y="33"/>
                </a:cxn>
                <a:cxn ang="0">
                  <a:pos x="123" y="4"/>
                </a:cxn>
                <a:cxn ang="0">
                  <a:pos x="94" y="23"/>
                </a:cxn>
                <a:cxn ang="0">
                  <a:pos x="108" y="40"/>
                </a:cxn>
                <a:cxn ang="0">
                  <a:pos x="102" y="79"/>
                </a:cxn>
                <a:cxn ang="0">
                  <a:pos x="127" y="94"/>
                </a:cxn>
                <a:cxn ang="0">
                  <a:pos x="110" y="119"/>
                </a:cxn>
                <a:cxn ang="0">
                  <a:pos x="75" y="158"/>
                </a:cxn>
                <a:cxn ang="0">
                  <a:pos x="46" y="171"/>
                </a:cxn>
                <a:cxn ang="0">
                  <a:pos x="31" y="198"/>
                </a:cxn>
                <a:cxn ang="0">
                  <a:pos x="46" y="223"/>
                </a:cxn>
                <a:cxn ang="0">
                  <a:pos x="35" y="239"/>
                </a:cxn>
                <a:cxn ang="0">
                  <a:pos x="8" y="243"/>
                </a:cxn>
                <a:cxn ang="0">
                  <a:pos x="15" y="262"/>
                </a:cxn>
                <a:cxn ang="0">
                  <a:pos x="46" y="260"/>
                </a:cxn>
                <a:cxn ang="0">
                  <a:pos x="21" y="279"/>
                </a:cxn>
                <a:cxn ang="0">
                  <a:pos x="54" y="304"/>
                </a:cxn>
                <a:cxn ang="0">
                  <a:pos x="69" y="279"/>
                </a:cxn>
                <a:cxn ang="0">
                  <a:pos x="81" y="302"/>
                </a:cxn>
                <a:cxn ang="0">
                  <a:pos x="85" y="370"/>
                </a:cxn>
                <a:cxn ang="0">
                  <a:pos x="102" y="424"/>
                </a:cxn>
                <a:cxn ang="0">
                  <a:pos x="110" y="451"/>
                </a:cxn>
                <a:cxn ang="0">
                  <a:pos x="135" y="503"/>
                </a:cxn>
                <a:cxn ang="0">
                  <a:pos x="164" y="551"/>
                </a:cxn>
                <a:cxn ang="0">
                  <a:pos x="193" y="530"/>
                </a:cxn>
                <a:cxn ang="0">
                  <a:pos x="198" y="514"/>
                </a:cxn>
                <a:cxn ang="0">
                  <a:pos x="210" y="493"/>
                </a:cxn>
                <a:cxn ang="0">
                  <a:pos x="218" y="453"/>
                </a:cxn>
                <a:cxn ang="0">
                  <a:pos x="214" y="426"/>
                </a:cxn>
                <a:cxn ang="0">
                  <a:pos x="237" y="393"/>
                </a:cxn>
                <a:cxn ang="0">
                  <a:pos x="268" y="368"/>
                </a:cxn>
                <a:cxn ang="0">
                  <a:pos x="299" y="333"/>
                </a:cxn>
                <a:cxn ang="0">
                  <a:pos x="331" y="308"/>
                </a:cxn>
                <a:cxn ang="0">
                  <a:pos x="351" y="285"/>
                </a:cxn>
                <a:cxn ang="0">
                  <a:pos x="358" y="250"/>
                </a:cxn>
                <a:cxn ang="0">
                  <a:pos x="351" y="220"/>
                </a:cxn>
                <a:cxn ang="0">
                  <a:pos x="345" y="210"/>
                </a:cxn>
                <a:cxn ang="0">
                  <a:pos x="368" y="206"/>
                </a:cxn>
                <a:cxn ang="0">
                  <a:pos x="376" y="216"/>
                </a:cxn>
                <a:cxn ang="0">
                  <a:pos x="422" y="220"/>
                </a:cxn>
                <a:cxn ang="0">
                  <a:pos x="401" y="245"/>
                </a:cxn>
                <a:cxn ang="0">
                  <a:pos x="418" y="245"/>
                </a:cxn>
                <a:cxn ang="0">
                  <a:pos x="437" y="275"/>
                </a:cxn>
                <a:cxn ang="0">
                  <a:pos x="441" y="241"/>
                </a:cxn>
                <a:cxn ang="0">
                  <a:pos x="460" y="214"/>
                </a:cxn>
                <a:cxn ang="0">
                  <a:pos x="472" y="179"/>
                </a:cxn>
                <a:cxn ang="0">
                  <a:pos x="491" y="160"/>
                </a:cxn>
                <a:cxn ang="0">
                  <a:pos x="480" y="135"/>
                </a:cxn>
              </a:cxnLst>
              <a:rect l="0" t="0" r="r" b="b"/>
              <a:pathLst>
                <a:path w="497" h="551">
                  <a:moveTo>
                    <a:pt x="476" y="131"/>
                  </a:moveTo>
                  <a:lnTo>
                    <a:pt x="472" y="131"/>
                  </a:lnTo>
                  <a:lnTo>
                    <a:pt x="466" y="133"/>
                  </a:lnTo>
                  <a:lnTo>
                    <a:pt x="464" y="135"/>
                  </a:lnTo>
                  <a:lnTo>
                    <a:pt x="462" y="139"/>
                  </a:lnTo>
                  <a:lnTo>
                    <a:pt x="458" y="137"/>
                  </a:lnTo>
                  <a:lnTo>
                    <a:pt x="453" y="137"/>
                  </a:lnTo>
                  <a:lnTo>
                    <a:pt x="451" y="135"/>
                  </a:lnTo>
                  <a:lnTo>
                    <a:pt x="447" y="135"/>
                  </a:lnTo>
                  <a:lnTo>
                    <a:pt x="443" y="139"/>
                  </a:lnTo>
                  <a:lnTo>
                    <a:pt x="430" y="152"/>
                  </a:lnTo>
                  <a:lnTo>
                    <a:pt x="428" y="154"/>
                  </a:lnTo>
                  <a:lnTo>
                    <a:pt x="422" y="160"/>
                  </a:lnTo>
                  <a:lnTo>
                    <a:pt x="418" y="166"/>
                  </a:lnTo>
                  <a:lnTo>
                    <a:pt x="416" y="168"/>
                  </a:lnTo>
                  <a:lnTo>
                    <a:pt x="403" y="168"/>
                  </a:lnTo>
                  <a:lnTo>
                    <a:pt x="403" y="166"/>
                  </a:lnTo>
                  <a:lnTo>
                    <a:pt x="399" y="166"/>
                  </a:lnTo>
                  <a:lnTo>
                    <a:pt x="399" y="168"/>
                  </a:lnTo>
                  <a:lnTo>
                    <a:pt x="399" y="173"/>
                  </a:lnTo>
                  <a:lnTo>
                    <a:pt x="403" y="175"/>
                  </a:lnTo>
                  <a:lnTo>
                    <a:pt x="406" y="173"/>
                  </a:lnTo>
                  <a:lnTo>
                    <a:pt x="410" y="175"/>
                  </a:lnTo>
                  <a:lnTo>
                    <a:pt x="412" y="177"/>
                  </a:lnTo>
                  <a:lnTo>
                    <a:pt x="410" y="179"/>
                  </a:lnTo>
                  <a:lnTo>
                    <a:pt x="412" y="183"/>
                  </a:lnTo>
                  <a:lnTo>
                    <a:pt x="410" y="185"/>
                  </a:lnTo>
                  <a:lnTo>
                    <a:pt x="406" y="187"/>
                  </a:lnTo>
                  <a:lnTo>
                    <a:pt x="403" y="187"/>
                  </a:lnTo>
                  <a:lnTo>
                    <a:pt x="393" y="187"/>
                  </a:lnTo>
                  <a:lnTo>
                    <a:pt x="389" y="189"/>
                  </a:lnTo>
                  <a:lnTo>
                    <a:pt x="385" y="189"/>
                  </a:lnTo>
                  <a:lnTo>
                    <a:pt x="383" y="187"/>
                  </a:lnTo>
                  <a:lnTo>
                    <a:pt x="378" y="189"/>
                  </a:lnTo>
                  <a:lnTo>
                    <a:pt x="376" y="191"/>
                  </a:lnTo>
                  <a:lnTo>
                    <a:pt x="374" y="191"/>
                  </a:lnTo>
                  <a:lnTo>
                    <a:pt x="370" y="191"/>
                  </a:lnTo>
                  <a:lnTo>
                    <a:pt x="366" y="189"/>
                  </a:lnTo>
                  <a:lnTo>
                    <a:pt x="364" y="191"/>
                  </a:lnTo>
                  <a:lnTo>
                    <a:pt x="360" y="189"/>
                  </a:lnTo>
                  <a:lnTo>
                    <a:pt x="358" y="187"/>
                  </a:lnTo>
                  <a:lnTo>
                    <a:pt x="354" y="185"/>
                  </a:lnTo>
                  <a:lnTo>
                    <a:pt x="354" y="183"/>
                  </a:lnTo>
                  <a:lnTo>
                    <a:pt x="356" y="181"/>
                  </a:lnTo>
                  <a:lnTo>
                    <a:pt x="356" y="181"/>
                  </a:lnTo>
                  <a:lnTo>
                    <a:pt x="354" y="179"/>
                  </a:lnTo>
                  <a:lnTo>
                    <a:pt x="354" y="175"/>
                  </a:lnTo>
                  <a:lnTo>
                    <a:pt x="356" y="173"/>
                  </a:lnTo>
                  <a:lnTo>
                    <a:pt x="356" y="171"/>
                  </a:lnTo>
                  <a:lnTo>
                    <a:pt x="354" y="168"/>
                  </a:lnTo>
                  <a:lnTo>
                    <a:pt x="354" y="166"/>
                  </a:lnTo>
                  <a:lnTo>
                    <a:pt x="349" y="166"/>
                  </a:lnTo>
                  <a:lnTo>
                    <a:pt x="345" y="168"/>
                  </a:lnTo>
                  <a:lnTo>
                    <a:pt x="345" y="171"/>
                  </a:lnTo>
                  <a:lnTo>
                    <a:pt x="341" y="171"/>
                  </a:lnTo>
                  <a:lnTo>
                    <a:pt x="341" y="183"/>
                  </a:lnTo>
                  <a:lnTo>
                    <a:pt x="343" y="185"/>
                  </a:lnTo>
                  <a:lnTo>
                    <a:pt x="341" y="189"/>
                  </a:lnTo>
                  <a:lnTo>
                    <a:pt x="343" y="189"/>
                  </a:lnTo>
                  <a:lnTo>
                    <a:pt x="345" y="193"/>
                  </a:lnTo>
                  <a:lnTo>
                    <a:pt x="343" y="193"/>
                  </a:lnTo>
                  <a:lnTo>
                    <a:pt x="345" y="198"/>
                  </a:lnTo>
                  <a:lnTo>
                    <a:pt x="343" y="200"/>
                  </a:lnTo>
                  <a:lnTo>
                    <a:pt x="329" y="200"/>
                  </a:lnTo>
                  <a:lnTo>
                    <a:pt x="326" y="198"/>
                  </a:lnTo>
                  <a:lnTo>
                    <a:pt x="324" y="200"/>
                  </a:lnTo>
                  <a:lnTo>
                    <a:pt x="322" y="202"/>
                  </a:lnTo>
                  <a:lnTo>
                    <a:pt x="320" y="200"/>
                  </a:lnTo>
                  <a:lnTo>
                    <a:pt x="318" y="200"/>
                  </a:lnTo>
                  <a:lnTo>
                    <a:pt x="314" y="198"/>
                  </a:lnTo>
                  <a:lnTo>
                    <a:pt x="312" y="198"/>
                  </a:lnTo>
                  <a:lnTo>
                    <a:pt x="308" y="198"/>
                  </a:lnTo>
                  <a:lnTo>
                    <a:pt x="306" y="198"/>
                  </a:lnTo>
                  <a:lnTo>
                    <a:pt x="306" y="196"/>
                  </a:lnTo>
                  <a:lnTo>
                    <a:pt x="302" y="193"/>
                  </a:lnTo>
                  <a:lnTo>
                    <a:pt x="299" y="193"/>
                  </a:lnTo>
                  <a:lnTo>
                    <a:pt x="297" y="193"/>
                  </a:lnTo>
                  <a:lnTo>
                    <a:pt x="295" y="196"/>
                  </a:lnTo>
                  <a:lnTo>
                    <a:pt x="293" y="193"/>
                  </a:lnTo>
                  <a:lnTo>
                    <a:pt x="291" y="193"/>
                  </a:lnTo>
                  <a:lnTo>
                    <a:pt x="289" y="191"/>
                  </a:lnTo>
                  <a:lnTo>
                    <a:pt x="285" y="189"/>
                  </a:lnTo>
                  <a:lnTo>
                    <a:pt x="285" y="187"/>
                  </a:lnTo>
                  <a:lnTo>
                    <a:pt x="285" y="185"/>
                  </a:lnTo>
                  <a:lnTo>
                    <a:pt x="279" y="185"/>
                  </a:lnTo>
                  <a:lnTo>
                    <a:pt x="277" y="183"/>
                  </a:lnTo>
                  <a:lnTo>
                    <a:pt x="275" y="183"/>
                  </a:lnTo>
                  <a:lnTo>
                    <a:pt x="272" y="185"/>
                  </a:lnTo>
                  <a:lnTo>
                    <a:pt x="266" y="183"/>
                  </a:lnTo>
                  <a:lnTo>
                    <a:pt x="264" y="183"/>
                  </a:lnTo>
                  <a:lnTo>
                    <a:pt x="262" y="185"/>
                  </a:lnTo>
                  <a:lnTo>
                    <a:pt x="252" y="183"/>
                  </a:lnTo>
                  <a:lnTo>
                    <a:pt x="252" y="179"/>
                  </a:lnTo>
                  <a:lnTo>
                    <a:pt x="245" y="179"/>
                  </a:lnTo>
                  <a:lnTo>
                    <a:pt x="243" y="177"/>
                  </a:lnTo>
                  <a:lnTo>
                    <a:pt x="239" y="175"/>
                  </a:lnTo>
                  <a:lnTo>
                    <a:pt x="237" y="175"/>
                  </a:lnTo>
                  <a:lnTo>
                    <a:pt x="233" y="175"/>
                  </a:lnTo>
                  <a:lnTo>
                    <a:pt x="233" y="173"/>
                  </a:lnTo>
                  <a:lnTo>
                    <a:pt x="231" y="171"/>
                  </a:lnTo>
                  <a:lnTo>
                    <a:pt x="227" y="171"/>
                  </a:lnTo>
                  <a:lnTo>
                    <a:pt x="227" y="168"/>
                  </a:lnTo>
                  <a:lnTo>
                    <a:pt x="225" y="166"/>
                  </a:lnTo>
                  <a:lnTo>
                    <a:pt x="223" y="166"/>
                  </a:lnTo>
                  <a:lnTo>
                    <a:pt x="218" y="164"/>
                  </a:lnTo>
                  <a:lnTo>
                    <a:pt x="216" y="162"/>
                  </a:lnTo>
                  <a:lnTo>
                    <a:pt x="214" y="162"/>
                  </a:lnTo>
                  <a:lnTo>
                    <a:pt x="212" y="164"/>
                  </a:lnTo>
                  <a:lnTo>
                    <a:pt x="208" y="160"/>
                  </a:lnTo>
                  <a:lnTo>
                    <a:pt x="206" y="158"/>
                  </a:lnTo>
                  <a:lnTo>
                    <a:pt x="206" y="154"/>
                  </a:lnTo>
                  <a:lnTo>
                    <a:pt x="210" y="152"/>
                  </a:lnTo>
                  <a:lnTo>
                    <a:pt x="210" y="150"/>
                  </a:lnTo>
                  <a:lnTo>
                    <a:pt x="206" y="148"/>
                  </a:lnTo>
                  <a:lnTo>
                    <a:pt x="210" y="146"/>
                  </a:lnTo>
                  <a:lnTo>
                    <a:pt x="212" y="144"/>
                  </a:lnTo>
                  <a:lnTo>
                    <a:pt x="210" y="141"/>
                  </a:lnTo>
                  <a:lnTo>
                    <a:pt x="210" y="139"/>
                  </a:lnTo>
                  <a:lnTo>
                    <a:pt x="212" y="139"/>
                  </a:lnTo>
                  <a:lnTo>
                    <a:pt x="218" y="135"/>
                  </a:lnTo>
                  <a:lnTo>
                    <a:pt x="216" y="131"/>
                  </a:lnTo>
                  <a:lnTo>
                    <a:pt x="214" y="129"/>
                  </a:lnTo>
                  <a:lnTo>
                    <a:pt x="208" y="127"/>
                  </a:lnTo>
                  <a:lnTo>
                    <a:pt x="208" y="123"/>
                  </a:lnTo>
                  <a:lnTo>
                    <a:pt x="204" y="121"/>
                  </a:lnTo>
                  <a:lnTo>
                    <a:pt x="202" y="119"/>
                  </a:lnTo>
                  <a:lnTo>
                    <a:pt x="200" y="119"/>
                  </a:lnTo>
                  <a:lnTo>
                    <a:pt x="195" y="119"/>
                  </a:lnTo>
                  <a:lnTo>
                    <a:pt x="195" y="117"/>
                  </a:lnTo>
                  <a:lnTo>
                    <a:pt x="193" y="114"/>
                  </a:lnTo>
                  <a:lnTo>
                    <a:pt x="191" y="112"/>
                  </a:lnTo>
                  <a:lnTo>
                    <a:pt x="191" y="110"/>
                  </a:lnTo>
                  <a:lnTo>
                    <a:pt x="187" y="108"/>
                  </a:lnTo>
                  <a:lnTo>
                    <a:pt x="185" y="110"/>
                  </a:lnTo>
                  <a:lnTo>
                    <a:pt x="185" y="108"/>
                  </a:lnTo>
                  <a:lnTo>
                    <a:pt x="183" y="104"/>
                  </a:lnTo>
                  <a:lnTo>
                    <a:pt x="183" y="102"/>
                  </a:lnTo>
                  <a:lnTo>
                    <a:pt x="181" y="96"/>
                  </a:lnTo>
                  <a:lnTo>
                    <a:pt x="179" y="94"/>
                  </a:lnTo>
                  <a:lnTo>
                    <a:pt x="177" y="92"/>
                  </a:lnTo>
                  <a:lnTo>
                    <a:pt x="179" y="87"/>
                  </a:lnTo>
                  <a:lnTo>
                    <a:pt x="179" y="87"/>
                  </a:lnTo>
                  <a:lnTo>
                    <a:pt x="183" y="87"/>
                  </a:lnTo>
                  <a:lnTo>
                    <a:pt x="185" y="92"/>
                  </a:lnTo>
                  <a:lnTo>
                    <a:pt x="189" y="92"/>
                  </a:lnTo>
                  <a:lnTo>
                    <a:pt x="189" y="87"/>
                  </a:lnTo>
                  <a:lnTo>
                    <a:pt x="193" y="87"/>
                  </a:lnTo>
                  <a:lnTo>
                    <a:pt x="198" y="85"/>
                  </a:lnTo>
                  <a:lnTo>
                    <a:pt x="195" y="83"/>
                  </a:lnTo>
                  <a:lnTo>
                    <a:pt x="193" y="79"/>
                  </a:lnTo>
                  <a:lnTo>
                    <a:pt x="193" y="75"/>
                  </a:lnTo>
                  <a:lnTo>
                    <a:pt x="191" y="75"/>
                  </a:lnTo>
                  <a:lnTo>
                    <a:pt x="185" y="73"/>
                  </a:lnTo>
                  <a:lnTo>
                    <a:pt x="185" y="69"/>
                  </a:lnTo>
                  <a:lnTo>
                    <a:pt x="187" y="69"/>
                  </a:lnTo>
                  <a:lnTo>
                    <a:pt x="187" y="67"/>
                  </a:lnTo>
                  <a:lnTo>
                    <a:pt x="185" y="62"/>
                  </a:lnTo>
                  <a:lnTo>
                    <a:pt x="185" y="60"/>
                  </a:lnTo>
                  <a:lnTo>
                    <a:pt x="193" y="58"/>
                  </a:lnTo>
                  <a:lnTo>
                    <a:pt x="193" y="56"/>
                  </a:lnTo>
                  <a:lnTo>
                    <a:pt x="193" y="50"/>
                  </a:lnTo>
                  <a:lnTo>
                    <a:pt x="198" y="50"/>
                  </a:lnTo>
                  <a:lnTo>
                    <a:pt x="198" y="48"/>
                  </a:lnTo>
                  <a:lnTo>
                    <a:pt x="202" y="46"/>
                  </a:lnTo>
                  <a:lnTo>
                    <a:pt x="204" y="42"/>
                  </a:lnTo>
                  <a:lnTo>
                    <a:pt x="204" y="38"/>
                  </a:lnTo>
                  <a:lnTo>
                    <a:pt x="206" y="35"/>
                  </a:lnTo>
                  <a:lnTo>
                    <a:pt x="206" y="31"/>
                  </a:lnTo>
                  <a:lnTo>
                    <a:pt x="204" y="27"/>
                  </a:lnTo>
                  <a:lnTo>
                    <a:pt x="202" y="27"/>
                  </a:lnTo>
                  <a:lnTo>
                    <a:pt x="198" y="27"/>
                  </a:lnTo>
                  <a:lnTo>
                    <a:pt x="191" y="21"/>
                  </a:lnTo>
                  <a:lnTo>
                    <a:pt x="187" y="23"/>
                  </a:lnTo>
                  <a:lnTo>
                    <a:pt x="187" y="25"/>
                  </a:lnTo>
                  <a:lnTo>
                    <a:pt x="185" y="25"/>
                  </a:lnTo>
                  <a:lnTo>
                    <a:pt x="179" y="25"/>
                  </a:lnTo>
                  <a:lnTo>
                    <a:pt x="177" y="27"/>
                  </a:lnTo>
                  <a:lnTo>
                    <a:pt x="173" y="29"/>
                  </a:lnTo>
                  <a:lnTo>
                    <a:pt x="168" y="33"/>
                  </a:lnTo>
                  <a:lnTo>
                    <a:pt x="164" y="33"/>
                  </a:lnTo>
                  <a:lnTo>
                    <a:pt x="160" y="31"/>
                  </a:lnTo>
                  <a:lnTo>
                    <a:pt x="160" y="27"/>
                  </a:lnTo>
                  <a:lnTo>
                    <a:pt x="156" y="27"/>
                  </a:lnTo>
                  <a:lnTo>
                    <a:pt x="152" y="27"/>
                  </a:lnTo>
                  <a:lnTo>
                    <a:pt x="150" y="25"/>
                  </a:lnTo>
                  <a:lnTo>
                    <a:pt x="150" y="21"/>
                  </a:lnTo>
                  <a:lnTo>
                    <a:pt x="141" y="15"/>
                  </a:lnTo>
                  <a:lnTo>
                    <a:pt x="137" y="13"/>
                  </a:lnTo>
                  <a:lnTo>
                    <a:pt x="131" y="6"/>
                  </a:lnTo>
                  <a:lnTo>
                    <a:pt x="129" y="0"/>
                  </a:lnTo>
                  <a:lnTo>
                    <a:pt x="127" y="2"/>
                  </a:lnTo>
                  <a:lnTo>
                    <a:pt x="123" y="4"/>
                  </a:lnTo>
                  <a:lnTo>
                    <a:pt x="119" y="2"/>
                  </a:lnTo>
                  <a:lnTo>
                    <a:pt x="114" y="0"/>
                  </a:lnTo>
                  <a:lnTo>
                    <a:pt x="108" y="4"/>
                  </a:lnTo>
                  <a:lnTo>
                    <a:pt x="102" y="2"/>
                  </a:lnTo>
                  <a:lnTo>
                    <a:pt x="100" y="6"/>
                  </a:lnTo>
                  <a:lnTo>
                    <a:pt x="94" y="6"/>
                  </a:lnTo>
                  <a:lnTo>
                    <a:pt x="94" y="10"/>
                  </a:lnTo>
                  <a:lnTo>
                    <a:pt x="85" y="17"/>
                  </a:lnTo>
                  <a:lnTo>
                    <a:pt x="85" y="21"/>
                  </a:lnTo>
                  <a:lnTo>
                    <a:pt x="85" y="23"/>
                  </a:lnTo>
                  <a:lnTo>
                    <a:pt x="89" y="23"/>
                  </a:lnTo>
                  <a:lnTo>
                    <a:pt x="94" y="23"/>
                  </a:lnTo>
                  <a:lnTo>
                    <a:pt x="94" y="25"/>
                  </a:lnTo>
                  <a:lnTo>
                    <a:pt x="96" y="29"/>
                  </a:lnTo>
                  <a:lnTo>
                    <a:pt x="98" y="29"/>
                  </a:lnTo>
                  <a:lnTo>
                    <a:pt x="100" y="29"/>
                  </a:lnTo>
                  <a:lnTo>
                    <a:pt x="102" y="29"/>
                  </a:lnTo>
                  <a:lnTo>
                    <a:pt x="102" y="31"/>
                  </a:lnTo>
                  <a:lnTo>
                    <a:pt x="102" y="33"/>
                  </a:lnTo>
                  <a:lnTo>
                    <a:pt x="102" y="35"/>
                  </a:lnTo>
                  <a:lnTo>
                    <a:pt x="104" y="35"/>
                  </a:lnTo>
                  <a:lnTo>
                    <a:pt x="106" y="38"/>
                  </a:lnTo>
                  <a:lnTo>
                    <a:pt x="106" y="38"/>
                  </a:lnTo>
                  <a:lnTo>
                    <a:pt x="108" y="40"/>
                  </a:lnTo>
                  <a:lnTo>
                    <a:pt x="108" y="42"/>
                  </a:lnTo>
                  <a:lnTo>
                    <a:pt x="108" y="42"/>
                  </a:lnTo>
                  <a:lnTo>
                    <a:pt x="102" y="44"/>
                  </a:lnTo>
                  <a:lnTo>
                    <a:pt x="102" y="48"/>
                  </a:lnTo>
                  <a:lnTo>
                    <a:pt x="98" y="50"/>
                  </a:lnTo>
                  <a:lnTo>
                    <a:pt x="96" y="52"/>
                  </a:lnTo>
                  <a:lnTo>
                    <a:pt x="98" y="52"/>
                  </a:lnTo>
                  <a:lnTo>
                    <a:pt x="98" y="58"/>
                  </a:lnTo>
                  <a:lnTo>
                    <a:pt x="100" y="62"/>
                  </a:lnTo>
                  <a:lnTo>
                    <a:pt x="98" y="69"/>
                  </a:lnTo>
                  <a:lnTo>
                    <a:pt x="100" y="77"/>
                  </a:lnTo>
                  <a:lnTo>
                    <a:pt x="102" y="79"/>
                  </a:lnTo>
                  <a:lnTo>
                    <a:pt x="106" y="79"/>
                  </a:lnTo>
                  <a:lnTo>
                    <a:pt x="108" y="81"/>
                  </a:lnTo>
                  <a:lnTo>
                    <a:pt x="110" y="81"/>
                  </a:lnTo>
                  <a:lnTo>
                    <a:pt x="112" y="83"/>
                  </a:lnTo>
                  <a:lnTo>
                    <a:pt x="114" y="83"/>
                  </a:lnTo>
                  <a:lnTo>
                    <a:pt x="116" y="85"/>
                  </a:lnTo>
                  <a:lnTo>
                    <a:pt x="116" y="87"/>
                  </a:lnTo>
                  <a:lnTo>
                    <a:pt x="116" y="89"/>
                  </a:lnTo>
                  <a:lnTo>
                    <a:pt x="119" y="89"/>
                  </a:lnTo>
                  <a:lnTo>
                    <a:pt x="123" y="89"/>
                  </a:lnTo>
                  <a:lnTo>
                    <a:pt x="125" y="89"/>
                  </a:lnTo>
                  <a:lnTo>
                    <a:pt x="127" y="94"/>
                  </a:lnTo>
                  <a:lnTo>
                    <a:pt x="127" y="98"/>
                  </a:lnTo>
                  <a:lnTo>
                    <a:pt x="121" y="98"/>
                  </a:lnTo>
                  <a:lnTo>
                    <a:pt x="116" y="100"/>
                  </a:lnTo>
                  <a:lnTo>
                    <a:pt x="114" y="102"/>
                  </a:lnTo>
                  <a:lnTo>
                    <a:pt x="114" y="102"/>
                  </a:lnTo>
                  <a:lnTo>
                    <a:pt x="114" y="104"/>
                  </a:lnTo>
                  <a:lnTo>
                    <a:pt x="116" y="106"/>
                  </a:lnTo>
                  <a:lnTo>
                    <a:pt x="116" y="108"/>
                  </a:lnTo>
                  <a:lnTo>
                    <a:pt x="112" y="110"/>
                  </a:lnTo>
                  <a:lnTo>
                    <a:pt x="112" y="112"/>
                  </a:lnTo>
                  <a:lnTo>
                    <a:pt x="116" y="114"/>
                  </a:lnTo>
                  <a:lnTo>
                    <a:pt x="110" y="119"/>
                  </a:lnTo>
                  <a:lnTo>
                    <a:pt x="110" y="121"/>
                  </a:lnTo>
                  <a:lnTo>
                    <a:pt x="106" y="125"/>
                  </a:lnTo>
                  <a:lnTo>
                    <a:pt x="104" y="127"/>
                  </a:lnTo>
                  <a:lnTo>
                    <a:pt x="104" y="131"/>
                  </a:lnTo>
                  <a:lnTo>
                    <a:pt x="102" y="133"/>
                  </a:lnTo>
                  <a:lnTo>
                    <a:pt x="96" y="135"/>
                  </a:lnTo>
                  <a:lnTo>
                    <a:pt x="94" y="141"/>
                  </a:lnTo>
                  <a:lnTo>
                    <a:pt x="87" y="152"/>
                  </a:lnTo>
                  <a:lnTo>
                    <a:pt x="85" y="154"/>
                  </a:lnTo>
                  <a:lnTo>
                    <a:pt x="83" y="156"/>
                  </a:lnTo>
                  <a:lnTo>
                    <a:pt x="77" y="158"/>
                  </a:lnTo>
                  <a:lnTo>
                    <a:pt x="75" y="158"/>
                  </a:lnTo>
                  <a:lnTo>
                    <a:pt x="75" y="164"/>
                  </a:lnTo>
                  <a:lnTo>
                    <a:pt x="73" y="166"/>
                  </a:lnTo>
                  <a:lnTo>
                    <a:pt x="71" y="166"/>
                  </a:lnTo>
                  <a:lnTo>
                    <a:pt x="69" y="168"/>
                  </a:lnTo>
                  <a:lnTo>
                    <a:pt x="69" y="171"/>
                  </a:lnTo>
                  <a:lnTo>
                    <a:pt x="67" y="173"/>
                  </a:lnTo>
                  <a:lnTo>
                    <a:pt x="56" y="175"/>
                  </a:lnTo>
                  <a:lnTo>
                    <a:pt x="54" y="175"/>
                  </a:lnTo>
                  <a:lnTo>
                    <a:pt x="52" y="177"/>
                  </a:lnTo>
                  <a:lnTo>
                    <a:pt x="48" y="175"/>
                  </a:lnTo>
                  <a:lnTo>
                    <a:pt x="48" y="173"/>
                  </a:lnTo>
                  <a:lnTo>
                    <a:pt x="46" y="171"/>
                  </a:lnTo>
                  <a:lnTo>
                    <a:pt x="46" y="171"/>
                  </a:lnTo>
                  <a:lnTo>
                    <a:pt x="40" y="173"/>
                  </a:lnTo>
                  <a:lnTo>
                    <a:pt x="37" y="175"/>
                  </a:lnTo>
                  <a:lnTo>
                    <a:pt x="35" y="181"/>
                  </a:lnTo>
                  <a:lnTo>
                    <a:pt x="31" y="183"/>
                  </a:lnTo>
                  <a:lnTo>
                    <a:pt x="29" y="185"/>
                  </a:lnTo>
                  <a:lnTo>
                    <a:pt x="27" y="187"/>
                  </a:lnTo>
                  <a:lnTo>
                    <a:pt x="27" y="189"/>
                  </a:lnTo>
                  <a:lnTo>
                    <a:pt x="27" y="193"/>
                  </a:lnTo>
                  <a:lnTo>
                    <a:pt x="27" y="193"/>
                  </a:lnTo>
                  <a:lnTo>
                    <a:pt x="29" y="196"/>
                  </a:lnTo>
                  <a:lnTo>
                    <a:pt x="31" y="198"/>
                  </a:lnTo>
                  <a:lnTo>
                    <a:pt x="35" y="196"/>
                  </a:lnTo>
                  <a:lnTo>
                    <a:pt x="37" y="198"/>
                  </a:lnTo>
                  <a:lnTo>
                    <a:pt x="37" y="200"/>
                  </a:lnTo>
                  <a:lnTo>
                    <a:pt x="37" y="206"/>
                  </a:lnTo>
                  <a:lnTo>
                    <a:pt x="35" y="206"/>
                  </a:lnTo>
                  <a:lnTo>
                    <a:pt x="35" y="210"/>
                  </a:lnTo>
                  <a:lnTo>
                    <a:pt x="37" y="212"/>
                  </a:lnTo>
                  <a:lnTo>
                    <a:pt x="40" y="214"/>
                  </a:lnTo>
                  <a:lnTo>
                    <a:pt x="40" y="214"/>
                  </a:lnTo>
                  <a:lnTo>
                    <a:pt x="42" y="214"/>
                  </a:lnTo>
                  <a:lnTo>
                    <a:pt x="46" y="214"/>
                  </a:lnTo>
                  <a:lnTo>
                    <a:pt x="46" y="223"/>
                  </a:lnTo>
                  <a:lnTo>
                    <a:pt x="48" y="225"/>
                  </a:lnTo>
                  <a:lnTo>
                    <a:pt x="48" y="225"/>
                  </a:lnTo>
                  <a:lnTo>
                    <a:pt x="48" y="229"/>
                  </a:lnTo>
                  <a:lnTo>
                    <a:pt x="50" y="231"/>
                  </a:lnTo>
                  <a:lnTo>
                    <a:pt x="52" y="233"/>
                  </a:lnTo>
                  <a:lnTo>
                    <a:pt x="50" y="237"/>
                  </a:lnTo>
                  <a:lnTo>
                    <a:pt x="50" y="237"/>
                  </a:lnTo>
                  <a:lnTo>
                    <a:pt x="48" y="239"/>
                  </a:lnTo>
                  <a:lnTo>
                    <a:pt x="44" y="241"/>
                  </a:lnTo>
                  <a:lnTo>
                    <a:pt x="42" y="237"/>
                  </a:lnTo>
                  <a:lnTo>
                    <a:pt x="37" y="239"/>
                  </a:lnTo>
                  <a:lnTo>
                    <a:pt x="35" y="239"/>
                  </a:lnTo>
                  <a:lnTo>
                    <a:pt x="35" y="241"/>
                  </a:lnTo>
                  <a:lnTo>
                    <a:pt x="31" y="241"/>
                  </a:lnTo>
                  <a:lnTo>
                    <a:pt x="27" y="241"/>
                  </a:lnTo>
                  <a:lnTo>
                    <a:pt x="27" y="239"/>
                  </a:lnTo>
                  <a:lnTo>
                    <a:pt x="25" y="239"/>
                  </a:lnTo>
                  <a:lnTo>
                    <a:pt x="21" y="237"/>
                  </a:lnTo>
                  <a:lnTo>
                    <a:pt x="17" y="237"/>
                  </a:lnTo>
                  <a:lnTo>
                    <a:pt x="15" y="239"/>
                  </a:lnTo>
                  <a:lnTo>
                    <a:pt x="15" y="237"/>
                  </a:lnTo>
                  <a:lnTo>
                    <a:pt x="12" y="237"/>
                  </a:lnTo>
                  <a:lnTo>
                    <a:pt x="10" y="243"/>
                  </a:lnTo>
                  <a:lnTo>
                    <a:pt x="8" y="243"/>
                  </a:lnTo>
                  <a:lnTo>
                    <a:pt x="6" y="243"/>
                  </a:lnTo>
                  <a:lnTo>
                    <a:pt x="2" y="243"/>
                  </a:lnTo>
                  <a:lnTo>
                    <a:pt x="0" y="245"/>
                  </a:lnTo>
                  <a:lnTo>
                    <a:pt x="0" y="247"/>
                  </a:lnTo>
                  <a:lnTo>
                    <a:pt x="0" y="250"/>
                  </a:lnTo>
                  <a:lnTo>
                    <a:pt x="4" y="252"/>
                  </a:lnTo>
                  <a:lnTo>
                    <a:pt x="4" y="252"/>
                  </a:lnTo>
                  <a:lnTo>
                    <a:pt x="6" y="254"/>
                  </a:lnTo>
                  <a:lnTo>
                    <a:pt x="8" y="256"/>
                  </a:lnTo>
                  <a:lnTo>
                    <a:pt x="10" y="260"/>
                  </a:lnTo>
                  <a:lnTo>
                    <a:pt x="10" y="262"/>
                  </a:lnTo>
                  <a:lnTo>
                    <a:pt x="15" y="262"/>
                  </a:lnTo>
                  <a:lnTo>
                    <a:pt x="19" y="264"/>
                  </a:lnTo>
                  <a:lnTo>
                    <a:pt x="23" y="266"/>
                  </a:lnTo>
                  <a:lnTo>
                    <a:pt x="25" y="266"/>
                  </a:lnTo>
                  <a:lnTo>
                    <a:pt x="27" y="266"/>
                  </a:lnTo>
                  <a:lnTo>
                    <a:pt x="33" y="262"/>
                  </a:lnTo>
                  <a:lnTo>
                    <a:pt x="33" y="262"/>
                  </a:lnTo>
                  <a:lnTo>
                    <a:pt x="35" y="260"/>
                  </a:lnTo>
                  <a:lnTo>
                    <a:pt x="37" y="258"/>
                  </a:lnTo>
                  <a:lnTo>
                    <a:pt x="37" y="258"/>
                  </a:lnTo>
                  <a:lnTo>
                    <a:pt x="40" y="260"/>
                  </a:lnTo>
                  <a:lnTo>
                    <a:pt x="44" y="260"/>
                  </a:lnTo>
                  <a:lnTo>
                    <a:pt x="46" y="260"/>
                  </a:lnTo>
                  <a:lnTo>
                    <a:pt x="46" y="262"/>
                  </a:lnTo>
                  <a:lnTo>
                    <a:pt x="46" y="262"/>
                  </a:lnTo>
                  <a:lnTo>
                    <a:pt x="44" y="264"/>
                  </a:lnTo>
                  <a:lnTo>
                    <a:pt x="42" y="266"/>
                  </a:lnTo>
                  <a:lnTo>
                    <a:pt x="42" y="268"/>
                  </a:lnTo>
                  <a:lnTo>
                    <a:pt x="37" y="270"/>
                  </a:lnTo>
                  <a:lnTo>
                    <a:pt x="35" y="272"/>
                  </a:lnTo>
                  <a:lnTo>
                    <a:pt x="35" y="275"/>
                  </a:lnTo>
                  <a:lnTo>
                    <a:pt x="29" y="275"/>
                  </a:lnTo>
                  <a:lnTo>
                    <a:pt x="29" y="277"/>
                  </a:lnTo>
                  <a:lnTo>
                    <a:pt x="23" y="279"/>
                  </a:lnTo>
                  <a:lnTo>
                    <a:pt x="21" y="279"/>
                  </a:lnTo>
                  <a:lnTo>
                    <a:pt x="17" y="279"/>
                  </a:lnTo>
                  <a:lnTo>
                    <a:pt x="17" y="279"/>
                  </a:lnTo>
                  <a:lnTo>
                    <a:pt x="19" y="283"/>
                  </a:lnTo>
                  <a:lnTo>
                    <a:pt x="21" y="283"/>
                  </a:lnTo>
                  <a:lnTo>
                    <a:pt x="21" y="285"/>
                  </a:lnTo>
                  <a:lnTo>
                    <a:pt x="23" y="289"/>
                  </a:lnTo>
                  <a:lnTo>
                    <a:pt x="37" y="304"/>
                  </a:lnTo>
                  <a:lnTo>
                    <a:pt x="42" y="306"/>
                  </a:lnTo>
                  <a:lnTo>
                    <a:pt x="46" y="308"/>
                  </a:lnTo>
                  <a:lnTo>
                    <a:pt x="48" y="306"/>
                  </a:lnTo>
                  <a:lnTo>
                    <a:pt x="50" y="306"/>
                  </a:lnTo>
                  <a:lnTo>
                    <a:pt x="54" y="304"/>
                  </a:lnTo>
                  <a:lnTo>
                    <a:pt x="56" y="302"/>
                  </a:lnTo>
                  <a:lnTo>
                    <a:pt x="62" y="299"/>
                  </a:lnTo>
                  <a:lnTo>
                    <a:pt x="67" y="297"/>
                  </a:lnTo>
                  <a:lnTo>
                    <a:pt x="69" y="295"/>
                  </a:lnTo>
                  <a:lnTo>
                    <a:pt x="69" y="291"/>
                  </a:lnTo>
                  <a:lnTo>
                    <a:pt x="67" y="291"/>
                  </a:lnTo>
                  <a:lnTo>
                    <a:pt x="67" y="289"/>
                  </a:lnTo>
                  <a:lnTo>
                    <a:pt x="64" y="287"/>
                  </a:lnTo>
                  <a:lnTo>
                    <a:pt x="64" y="285"/>
                  </a:lnTo>
                  <a:lnTo>
                    <a:pt x="67" y="283"/>
                  </a:lnTo>
                  <a:lnTo>
                    <a:pt x="69" y="283"/>
                  </a:lnTo>
                  <a:lnTo>
                    <a:pt x="69" y="279"/>
                  </a:lnTo>
                  <a:lnTo>
                    <a:pt x="71" y="277"/>
                  </a:lnTo>
                  <a:lnTo>
                    <a:pt x="75" y="277"/>
                  </a:lnTo>
                  <a:lnTo>
                    <a:pt x="77" y="279"/>
                  </a:lnTo>
                  <a:lnTo>
                    <a:pt x="81" y="279"/>
                  </a:lnTo>
                  <a:lnTo>
                    <a:pt x="83" y="281"/>
                  </a:lnTo>
                  <a:lnTo>
                    <a:pt x="81" y="285"/>
                  </a:lnTo>
                  <a:lnTo>
                    <a:pt x="79" y="287"/>
                  </a:lnTo>
                  <a:lnTo>
                    <a:pt x="79" y="289"/>
                  </a:lnTo>
                  <a:lnTo>
                    <a:pt x="83" y="291"/>
                  </a:lnTo>
                  <a:lnTo>
                    <a:pt x="83" y="293"/>
                  </a:lnTo>
                  <a:lnTo>
                    <a:pt x="79" y="295"/>
                  </a:lnTo>
                  <a:lnTo>
                    <a:pt x="81" y="302"/>
                  </a:lnTo>
                  <a:lnTo>
                    <a:pt x="83" y="304"/>
                  </a:lnTo>
                  <a:lnTo>
                    <a:pt x="83" y="308"/>
                  </a:lnTo>
                  <a:lnTo>
                    <a:pt x="83" y="308"/>
                  </a:lnTo>
                  <a:lnTo>
                    <a:pt x="81" y="316"/>
                  </a:lnTo>
                  <a:lnTo>
                    <a:pt x="81" y="318"/>
                  </a:lnTo>
                  <a:lnTo>
                    <a:pt x="81" y="320"/>
                  </a:lnTo>
                  <a:lnTo>
                    <a:pt x="77" y="326"/>
                  </a:lnTo>
                  <a:lnTo>
                    <a:pt x="79" y="335"/>
                  </a:lnTo>
                  <a:lnTo>
                    <a:pt x="79" y="354"/>
                  </a:lnTo>
                  <a:lnTo>
                    <a:pt x="81" y="356"/>
                  </a:lnTo>
                  <a:lnTo>
                    <a:pt x="83" y="366"/>
                  </a:lnTo>
                  <a:lnTo>
                    <a:pt x="85" y="370"/>
                  </a:lnTo>
                  <a:lnTo>
                    <a:pt x="85" y="374"/>
                  </a:lnTo>
                  <a:lnTo>
                    <a:pt x="85" y="376"/>
                  </a:lnTo>
                  <a:lnTo>
                    <a:pt x="87" y="387"/>
                  </a:lnTo>
                  <a:lnTo>
                    <a:pt x="89" y="389"/>
                  </a:lnTo>
                  <a:lnTo>
                    <a:pt x="87" y="391"/>
                  </a:lnTo>
                  <a:lnTo>
                    <a:pt x="89" y="399"/>
                  </a:lnTo>
                  <a:lnTo>
                    <a:pt x="89" y="399"/>
                  </a:lnTo>
                  <a:lnTo>
                    <a:pt x="94" y="405"/>
                  </a:lnTo>
                  <a:lnTo>
                    <a:pt x="94" y="410"/>
                  </a:lnTo>
                  <a:lnTo>
                    <a:pt x="94" y="412"/>
                  </a:lnTo>
                  <a:lnTo>
                    <a:pt x="96" y="416"/>
                  </a:lnTo>
                  <a:lnTo>
                    <a:pt x="102" y="424"/>
                  </a:lnTo>
                  <a:lnTo>
                    <a:pt x="102" y="426"/>
                  </a:lnTo>
                  <a:lnTo>
                    <a:pt x="104" y="426"/>
                  </a:lnTo>
                  <a:lnTo>
                    <a:pt x="104" y="430"/>
                  </a:lnTo>
                  <a:lnTo>
                    <a:pt x="106" y="430"/>
                  </a:lnTo>
                  <a:lnTo>
                    <a:pt x="108" y="432"/>
                  </a:lnTo>
                  <a:lnTo>
                    <a:pt x="106" y="435"/>
                  </a:lnTo>
                  <a:lnTo>
                    <a:pt x="104" y="437"/>
                  </a:lnTo>
                  <a:lnTo>
                    <a:pt x="108" y="439"/>
                  </a:lnTo>
                  <a:lnTo>
                    <a:pt x="110" y="443"/>
                  </a:lnTo>
                  <a:lnTo>
                    <a:pt x="112" y="445"/>
                  </a:lnTo>
                  <a:lnTo>
                    <a:pt x="112" y="449"/>
                  </a:lnTo>
                  <a:lnTo>
                    <a:pt x="110" y="451"/>
                  </a:lnTo>
                  <a:lnTo>
                    <a:pt x="112" y="453"/>
                  </a:lnTo>
                  <a:lnTo>
                    <a:pt x="114" y="462"/>
                  </a:lnTo>
                  <a:lnTo>
                    <a:pt x="116" y="470"/>
                  </a:lnTo>
                  <a:lnTo>
                    <a:pt x="119" y="470"/>
                  </a:lnTo>
                  <a:lnTo>
                    <a:pt x="119" y="474"/>
                  </a:lnTo>
                  <a:lnTo>
                    <a:pt x="121" y="476"/>
                  </a:lnTo>
                  <a:lnTo>
                    <a:pt x="127" y="482"/>
                  </a:lnTo>
                  <a:lnTo>
                    <a:pt x="127" y="487"/>
                  </a:lnTo>
                  <a:lnTo>
                    <a:pt x="129" y="487"/>
                  </a:lnTo>
                  <a:lnTo>
                    <a:pt x="133" y="493"/>
                  </a:lnTo>
                  <a:lnTo>
                    <a:pt x="133" y="497"/>
                  </a:lnTo>
                  <a:lnTo>
                    <a:pt x="135" y="503"/>
                  </a:lnTo>
                  <a:lnTo>
                    <a:pt x="135" y="503"/>
                  </a:lnTo>
                  <a:lnTo>
                    <a:pt x="137" y="509"/>
                  </a:lnTo>
                  <a:lnTo>
                    <a:pt x="139" y="511"/>
                  </a:lnTo>
                  <a:lnTo>
                    <a:pt x="141" y="518"/>
                  </a:lnTo>
                  <a:lnTo>
                    <a:pt x="141" y="520"/>
                  </a:lnTo>
                  <a:lnTo>
                    <a:pt x="141" y="524"/>
                  </a:lnTo>
                  <a:lnTo>
                    <a:pt x="143" y="528"/>
                  </a:lnTo>
                  <a:lnTo>
                    <a:pt x="143" y="530"/>
                  </a:lnTo>
                  <a:lnTo>
                    <a:pt x="146" y="534"/>
                  </a:lnTo>
                  <a:lnTo>
                    <a:pt x="156" y="547"/>
                  </a:lnTo>
                  <a:lnTo>
                    <a:pt x="158" y="549"/>
                  </a:lnTo>
                  <a:lnTo>
                    <a:pt x="164" y="551"/>
                  </a:lnTo>
                  <a:lnTo>
                    <a:pt x="166" y="551"/>
                  </a:lnTo>
                  <a:lnTo>
                    <a:pt x="171" y="549"/>
                  </a:lnTo>
                  <a:lnTo>
                    <a:pt x="173" y="547"/>
                  </a:lnTo>
                  <a:lnTo>
                    <a:pt x="175" y="547"/>
                  </a:lnTo>
                  <a:lnTo>
                    <a:pt x="177" y="545"/>
                  </a:lnTo>
                  <a:lnTo>
                    <a:pt x="177" y="543"/>
                  </a:lnTo>
                  <a:lnTo>
                    <a:pt x="177" y="539"/>
                  </a:lnTo>
                  <a:lnTo>
                    <a:pt x="179" y="536"/>
                  </a:lnTo>
                  <a:lnTo>
                    <a:pt x="179" y="534"/>
                  </a:lnTo>
                  <a:lnTo>
                    <a:pt x="181" y="532"/>
                  </a:lnTo>
                  <a:lnTo>
                    <a:pt x="191" y="530"/>
                  </a:lnTo>
                  <a:lnTo>
                    <a:pt x="193" y="530"/>
                  </a:lnTo>
                  <a:lnTo>
                    <a:pt x="198" y="530"/>
                  </a:lnTo>
                  <a:lnTo>
                    <a:pt x="200" y="530"/>
                  </a:lnTo>
                  <a:lnTo>
                    <a:pt x="204" y="530"/>
                  </a:lnTo>
                  <a:lnTo>
                    <a:pt x="202" y="528"/>
                  </a:lnTo>
                  <a:lnTo>
                    <a:pt x="200" y="528"/>
                  </a:lnTo>
                  <a:lnTo>
                    <a:pt x="195" y="528"/>
                  </a:lnTo>
                  <a:lnTo>
                    <a:pt x="193" y="526"/>
                  </a:lnTo>
                  <a:lnTo>
                    <a:pt x="193" y="522"/>
                  </a:lnTo>
                  <a:lnTo>
                    <a:pt x="193" y="520"/>
                  </a:lnTo>
                  <a:lnTo>
                    <a:pt x="195" y="518"/>
                  </a:lnTo>
                  <a:lnTo>
                    <a:pt x="198" y="516"/>
                  </a:lnTo>
                  <a:lnTo>
                    <a:pt x="198" y="514"/>
                  </a:lnTo>
                  <a:lnTo>
                    <a:pt x="200" y="509"/>
                  </a:lnTo>
                  <a:lnTo>
                    <a:pt x="200" y="509"/>
                  </a:lnTo>
                  <a:lnTo>
                    <a:pt x="204" y="507"/>
                  </a:lnTo>
                  <a:lnTo>
                    <a:pt x="208" y="509"/>
                  </a:lnTo>
                  <a:lnTo>
                    <a:pt x="210" y="509"/>
                  </a:lnTo>
                  <a:lnTo>
                    <a:pt x="210" y="505"/>
                  </a:lnTo>
                  <a:lnTo>
                    <a:pt x="210" y="503"/>
                  </a:lnTo>
                  <a:lnTo>
                    <a:pt x="210" y="499"/>
                  </a:lnTo>
                  <a:lnTo>
                    <a:pt x="206" y="497"/>
                  </a:lnTo>
                  <a:lnTo>
                    <a:pt x="206" y="495"/>
                  </a:lnTo>
                  <a:lnTo>
                    <a:pt x="210" y="495"/>
                  </a:lnTo>
                  <a:lnTo>
                    <a:pt x="210" y="493"/>
                  </a:lnTo>
                  <a:lnTo>
                    <a:pt x="210" y="491"/>
                  </a:lnTo>
                  <a:lnTo>
                    <a:pt x="208" y="487"/>
                  </a:lnTo>
                  <a:lnTo>
                    <a:pt x="208" y="484"/>
                  </a:lnTo>
                  <a:lnTo>
                    <a:pt x="208" y="482"/>
                  </a:lnTo>
                  <a:lnTo>
                    <a:pt x="206" y="480"/>
                  </a:lnTo>
                  <a:lnTo>
                    <a:pt x="208" y="476"/>
                  </a:lnTo>
                  <a:lnTo>
                    <a:pt x="212" y="472"/>
                  </a:lnTo>
                  <a:lnTo>
                    <a:pt x="214" y="470"/>
                  </a:lnTo>
                  <a:lnTo>
                    <a:pt x="214" y="468"/>
                  </a:lnTo>
                  <a:lnTo>
                    <a:pt x="216" y="462"/>
                  </a:lnTo>
                  <a:lnTo>
                    <a:pt x="216" y="457"/>
                  </a:lnTo>
                  <a:lnTo>
                    <a:pt x="218" y="453"/>
                  </a:lnTo>
                  <a:lnTo>
                    <a:pt x="216" y="451"/>
                  </a:lnTo>
                  <a:lnTo>
                    <a:pt x="216" y="447"/>
                  </a:lnTo>
                  <a:lnTo>
                    <a:pt x="216" y="445"/>
                  </a:lnTo>
                  <a:lnTo>
                    <a:pt x="214" y="441"/>
                  </a:lnTo>
                  <a:lnTo>
                    <a:pt x="214" y="439"/>
                  </a:lnTo>
                  <a:lnTo>
                    <a:pt x="212" y="435"/>
                  </a:lnTo>
                  <a:lnTo>
                    <a:pt x="212" y="432"/>
                  </a:lnTo>
                  <a:lnTo>
                    <a:pt x="214" y="432"/>
                  </a:lnTo>
                  <a:lnTo>
                    <a:pt x="214" y="430"/>
                  </a:lnTo>
                  <a:lnTo>
                    <a:pt x="214" y="428"/>
                  </a:lnTo>
                  <a:lnTo>
                    <a:pt x="212" y="428"/>
                  </a:lnTo>
                  <a:lnTo>
                    <a:pt x="214" y="426"/>
                  </a:lnTo>
                  <a:lnTo>
                    <a:pt x="212" y="424"/>
                  </a:lnTo>
                  <a:lnTo>
                    <a:pt x="212" y="420"/>
                  </a:lnTo>
                  <a:lnTo>
                    <a:pt x="212" y="414"/>
                  </a:lnTo>
                  <a:lnTo>
                    <a:pt x="216" y="405"/>
                  </a:lnTo>
                  <a:lnTo>
                    <a:pt x="220" y="401"/>
                  </a:lnTo>
                  <a:lnTo>
                    <a:pt x="225" y="403"/>
                  </a:lnTo>
                  <a:lnTo>
                    <a:pt x="227" y="405"/>
                  </a:lnTo>
                  <a:lnTo>
                    <a:pt x="229" y="405"/>
                  </a:lnTo>
                  <a:lnTo>
                    <a:pt x="229" y="403"/>
                  </a:lnTo>
                  <a:lnTo>
                    <a:pt x="233" y="397"/>
                  </a:lnTo>
                  <a:lnTo>
                    <a:pt x="233" y="393"/>
                  </a:lnTo>
                  <a:lnTo>
                    <a:pt x="237" y="393"/>
                  </a:lnTo>
                  <a:lnTo>
                    <a:pt x="239" y="393"/>
                  </a:lnTo>
                  <a:lnTo>
                    <a:pt x="243" y="393"/>
                  </a:lnTo>
                  <a:lnTo>
                    <a:pt x="245" y="391"/>
                  </a:lnTo>
                  <a:lnTo>
                    <a:pt x="252" y="389"/>
                  </a:lnTo>
                  <a:lnTo>
                    <a:pt x="254" y="387"/>
                  </a:lnTo>
                  <a:lnTo>
                    <a:pt x="254" y="385"/>
                  </a:lnTo>
                  <a:lnTo>
                    <a:pt x="252" y="383"/>
                  </a:lnTo>
                  <a:lnTo>
                    <a:pt x="252" y="381"/>
                  </a:lnTo>
                  <a:lnTo>
                    <a:pt x="258" y="372"/>
                  </a:lnTo>
                  <a:lnTo>
                    <a:pt x="262" y="372"/>
                  </a:lnTo>
                  <a:lnTo>
                    <a:pt x="262" y="370"/>
                  </a:lnTo>
                  <a:lnTo>
                    <a:pt x="268" y="368"/>
                  </a:lnTo>
                  <a:lnTo>
                    <a:pt x="270" y="366"/>
                  </a:lnTo>
                  <a:lnTo>
                    <a:pt x="272" y="364"/>
                  </a:lnTo>
                  <a:lnTo>
                    <a:pt x="275" y="358"/>
                  </a:lnTo>
                  <a:lnTo>
                    <a:pt x="277" y="358"/>
                  </a:lnTo>
                  <a:lnTo>
                    <a:pt x="281" y="356"/>
                  </a:lnTo>
                  <a:lnTo>
                    <a:pt x="283" y="354"/>
                  </a:lnTo>
                  <a:lnTo>
                    <a:pt x="285" y="351"/>
                  </a:lnTo>
                  <a:lnTo>
                    <a:pt x="289" y="347"/>
                  </a:lnTo>
                  <a:lnTo>
                    <a:pt x="289" y="345"/>
                  </a:lnTo>
                  <a:lnTo>
                    <a:pt x="289" y="343"/>
                  </a:lnTo>
                  <a:lnTo>
                    <a:pt x="297" y="337"/>
                  </a:lnTo>
                  <a:lnTo>
                    <a:pt x="299" y="333"/>
                  </a:lnTo>
                  <a:lnTo>
                    <a:pt x="302" y="329"/>
                  </a:lnTo>
                  <a:lnTo>
                    <a:pt x="304" y="326"/>
                  </a:lnTo>
                  <a:lnTo>
                    <a:pt x="306" y="324"/>
                  </a:lnTo>
                  <a:lnTo>
                    <a:pt x="308" y="324"/>
                  </a:lnTo>
                  <a:lnTo>
                    <a:pt x="310" y="326"/>
                  </a:lnTo>
                  <a:lnTo>
                    <a:pt x="316" y="324"/>
                  </a:lnTo>
                  <a:lnTo>
                    <a:pt x="318" y="322"/>
                  </a:lnTo>
                  <a:lnTo>
                    <a:pt x="320" y="322"/>
                  </a:lnTo>
                  <a:lnTo>
                    <a:pt x="329" y="314"/>
                  </a:lnTo>
                  <a:lnTo>
                    <a:pt x="331" y="310"/>
                  </a:lnTo>
                  <a:lnTo>
                    <a:pt x="333" y="308"/>
                  </a:lnTo>
                  <a:lnTo>
                    <a:pt x="331" y="308"/>
                  </a:lnTo>
                  <a:lnTo>
                    <a:pt x="333" y="306"/>
                  </a:lnTo>
                  <a:lnTo>
                    <a:pt x="331" y="304"/>
                  </a:lnTo>
                  <a:lnTo>
                    <a:pt x="329" y="299"/>
                  </a:lnTo>
                  <a:lnTo>
                    <a:pt x="331" y="297"/>
                  </a:lnTo>
                  <a:lnTo>
                    <a:pt x="331" y="295"/>
                  </a:lnTo>
                  <a:lnTo>
                    <a:pt x="333" y="293"/>
                  </a:lnTo>
                  <a:lnTo>
                    <a:pt x="335" y="289"/>
                  </a:lnTo>
                  <a:lnTo>
                    <a:pt x="337" y="289"/>
                  </a:lnTo>
                  <a:lnTo>
                    <a:pt x="345" y="287"/>
                  </a:lnTo>
                  <a:lnTo>
                    <a:pt x="347" y="285"/>
                  </a:lnTo>
                  <a:lnTo>
                    <a:pt x="347" y="283"/>
                  </a:lnTo>
                  <a:lnTo>
                    <a:pt x="351" y="285"/>
                  </a:lnTo>
                  <a:lnTo>
                    <a:pt x="356" y="285"/>
                  </a:lnTo>
                  <a:lnTo>
                    <a:pt x="360" y="287"/>
                  </a:lnTo>
                  <a:lnTo>
                    <a:pt x="364" y="287"/>
                  </a:lnTo>
                  <a:lnTo>
                    <a:pt x="366" y="283"/>
                  </a:lnTo>
                  <a:lnTo>
                    <a:pt x="366" y="281"/>
                  </a:lnTo>
                  <a:lnTo>
                    <a:pt x="366" y="277"/>
                  </a:lnTo>
                  <a:lnTo>
                    <a:pt x="366" y="275"/>
                  </a:lnTo>
                  <a:lnTo>
                    <a:pt x="366" y="272"/>
                  </a:lnTo>
                  <a:lnTo>
                    <a:pt x="362" y="262"/>
                  </a:lnTo>
                  <a:lnTo>
                    <a:pt x="362" y="256"/>
                  </a:lnTo>
                  <a:lnTo>
                    <a:pt x="360" y="252"/>
                  </a:lnTo>
                  <a:lnTo>
                    <a:pt x="358" y="250"/>
                  </a:lnTo>
                  <a:lnTo>
                    <a:pt x="356" y="247"/>
                  </a:lnTo>
                  <a:lnTo>
                    <a:pt x="360" y="243"/>
                  </a:lnTo>
                  <a:lnTo>
                    <a:pt x="360" y="237"/>
                  </a:lnTo>
                  <a:lnTo>
                    <a:pt x="356" y="237"/>
                  </a:lnTo>
                  <a:lnTo>
                    <a:pt x="351" y="237"/>
                  </a:lnTo>
                  <a:lnTo>
                    <a:pt x="347" y="235"/>
                  </a:lnTo>
                  <a:lnTo>
                    <a:pt x="345" y="233"/>
                  </a:lnTo>
                  <a:lnTo>
                    <a:pt x="347" y="229"/>
                  </a:lnTo>
                  <a:lnTo>
                    <a:pt x="349" y="229"/>
                  </a:lnTo>
                  <a:lnTo>
                    <a:pt x="351" y="227"/>
                  </a:lnTo>
                  <a:lnTo>
                    <a:pt x="351" y="225"/>
                  </a:lnTo>
                  <a:lnTo>
                    <a:pt x="351" y="220"/>
                  </a:lnTo>
                  <a:lnTo>
                    <a:pt x="356" y="223"/>
                  </a:lnTo>
                  <a:lnTo>
                    <a:pt x="360" y="220"/>
                  </a:lnTo>
                  <a:lnTo>
                    <a:pt x="362" y="218"/>
                  </a:lnTo>
                  <a:lnTo>
                    <a:pt x="360" y="218"/>
                  </a:lnTo>
                  <a:lnTo>
                    <a:pt x="358" y="216"/>
                  </a:lnTo>
                  <a:lnTo>
                    <a:pt x="356" y="216"/>
                  </a:lnTo>
                  <a:lnTo>
                    <a:pt x="354" y="216"/>
                  </a:lnTo>
                  <a:lnTo>
                    <a:pt x="351" y="216"/>
                  </a:lnTo>
                  <a:lnTo>
                    <a:pt x="351" y="214"/>
                  </a:lnTo>
                  <a:lnTo>
                    <a:pt x="351" y="212"/>
                  </a:lnTo>
                  <a:lnTo>
                    <a:pt x="347" y="210"/>
                  </a:lnTo>
                  <a:lnTo>
                    <a:pt x="345" y="210"/>
                  </a:lnTo>
                  <a:lnTo>
                    <a:pt x="345" y="204"/>
                  </a:lnTo>
                  <a:lnTo>
                    <a:pt x="347" y="202"/>
                  </a:lnTo>
                  <a:lnTo>
                    <a:pt x="347" y="200"/>
                  </a:lnTo>
                  <a:lnTo>
                    <a:pt x="349" y="198"/>
                  </a:lnTo>
                  <a:lnTo>
                    <a:pt x="356" y="200"/>
                  </a:lnTo>
                  <a:lnTo>
                    <a:pt x="358" y="200"/>
                  </a:lnTo>
                  <a:lnTo>
                    <a:pt x="358" y="200"/>
                  </a:lnTo>
                  <a:lnTo>
                    <a:pt x="358" y="198"/>
                  </a:lnTo>
                  <a:lnTo>
                    <a:pt x="360" y="200"/>
                  </a:lnTo>
                  <a:lnTo>
                    <a:pt x="364" y="204"/>
                  </a:lnTo>
                  <a:lnTo>
                    <a:pt x="364" y="204"/>
                  </a:lnTo>
                  <a:lnTo>
                    <a:pt x="368" y="206"/>
                  </a:lnTo>
                  <a:lnTo>
                    <a:pt x="370" y="206"/>
                  </a:lnTo>
                  <a:lnTo>
                    <a:pt x="370" y="204"/>
                  </a:lnTo>
                  <a:lnTo>
                    <a:pt x="372" y="204"/>
                  </a:lnTo>
                  <a:lnTo>
                    <a:pt x="374" y="204"/>
                  </a:lnTo>
                  <a:lnTo>
                    <a:pt x="376" y="206"/>
                  </a:lnTo>
                  <a:lnTo>
                    <a:pt x="376" y="208"/>
                  </a:lnTo>
                  <a:lnTo>
                    <a:pt x="374" y="210"/>
                  </a:lnTo>
                  <a:lnTo>
                    <a:pt x="374" y="212"/>
                  </a:lnTo>
                  <a:lnTo>
                    <a:pt x="376" y="212"/>
                  </a:lnTo>
                  <a:lnTo>
                    <a:pt x="378" y="214"/>
                  </a:lnTo>
                  <a:lnTo>
                    <a:pt x="376" y="214"/>
                  </a:lnTo>
                  <a:lnTo>
                    <a:pt x="376" y="216"/>
                  </a:lnTo>
                  <a:lnTo>
                    <a:pt x="376" y="218"/>
                  </a:lnTo>
                  <a:lnTo>
                    <a:pt x="383" y="220"/>
                  </a:lnTo>
                  <a:lnTo>
                    <a:pt x="385" y="220"/>
                  </a:lnTo>
                  <a:lnTo>
                    <a:pt x="389" y="220"/>
                  </a:lnTo>
                  <a:lnTo>
                    <a:pt x="395" y="218"/>
                  </a:lnTo>
                  <a:lnTo>
                    <a:pt x="399" y="218"/>
                  </a:lnTo>
                  <a:lnTo>
                    <a:pt x="406" y="218"/>
                  </a:lnTo>
                  <a:lnTo>
                    <a:pt x="408" y="216"/>
                  </a:lnTo>
                  <a:lnTo>
                    <a:pt x="414" y="216"/>
                  </a:lnTo>
                  <a:lnTo>
                    <a:pt x="416" y="218"/>
                  </a:lnTo>
                  <a:lnTo>
                    <a:pt x="418" y="218"/>
                  </a:lnTo>
                  <a:lnTo>
                    <a:pt x="422" y="220"/>
                  </a:lnTo>
                  <a:lnTo>
                    <a:pt x="420" y="223"/>
                  </a:lnTo>
                  <a:lnTo>
                    <a:pt x="418" y="223"/>
                  </a:lnTo>
                  <a:lnTo>
                    <a:pt x="418" y="225"/>
                  </a:lnTo>
                  <a:lnTo>
                    <a:pt x="418" y="229"/>
                  </a:lnTo>
                  <a:lnTo>
                    <a:pt x="418" y="231"/>
                  </a:lnTo>
                  <a:lnTo>
                    <a:pt x="416" y="233"/>
                  </a:lnTo>
                  <a:lnTo>
                    <a:pt x="414" y="235"/>
                  </a:lnTo>
                  <a:lnTo>
                    <a:pt x="410" y="237"/>
                  </a:lnTo>
                  <a:lnTo>
                    <a:pt x="410" y="237"/>
                  </a:lnTo>
                  <a:lnTo>
                    <a:pt x="408" y="239"/>
                  </a:lnTo>
                  <a:lnTo>
                    <a:pt x="406" y="239"/>
                  </a:lnTo>
                  <a:lnTo>
                    <a:pt x="401" y="245"/>
                  </a:lnTo>
                  <a:lnTo>
                    <a:pt x="401" y="247"/>
                  </a:lnTo>
                  <a:lnTo>
                    <a:pt x="403" y="247"/>
                  </a:lnTo>
                  <a:lnTo>
                    <a:pt x="410" y="258"/>
                  </a:lnTo>
                  <a:lnTo>
                    <a:pt x="412" y="260"/>
                  </a:lnTo>
                  <a:lnTo>
                    <a:pt x="414" y="258"/>
                  </a:lnTo>
                  <a:lnTo>
                    <a:pt x="414" y="256"/>
                  </a:lnTo>
                  <a:lnTo>
                    <a:pt x="414" y="252"/>
                  </a:lnTo>
                  <a:lnTo>
                    <a:pt x="414" y="250"/>
                  </a:lnTo>
                  <a:lnTo>
                    <a:pt x="416" y="250"/>
                  </a:lnTo>
                  <a:lnTo>
                    <a:pt x="416" y="247"/>
                  </a:lnTo>
                  <a:lnTo>
                    <a:pt x="416" y="247"/>
                  </a:lnTo>
                  <a:lnTo>
                    <a:pt x="418" y="245"/>
                  </a:lnTo>
                  <a:lnTo>
                    <a:pt x="420" y="245"/>
                  </a:lnTo>
                  <a:lnTo>
                    <a:pt x="422" y="250"/>
                  </a:lnTo>
                  <a:lnTo>
                    <a:pt x="422" y="250"/>
                  </a:lnTo>
                  <a:lnTo>
                    <a:pt x="424" y="258"/>
                  </a:lnTo>
                  <a:lnTo>
                    <a:pt x="426" y="262"/>
                  </a:lnTo>
                  <a:lnTo>
                    <a:pt x="428" y="268"/>
                  </a:lnTo>
                  <a:lnTo>
                    <a:pt x="428" y="270"/>
                  </a:lnTo>
                  <a:lnTo>
                    <a:pt x="430" y="275"/>
                  </a:lnTo>
                  <a:lnTo>
                    <a:pt x="433" y="272"/>
                  </a:lnTo>
                  <a:lnTo>
                    <a:pt x="435" y="275"/>
                  </a:lnTo>
                  <a:lnTo>
                    <a:pt x="437" y="277"/>
                  </a:lnTo>
                  <a:lnTo>
                    <a:pt x="437" y="275"/>
                  </a:lnTo>
                  <a:lnTo>
                    <a:pt x="437" y="272"/>
                  </a:lnTo>
                  <a:lnTo>
                    <a:pt x="439" y="270"/>
                  </a:lnTo>
                  <a:lnTo>
                    <a:pt x="441" y="268"/>
                  </a:lnTo>
                  <a:lnTo>
                    <a:pt x="439" y="266"/>
                  </a:lnTo>
                  <a:lnTo>
                    <a:pt x="437" y="264"/>
                  </a:lnTo>
                  <a:lnTo>
                    <a:pt x="437" y="262"/>
                  </a:lnTo>
                  <a:lnTo>
                    <a:pt x="437" y="258"/>
                  </a:lnTo>
                  <a:lnTo>
                    <a:pt x="437" y="254"/>
                  </a:lnTo>
                  <a:lnTo>
                    <a:pt x="441" y="254"/>
                  </a:lnTo>
                  <a:lnTo>
                    <a:pt x="441" y="252"/>
                  </a:lnTo>
                  <a:lnTo>
                    <a:pt x="443" y="247"/>
                  </a:lnTo>
                  <a:lnTo>
                    <a:pt x="441" y="241"/>
                  </a:lnTo>
                  <a:lnTo>
                    <a:pt x="441" y="239"/>
                  </a:lnTo>
                  <a:lnTo>
                    <a:pt x="441" y="237"/>
                  </a:lnTo>
                  <a:lnTo>
                    <a:pt x="451" y="239"/>
                  </a:lnTo>
                  <a:lnTo>
                    <a:pt x="453" y="235"/>
                  </a:lnTo>
                  <a:lnTo>
                    <a:pt x="455" y="233"/>
                  </a:lnTo>
                  <a:lnTo>
                    <a:pt x="453" y="231"/>
                  </a:lnTo>
                  <a:lnTo>
                    <a:pt x="458" y="225"/>
                  </a:lnTo>
                  <a:lnTo>
                    <a:pt x="458" y="223"/>
                  </a:lnTo>
                  <a:lnTo>
                    <a:pt x="458" y="220"/>
                  </a:lnTo>
                  <a:lnTo>
                    <a:pt x="460" y="218"/>
                  </a:lnTo>
                  <a:lnTo>
                    <a:pt x="460" y="216"/>
                  </a:lnTo>
                  <a:lnTo>
                    <a:pt x="460" y="214"/>
                  </a:lnTo>
                  <a:lnTo>
                    <a:pt x="458" y="212"/>
                  </a:lnTo>
                  <a:lnTo>
                    <a:pt x="458" y="208"/>
                  </a:lnTo>
                  <a:lnTo>
                    <a:pt x="460" y="208"/>
                  </a:lnTo>
                  <a:lnTo>
                    <a:pt x="464" y="206"/>
                  </a:lnTo>
                  <a:lnTo>
                    <a:pt x="464" y="198"/>
                  </a:lnTo>
                  <a:lnTo>
                    <a:pt x="464" y="193"/>
                  </a:lnTo>
                  <a:lnTo>
                    <a:pt x="462" y="187"/>
                  </a:lnTo>
                  <a:lnTo>
                    <a:pt x="464" y="187"/>
                  </a:lnTo>
                  <a:lnTo>
                    <a:pt x="464" y="183"/>
                  </a:lnTo>
                  <a:lnTo>
                    <a:pt x="468" y="183"/>
                  </a:lnTo>
                  <a:lnTo>
                    <a:pt x="470" y="179"/>
                  </a:lnTo>
                  <a:lnTo>
                    <a:pt x="472" y="179"/>
                  </a:lnTo>
                  <a:lnTo>
                    <a:pt x="476" y="175"/>
                  </a:lnTo>
                  <a:lnTo>
                    <a:pt x="476" y="173"/>
                  </a:lnTo>
                  <a:lnTo>
                    <a:pt x="480" y="171"/>
                  </a:lnTo>
                  <a:lnTo>
                    <a:pt x="482" y="168"/>
                  </a:lnTo>
                  <a:lnTo>
                    <a:pt x="485" y="168"/>
                  </a:lnTo>
                  <a:lnTo>
                    <a:pt x="489" y="168"/>
                  </a:lnTo>
                  <a:lnTo>
                    <a:pt x="493" y="171"/>
                  </a:lnTo>
                  <a:lnTo>
                    <a:pt x="495" y="171"/>
                  </a:lnTo>
                  <a:lnTo>
                    <a:pt x="495" y="168"/>
                  </a:lnTo>
                  <a:lnTo>
                    <a:pt x="491" y="166"/>
                  </a:lnTo>
                  <a:lnTo>
                    <a:pt x="491" y="164"/>
                  </a:lnTo>
                  <a:lnTo>
                    <a:pt x="491" y="160"/>
                  </a:lnTo>
                  <a:lnTo>
                    <a:pt x="497" y="156"/>
                  </a:lnTo>
                  <a:lnTo>
                    <a:pt x="497" y="150"/>
                  </a:lnTo>
                  <a:lnTo>
                    <a:pt x="491" y="148"/>
                  </a:lnTo>
                  <a:lnTo>
                    <a:pt x="487" y="148"/>
                  </a:lnTo>
                  <a:lnTo>
                    <a:pt x="485" y="146"/>
                  </a:lnTo>
                  <a:lnTo>
                    <a:pt x="480" y="150"/>
                  </a:lnTo>
                  <a:lnTo>
                    <a:pt x="478" y="150"/>
                  </a:lnTo>
                  <a:lnTo>
                    <a:pt x="478" y="148"/>
                  </a:lnTo>
                  <a:lnTo>
                    <a:pt x="478" y="144"/>
                  </a:lnTo>
                  <a:lnTo>
                    <a:pt x="482" y="144"/>
                  </a:lnTo>
                  <a:lnTo>
                    <a:pt x="482" y="139"/>
                  </a:lnTo>
                  <a:lnTo>
                    <a:pt x="480" y="135"/>
                  </a:lnTo>
                  <a:lnTo>
                    <a:pt x="474" y="135"/>
                  </a:lnTo>
                  <a:lnTo>
                    <a:pt x="476" y="133"/>
                  </a:lnTo>
                  <a:lnTo>
                    <a:pt x="476" y="131"/>
                  </a:lnTo>
                  <a:lnTo>
                    <a:pt x="476" y="131"/>
                  </a:lnTo>
                  <a:close/>
                </a:path>
              </a:pathLst>
            </a:custGeom>
            <a:solidFill>
              <a:srgbClr val="A8A9AC"/>
            </a:solidFill>
            <a:ln w="3175" cap="flat">
              <a:solidFill>
                <a:srgbClr val="FFFFFF"/>
              </a:solidFill>
              <a:prstDash val="solid"/>
              <a:miter lim="800000"/>
              <a:headEnd/>
              <a:tailEnd/>
            </a:ln>
          </p:spPr>
          <p:txBody>
            <a:bodyPr/>
            <a:lstStyle/>
            <a:p>
              <a:pPr fontAlgn="auto">
                <a:spcBef>
                  <a:spcPts val="0"/>
                </a:spcBef>
                <a:spcAft>
                  <a:spcPts val="0"/>
                </a:spcAft>
                <a:defRPr/>
              </a:pPr>
              <a:endParaRPr lang="zh-CN" altLang="en-US" sz="1800" b="0" kern="0">
                <a:solidFill>
                  <a:sysClr val="windowText" lastClr="000000"/>
                </a:solidFill>
                <a:latin typeface="Arial" pitchFamily="34" charset="0"/>
                <a:ea typeface="SimHei" pitchFamily="2" charset="-122"/>
                <a:cs typeface="Arial" pitchFamily="34" charset="0"/>
              </a:endParaRPr>
            </a:p>
          </p:txBody>
        </p:sp>
        <p:sp>
          <p:nvSpPr>
            <p:cNvPr id="116026" name="Text Box 539"/>
            <p:cNvSpPr txBox="1">
              <a:spLocks noChangeArrowheads="1"/>
            </p:cNvSpPr>
            <p:nvPr/>
          </p:nvSpPr>
          <p:spPr bwMode="auto">
            <a:xfrm>
              <a:off x="6267450" y="4186535"/>
              <a:ext cx="2495550" cy="461665"/>
            </a:xfrm>
            <a:prstGeom prst="rect">
              <a:avLst/>
            </a:prstGeom>
            <a:noFill/>
            <a:ln w="9525">
              <a:noFill/>
              <a:miter lim="800000"/>
              <a:headEnd/>
              <a:tailEnd/>
            </a:ln>
          </p:spPr>
          <p:txBody>
            <a:bodyPr>
              <a:spAutoFit/>
            </a:bodyPr>
            <a:lstStyle/>
            <a:p>
              <a:pPr>
                <a:spcBef>
                  <a:spcPct val="50000"/>
                </a:spcBef>
              </a:pPr>
              <a:r>
                <a:rPr lang="zh-TW" altLang="en-US" sz="2400" b="1" dirty="0" smtClean="0">
                  <a:solidFill>
                    <a:schemeClr val="accent2"/>
                  </a:solidFill>
                  <a:latin typeface="Arial" pitchFamily="34" charset="0"/>
                  <a:ea typeface="SimHei" pitchFamily="2" charset="-122"/>
                  <a:cs typeface="Arial" pitchFamily="34" charset="0"/>
                </a:rPr>
                <a:t>亞太區</a:t>
              </a:r>
              <a:endParaRPr lang="en-US" altLang="zh-CN" sz="2400" b="1" dirty="0">
                <a:solidFill>
                  <a:schemeClr val="accent2"/>
                </a:solidFill>
                <a:latin typeface="Arial" pitchFamily="34" charset="0"/>
                <a:ea typeface="SimHei" pitchFamily="2" charset="-122"/>
                <a:cs typeface="Arial" pitchFamily="34" charset="0"/>
              </a:endParaRPr>
            </a:p>
          </p:txBody>
        </p:sp>
        <p:sp>
          <p:nvSpPr>
            <p:cNvPr id="518" name="Rectangle 517"/>
            <p:cNvSpPr/>
            <p:nvPr/>
          </p:nvSpPr>
          <p:spPr>
            <a:xfrm>
              <a:off x="3186112" y="5280025"/>
              <a:ext cx="4649907" cy="781050"/>
            </a:xfrm>
            <a:prstGeom prst="rect">
              <a:avLst/>
            </a:prstGeom>
            <a:no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EYInterstate" pitchFamily="2" charset="0"/>
                <a:ea typeface="SimHei" pitchFamily="2" charset="-122"/>
                <a:cs typeface="Arial" pitchFamily="34" charset="0"/>
              </a:endParaRPr>
            </a:p>
          </p:txBody>
        </p:sp>
        <p:sp>
          <p:nvSpPr>
            <p:cNvPr id="116029" name="Text Box 3"/>
            <p:cNvSpPr txBox="1">
              <a:spLocks noChangeArrowheads="1"/>
            </p:cNvSpPr>
            <p:nvPr/>
          </p:nvSpPr>
          <p:spPr bwMode="auto">
            <a:xfrm>
              <a:off x="3224213" y="5316538"/>
              <a:ext cx="2705100" cy="708025"/>
            </a:xfrm>
            <a:prstGeom prst="rect">
              <a:avLst/>
            </a:prstGeom>
            <a:noFill/>
            <a:ln w="9525">
              <a:noFill/>
              <a:miter lim="800000"/>
              <a:headEnd/>
              <a:tailEnd/>
            </a:ln>
          </p:spPr>
          <p:txBody>
            <a:bodyPr>
              <a:spAutoFit/>
            </a:bodyPr>
            <a:lstStyle/>
            <a:p>
              <a:pPr marL="236538" indent="-236538">
                <a:buClr>
                  <a:srgbClr val="FFD200"/>
                </a:buClr>
                <a:buSzPct val="70000"/>
                <a:buFont typeface="Arial" charset="0"/>
                <a:buChar char="►"/>
              </a:pPr>
              <a:r>
                <a:rPr lang="en-GB" altLang="zh-TW" sz="2000" dirty="0" smtClean="0">
                  <a:solidFill>
                    <a:schemeClr val="tx1"/>
                  </a:solidFill>
                  <a:latin typeface="Arial" pitchFamily="34" charset="0"/>
                  <a:ea typeface="SimHei" pitchFamily="2" charset="-122"/>
                  <a:cs typeface="Arial" pitchFamily="34" charset="0"/>
                </a:rPr>
                <a:t>4</a:t>
              </a:r>
              <a:r>
                <a:rPr lang="zh-TW" altLang="en-US" sz="2000" dirty="0" smtClean="0">
                  <a:solidFill>
                    <a:schemeClr val="tx1"/>
                  </a:solidFill>
                  <a:latin typeface="Arial" pitchFamily="34" charset="0"/>
                  <a:ea typeface="SimHei" pitchFamily="2" charset="-122"/>
                  <a:cs typeface="Arial" pitchFamily="34" charset="0"/>
                </a:rPr>
                <a:t>大區</a:t>
              </a:r>
              <a:endParaRPr lang="en-GB" altLang="zh-CN" sz="2000" dirty="0">
                <a:solidFill>
                  <a:schemeClr val="tx1"/>
                </a:solidFill>
                <a:latin typeface="Arial" pitchFamily="34" charset="0"/>
                <a:ea typeface="SimHei" pitchFamily="2" charset="-122"/>
                <a:cs typeface="Arial" pitchFamily="34" charset="0"/>
              </a:endParaRPr>
            </a:p>
            <a:p>
              <a:pPr marL="236538" indent="-236538">
                <a:buClr>
                  <a:srgbClr val="FFD200"/>
                </a:buClr>
                <a:buSzPct val="70000"/>
                <a:buFont typeface="Arial" charset="0"/>
                <a:buChar char="►"/>
              </a:pPr>
              <a:r>
                <a:rPr lang="zh-TW" altLang="en-US" sz="2000" dirty="0" smtClean="0">
                  <a:solidFill>
                    <a:schemeClr val="tx1"/>
                  </a:solidFill>
                  <a:latin typeface="Arial" pitchFamily="34" charset="0"/>
                  <a:ea typeface="SimHei" pitchFamily="2" charset="-122"/>
                  <a:cs typeface="Arial" pitchFamily="34" charset="0"/>
                </a:rPr>
                <a:t>超過</a:t>
              </a:r>
              <a:r>
                <a:rPr lang="en-GB" altLang="zh-TW" sz="2000" dirty="0" smtClean="0">
                  <a:solidFill>
                    <a:schemeClr val="tx1"/>
                  </a:solidFill>
                  <a:latin typeface="Arial" pitchFamily="34" charset="0"/>
                  <a:ea typeface="SimHei" pitchFamily="2" charset="-122"/>
                  <a:cs typeface="Arial" pitchFamily="34" charset="0"/>
                </a:rPr>
                <a:t>1</a:t>
              </a:r>
              <a:r>
                <a:rPr lang="en-US" altLang="zh-TW" sz="2000" dirty="0">
                  <a:latin typeface="Arial" pitchFamily="34" charset="0"/>
                  <a:ea typeface="SimHei" pitchFamily="2" charset="-122"/>
                  <a:cs typeface="Arial" pitchFamily="34" charset="0"/>
                </a:rPr>
                <a:t>5</a:t>
              </a:r>
              <a:r>
                <a:rPr lang="en-GB" altLang="zh-TW" sz="2000" dirty="0" smtClean="0">
                  <a:solidFill>
                    <a:schemeClr val="tx1"/>
                  </a:solidFill>
                  <a:latin typeface="Arial" pitchFamily="34" charset="0"/>
                  <a:ea typeface="SimHei" pitchFamily="2" charset="-122"/>
                  <a:cs typeface="Arial" pitchFamily="34" charset="0"/>
                </a:rPr>
                <a:t>0</a:t>
              </a:r>
              <a:r>
                <a:rPr lang="zh-TW" altLang="en-US" sz="2000" dirty="0" smtClean="0">
                  <a:solidFill>
                    <a:schemeClr val="tx1"/>
                  </a:solidFill>
                  <a:latin typeface="Arial" pitchFamily="34" charset="0"/>
                  <a:ea typeface="SimHei" pitchFamily="2" charset="-122"/>
                  <a:cs typeface="Arial" pitchFamily="34" charset="0"/>
                </a:rPr>
                <a:t>個國家</a:t>
              </a:r>
              <a:endParaRPr lang="en-GB" altLang="zh-CN" sz="2000" dirty="0">
                <a:solidFill>
                  <a:schemeClr val="tx1"/>
                </a:solidFill>
                <a:latin typeface="Arial" pitchFamily="34" charset="0"/>
                <a:ea typeface="SimHei" pitchFamily="2" charset="-122"/>
                <a:cs typeface="Arial" pitchFamily="34" charset="0"/>
              </a:endParaRPr>
            </a:p>
          </p:txBody>
        </p:sp>
        <p:sp>
          <p:nvSpPr>
            <p:cNvPr id="116030" name="Text Box 3"/>
            <p:cNvSpPr txBox="1">
              <a:spLocks noChangeArrowheads="1"/>
            </p:cNvSpPr>
            <p:nvPr/>
          </p:nvSpPr>
          <p:spPr bwMode="auto">
            <a:xfrm>
              <a:off x="5365750" y="5316538"/>
              <a:ext cx="2703513" cy="707886"/>
            </a:xfrm>
            <a:prstGeom prst="rect">
              <a:avLst/>
            </a:prstGeom>
            <a:noFill/>
            <a:ln w="9525">
              <a:noFill/>
              <a:miter lim="800000"/>
              <a:headEnd/>
              <a:tailEnd/>
            </a:ln>
          </p:spPr>
          <p:txBody>
            <a:bodyPr>
              <a:spAutoFit/>
            </a:bodyPr>
            <a:lstStyle/>
            <a:p>
              <a:pPr marL="236538" indent="-236538">
                <a:buClr>
                  <a:srgbClr val="FFD200"/>
                </a:buClr>
                <a:buSzPct val="70000"/>
                <a:buFont typeface="Arial" charset="0"/>
                <a:buChar char="►"/>
              </a:pPr>
              <a:r>
                <a:rPr lang="en-GB" altLang="zh-TW" sz="2000" dirty="0" smtClean="0">
                  <a:solidFill>
                    <a:schemeClr val="tx1"/>
                  </a:solidFill>
                  <a:latin typeface="Arial" pitchFamily="34" charset="0"/>
                  <a:ea typeface="SimHei" pitchFamily="2" charset="-122"/>
                  <a:cs typeface="Arial" pitchFamily="34" charset="0"/>
                </a:rPr>
                <a:t>700</a:t>
              </a:r>
              <a:r>
                <a:rPr lang="zh-TW" altLang="en-US" sz="2000" dirty="0" smtClean="0">
                  <a:solidFill>
                    <a:schemeClr val="tx1"/>
                  </a:solidFill>
                  <a:latin typeface="Arial" pitchFamily="34" charset="0"/>
                  <a:ea typeface="SimHei" pitchFamily="2" charset="-122"/>
                  <a:cs typeface="Arial" pitchFamily="34" charset="0"/>
                </a:rPr>
                <a:t>多個據點</a:t>
              </a:r>
              <a:endParaRPr lang="en-GB" altLang="zh-CN" sz="2000" dirty="0">
                <a:solidFill>
                  <a:schemeClr val="tx1"/>
                </a:solidFill>
                <a:latin typeface="Arial" pitchFamily="34" charset="0"/>
                <a:ea typeface="SimHei" pitchFamily="2" charset="-122"/>
                <a:cs typeface="Arial" pitchFamily="34" charset="0"/>
              </a:endParaRPr>
            </a:p>
            <a:p>
              <a:pPr marL="236538" indent="-236538">
                <a:buClr>
                  <a:srgbClr val="FFD200"/>
                </a:buClr>
                <a:buSzPct val="70000"/>
                <a:buFont typeface="Arial" charset="0"/>
                <a:buChar char="►"/>
              </a:pPr>
              <a:r>
                <a:rPr lang="en-GB" altLang="zh-TW" sz="2000" dirty="0" smtClean="0">
                  <a:solidFill>
                    <a:schemeClr val="tx1"/>
                  </a:solidFill>
                  <a:latin typeface="Arial" pitchFamily="34" charset="0"/>
                  <a:ea typeface="SimHei" pitchFamily="2" charset="-122"/>
                  <a:cs typeface="Arial" pitchFamily="34" charset="0"/>
                </a:rPr>
                <a:t>175,00</a:t>
              </a:r>
              <a:r>
                <a:rPr lang="en-GB" altLang="zh-CN" sz="2000" dirty="0" smtClean="0">
                  <a:solidFill>
                    <a:schemeClr val="tx1"/>
                  </a:solidFill>
                  <a:latin typeface="Arial" pitchFamily="34" charset="0"/>
                  <a:ea typeface="SimHei" pitchFamily="2" charset="-122"/>
                  <a:cs typeface="Arial" pitchFamily="34" charset="0"/>
                </a:rPr>
                <a:t>0</a:t>
              </a:r>
              <a:r>
                <a:rPr lang="zh-TW" altLang="en-US" sz="2000" dirty="0" smtClean="0">
                  <a:solidFill>
                    <a:schemeClr val="tx1"/>
                  </a:solidFill>
                  <a:latin typeface="Arial" pitchFamily="34" charset="0"/>
                  <a:ea typeface="SimHei" pitchFamily="2" charset="-122"/>
                  <a:cs typeface="Arial" pitchFamily="34" charset="0"/>
                </a:rPr>
                <a:t>多個員工</a:t>
              </a:r>
              <a:endParaRPr lang="en-GB" altLang="zh-CN" sz="2000" dirty="0">
                <a:solidFill>
                  <a:schemeClr val="tx1"/>
                </a:solidFill>
                <a:latin typeface="Arial" pitchFamily="34" charset="0"/>
                <a:ea typeface="SimHei" pitchFamily="2" charset="-122"/>
                <a:cs typeface="Arial" pitchFamily="34" charset="0"/>
              </a:endParaRPr>
            </a:p>
          </p:txBody>
        </p:sp>
      </p:grpSp>
    </p:spTree>
    <p:extLst>
      <p:ext uri="{BB962C8B-B14F-4D97-AF65-F5344CB8AC3E}">
        <p14:creationId xmlns:p14="http://schemas.microsoft.com/office/powerpoint/2010/main" val="119957708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6455437" y="469375"/>
            <a:ext cx="1592262" cy="707886"/>
          </a:xfrm>
          <a:prstGeom prst="rect">
            <a:avLst/>
          </a:prstGeom>
        </p:spPr>
        <p:style>
          <a:lnRef idx="0">
            <a:schemeClr val="accent1"/>
          </a:lnRef>
          <a:fillRef idx="3">
            <a:schemeClr val="accent1"/>
          </a:fillRef>
          <a:effectRef idx="3">
            <a:schemeClr val="accent1"/>
          </a:effectRef>
          <a:fontRef idx="minor">
            <a:schemeClr val="lt1"/>
          </a:fontRef>
        </p:style>
        <p:txBody>
          <a:bodyPr lIns="0" tIns="0" rIns="0" bIns="91440">
            <a:spAutoFit/>
          </a:bodyPr>
          <a:lstStyle/>
          <a:p>
            <a:pPr algn="ctr">
              <a:defRPr/>
            </a:pPr>
            <a:r>
              <a:rPr lang="en-US" sz="3600" kern="200" spc="-20" dirty="0" smtClean="0">
                <a:solidFill>
                  <a:schemeClr val="accent2"/>
                </a:solidFill>
                <a:latin typeface="EYInterstate Light" pitchFamily="2" charset="0"/>
                <a:ea typeface="宋体" charset="-122"/>
                <a:cs typeface="Arial" pitchFamily="34" charset="0"/>
              </a:rPr>
              <a:t>23</a:t>
            </a:r>
            <a:r>
              <a:rPr lang="en-US" sz="4000" kern="200" spc="-20" dirty="0" smtClean="0">
                <a:solidFill>
                  <a:schemeClr val="accent2"/>
                </a:solidFill>
                <a:latin typeface="EYInterstate Light" pitchFamily="2" charset="0"/>
                <a:ea typeface="宋体" charset="-122"/>
                <a:cs typeface="Arial" pitchFamily="34" charset="0"/>
              </a:rPr>
              <a:t> </a:t>
            </a:r>
            <a:r>
              <a:rPr lang="zh-TW" altLang="en-US" sz="3200" kern="200" spc="-20" dirty="0" smtClean="0">
                <a:solidFill>
                  <a:schemeClr val="accent2"/>
                </a:solidFill>
                <a:latin typeface="SimHei" panose="02010609060101010101" pitchFamily="49" charset="-122"/>
                <a:ea typeface="SimHei" panose="02010609060101010101" pitchFamily="49" charset="-122"/>
                <a:cs typeface="Arial" pitchFamily="34" charset="0"/>
              </a:rPr>
              <a:t>城市</a:t>
            </a:r>
            <a:endParaRPr lang="en-US" sz="3200" kern="200" spc="-20" dirty="0">
              <a:solidFill>
                <a:schemeClr val="accent2"/>
              </a:solidFill>
              <a:latin typeface="SimHei" panose="02010609060101010101" pitchFamily="49" charset="-122"/>
              <a:ea typeface="SimHei" panose="02010609060101010101" pitchFamily="49" charset="-122"/>
              <a:cs typeface="Arial" pitchFamily="34" charset="0"/>
            </a:endParaRPr>
          </a:p>
        </p:txBody>
      </p:sp>
      <p:sp>
        <p:nvSpPr>
          <p:cNvPr id="33" name="Rectangle 32"/>
          <p:cNvSpPr/>
          <p:nvPr/>
        </p:nvSpPr>
        <p:spPr>
          <a:xfrm>
            <a:off x="3357899" y="463131"/>
            <a:ext cx="2668593" cy="707886"/>
          </a:xfrm>
          <a:prstGeom prst="rect">
            <a:avLst/>
          </a:prstGeom>
        </p:spPr>
        <p:style>
          <a:lnRef idx="0">
            <a:schemeClr val="accent1"/>
          </a:lnRef>
          <a:fillRef idx="3">
            <a:schemeClr val="accent1"/>
          </a:fillRef>
          <a:effectRef idx="3">
            <a:schemeClr val="accent1"/>
          </a:effectRef>
          <a:fontRef idx="minor">
            <a:schemeClr val="lt1"/>
          </a:fontRef>
        </p:style>
        <p:txBody>
          <a:bodyPr wrap="square" lIns="0" tIns="0" rIns="0" bIns="91440">
            <a:spAutoFit/>
          </a:bodyPr>
          <a:lstStyle/>
          <a:p>
            <a:pPr algn="ctr">
              <a:defRPr/>
            </a:pPr>
            <a:r>
              <a:rPr lang="en-US" sz="3600" kern="200" spc="-20" dirty="0" smtClean="0">
                <a:solidFill>
                  <a:schemeClr val="accent2"/>
                </a:solidFill>
                <a:latin typeface="EYInterstate Light" pitchFamily="2" charset="0"/>
                <a:ea typeface="宋体" charset="-122"/>
                <a:cs typeface="Arial" pitchFamily="34" charset="0"/>
              </a:rPr>
              <a:t>11,000</a:t>
            </a:r>
            <a:r>
              <a:rPr lang="en-US" sz="4000" kern="200" spc="-20" dirty="0" smtClean="0">
                <a:solidFill>
                  <a:schemeClr val="accent2"/>
                </a:solidFill>
                <a:latin typeface="EYInterstate Light" pitchFamily="2" charset="0"/>
                <a:ea typeface="宋体" charset="-122"/>
                <a:cs typeface="Arial" pitchFamily="34" charset="0"/>
              </a:rPr>
              <a:t> </a:t>
            </a:r>
            <a:r>
              <a:rPr lang="zh-TW" altLang="en-US" sz="3200" kern="200" spc="-20" dirty="0" smtClean="0">
                <a:solidFill>
                  <a:schemeClr val="accent2"/>
                </a:solidFill>
                <a:latin typeface="SimHei" panose="02010609060101010101" pitchFamily="49" charset="-122"/>
                <a:ea typeface="SimHei" panose="02010609060101010101" pitchFamily="49" charset="-122"/>
                <a:cs typeface="Arial" pitchFamily="34" charset="0"/>
              </a:rPr>
              <a:t>員工</a:t>
            </a:r>
            <a:endParaRPr lang="en-US" sz="3200" kern="200" spc="-20" dirty="0">
              <a:solidFill>
                <a:schemeClr val="accent2"/>
              </a:solidFill>
              <a:latin typeface="SimHei" panose="02010609060101010101" pitchFamily="49" charset="-122"/>
              <a:ea typeface="SimHei" panose="02010609060101010101" pitchFamily="49" charset="-122"/>
              <a:cs typeface="Arial" pitchFamily="34" charset="0"/>
            </a:endParaRPr>
          </a:p>
        </p:txBody>
      </p:sp>
      <p:grpSp>
        <p:nvGrpSpPr>
          <p:cNvPr id="159" name="Group 158"/>
          <p:cNvGrpSpPr/>
          <p:nvPr/>
        </p:nvGrpSpPr>
        <p:grpSpPr>
          <a:xfrm>
            <a:off x="136293" y="-152404"/>
            <a:ext cx="2819400" cy="3757981"/>
            <a:chOff x="136293" y="-152404"/>
            <a:chExt cx="2819400" cy="3757981"/>
          </a:xfrm>
        </p:grpSpPr>
        <p:sp>
          <p:nvSpPr>
            <p:cNvPr id="160" name="Freeform 159"/>
            <p:cNvSpPr/>
            <p:nvPr/>
          </p:nvSpPr>
          <p:spPr>
            <a:xfrm>
              <a:off x="246624" y="0"/>
              <a:ext cx="2598738" cy="3605577"/>
            </a:xfrm>
            <a:custGeom>
              <a:avLst/>
              <a:gdLst>
                <a:gd name="connsiteX0" fmla="*/ 9525 w 3105150"/>
                <a:gd name="connsiteY0" fmla="*/ 19050 h 5257800"/>
                <a:gd name="connsiteX1" fmla="*/ 0 w 3105150"/>
                <a:gd name="connsiteY1" fmla="*/ 5257800 h 5257800"/>
                <a:gd name="connsiteX2" fmla="*/ 3105150 w 3105150"/>
                <a:gd name="connsiteY2" fmla="*/ 4714875 h 5257800"/>
                <a:gd name="connsiteX3" fmla="*/ 3095625 w 3105150"/>
                <a:gd name="connsiteY3" fmla="*/ 0 h 5257800"/>
                <a:gd name="connsiteX4" fmla="*/ 9525 w 3105150"/>
                <a:gd name="connsiteY4" fmla="*/ 19050 h 5257800"/>
                <a:gd name="connsiteX0" fmla="*/ 9525 w 3105150"/>
                <a:gd name="connsiteY0" fmla="*/ 9525 h 5257800"/>
                <a:gd name="connsiteX1" fmla="*/ 0 w 3105150"/>
                <a:gd name="connsiteY1" fmla="*/ 5257800 h 5257800"/>
                <a:gd name="connsiteX2" fmla="*/ 3105150 w 3105150"/>
                <a:gd name="connsiteY2" fmla="*/ 4714875 h 5257800"/>
                <a:gd name="connsiteX3" fmla="*/ 3095625 w 3105150"/>
                <a:gd name="connsiteY3" fmla="*/ 0 h 5257800"/>
                <a:gd name="connsiteX4" fmla="*/ 9525 w 3105150"/>
                <a:gd name="connsiteY4" fmla="*/ 9525 h 5257800"/>
                <a:gd name="connsiteX0" fmla="*/ 4812 w 3105150"/>
                <a:gd name="connsiteY0" fmla="*/ 9525 h 5257800"/>
                <a:gd name="connsiteX1" fmla="*/ 0 w 3105150"/>
                <a:gd name="connsiteY1" fmla="*/ 5257800 h 5257800"/>
                <a:gd name="connsiteX2" fmla="*/ 3105150 w 3105150"/>
                <a:gd name="connsiteY2" fmla="*/ 4714875 h 5257800"/>
                <a:gd name="connsiteX3" fmla="*/ 3095625 w 3105150"/>
                <a:gd name="connsiteY3" fmla="*/ 0 h 5257800"/>
                <a:gd name="connsiteX4" fmla="*/ 4812 w 3105150"/>
                <a:gd name="connsiteY4" fmla="*/ 9525 h 5257800"/>
                <a:gd name="connsiteX0" fmla="*/ 4812 w 3105150"/>
                <a:gd name="connsiteY0" fmla="*/ 0 h 5248275"/>
                <a:gd name="connsiteX1" fmla="*/ 0 w 3105150"/>
                <a:gd name="connsiteY1" fmla="*/ 5248275 h 5248275"/>
                <a:gd name="connsiteX2" fmla="*/ 3105150 w 3105150"/>
                <a:gd name="connsiteY2" fmla="*/ 4705350 h 5248275"/>
                <a:gd name="connsiteX3" fmla="*/ 3105052 w 3105150"/>
                <a:gd name="connsiteY3" fmla="*/ 0 h 5248275"/>
                <a:gd name="connsiteX4" fmla="*/ 4812 w 3105150"/>
                <a:gd name="connsiteY4" fmla="*/ 0 h 5248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150" h="5248275">
                  <a:moveTo>
                    <a:pt x="4812" y="0"/>
                  </a:moveTo>
                  <a:lnTo>
                    <a:pt x="0" y="5248275"/>
                  </a:lnTo>
                  <a:lnTo>
                    <a:pt x="3105150" y="4705350"/>
                  </a:lnTo>
                  <a:cubicBezTo>
                    <a:pt x="3105117" y="3136900"/>
                    <a:pt x="3105085" y="1568450"/>
                    <a:pt x="3105052" y="0"/>
                  </a:cubicBezTo>
                  <a:lnTo>
                    <a:pt x="4812"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1" name="Rectangle 160"/>
            <p:cNvSpPr/>
            <p:nvPr/>
          </p:nvSpPr>
          <p:spPr>
            <a:xfrm>
              <a:off x="136293" y="-152404"/>
              <a:ext cx="2819400" cy="1800493"/>
            </a:xfrm>
            <a:prstGeom prst="rect">
              <a:avLst/>
            </a:prstGeom>
          </p:spPr>
          <p:txBody>
            <a:bodyPr lIns="274320" tIns="457200">
              <a:spAutoFit/>
            </a:bodyPr>
            <a:lstStyle/>
            <a:p>
              <a:pPr>
                <a:defRPr/>
              </a:pPr>
              <a:r>
                <a:rPr lang="en-US" altLang="zh-TW" sz="2800" b="1" kern="200" spc="-20" dirty="0" smtClean="0">
                  <a:solidFill>
                    <a:schemeClr val="accent1"/>
                  </a:solidFill>
                  <a:latin typeface="EYInterstate" panose="02000503020000020004" pitchFamily="2" charset="0"/>
                  <a:ea typeface="SimHei" panose="02010609060101010101" pitchFamily="49" charset="-122"/>
                  <a:cs typeface="Arial" pitchFamily="34" charset="0"/>
                </a:rPr>
                <a:t>2007</a:t>
              </a:r>
              <a:r>
                <a:rPr lang="zh-TW" altLang="en-US" sz="2800" b="1" kern="200" spc="-20" dirty="0" smtClean="0">
                  <a:solidFill>
                    <a:schemeClr val="accent1"/>
                  </a:solidFill>
                  <a:latin typeface="SimHei" panose="02010609060101010101" pitchFamily="49" charset="-122"/>
                  <a:ea typeface="SimHei" panose="02010609060101010101" pitchFamily="49" charset="-122"/>
                  <a:cs typeface="Arial" pitchFamily="34" charset="0"/>
                </a:rPr>
                <a:t>年至今大中華區年營收成長</a:t>
              </a:r>
              <a:endParaRPr lang="en-US" sz="2800" b="1" kern="200" spc="-20" dirty="0">
                <a:solidFill>
                  <a:schemeClr val="accent1"/>
                </a:solidFill>
                <a:latin typeface="SimHei" panose="02010609060101010101" pitchFamily="49" charset="-122"/>
                <a:ea typeface="SimHei" panose="02010609060101010101" pitchFamily="49" charset="-122"/>
                <a:cs typeface="Arial" pitchFamily="34" charset="0"/>
              </a:endParaRPr>
            </a:p>
          </p:txBody>
        </p:sp>
      </p:gr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713" y="2060863"/>
            <a:ext cx="7615237" cy="433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3809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1000"/>
                                        <p:tgtEl>
                                          <p:spTgt spid="159"/>
                                        </p:tgtEl>
                                      </p:cBhvr>
                                    </p:animEffect>
                                    <p:anim calcmode="lin" valueType="num">
                                      <p:cBhvr>
                                        <p:cTn id="8" dur="1000" fill="hold"/>
                                        <p:tgtEl>
                                          <p:spTgt spid="159"/>
                                        </p:tgtEl>
                                        <p:attrNameLst>
                                          <p:attrName>ppt_x</p:attrName>
                                        </p:attrNameLst>
                                      </p:cBhvr>
                                      <p:tavLst>
                                        <p:tav tm="0">
                                          <p:val>
                                            <p:strVal val="#ppt_x"/>
                                          </p:val>
                                        </p:tav>
                                        <p:tav tm="100000">
                                          <p:val>
                                            <p:strVal val="#ppt_x"/>
                                          </p:val>
                                        </p:tav>
                                      </p:tavLst>
                                    </p:anim>
                                    <p:anim calcmode="lin" valueType="num">
                                      <p:cBhvr>
                                        <p:cTn id="9" dur="1000" fill="hold"/>
                                        <p:tgtEl>
                                          <p:spTgt spid="15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a:xfrm>
            <a:off x="457200" y="228600"/>
            <a:ext cx="8229600" cy="838200"/>
          </a:xfrm>
        </p:spPr>
        <p:txBody>
          <a:bodyPr anchor="ctr"/>
          <a:lstStyle/>
          <a:p>
            <a:r>
              <a:rPr lang="zh-TW" altLang="en-US" dirty="0" smtClean="0">
                <a:latin typeface="SimHei" pitchFamily="2" charset="-122"/>
                <a:ea typeface="SimHei" pitchFamily="2" charset="-122"/>
              </a:rPr>
              <a:t>全球一致的專業服務</a:t>
            </a:r>
            <a:br>
              <a:rPr lang="zh-TW" altLang="en-US" dirty="0" smtClean="0">
                <a:latin typeface="SimHei" pitchFamily="2" charset="-122"/>
                <a:ea typeface="SimHei" pitchFamily="2" charset="-122"/>
              </a:rPr>
            </a:br>
            <a:endParaRPr lang="zh-TW" altLang="en-US" dirty="0"/>
          </a:p>
        </p:txBody>
      </p:sp>
      <p:sp>
        <p:nvSpPr>
          <p:cNvPr id="4" name="Rectangle 3"/>
          <p:cNvSpPr/>
          <p:nvPr/>
        </p:nvSpPr>
        <p:spPr>
          <a:xfrm>
            <a:off x="685800" y="1219200"/>
            <a:ext cx="2710774" cy="384048"/>
          </a:xfrm>
          <a:prstGeom prst="rect">
            <a:avLst/>
          </a:prstGeom>
          <a:noFill/>
          <a:ln w="57150" cmpd="thickThin">
            <a:solidFill>
              <a:srgbClr val="FFD200"/>
            </a:solidFill>
          </a:ln>
          <a:effectLst>
            <a:outerShdw blurRad="50800" dist="38100" dir="18900000" algn="b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zh-TW" altLang="en-US" sz="2200" dirty="0" smtClean="0">
                <a:solidFill>
                  <a:schemeClr val="bg1"/>
                </a:solidFill>
                <a:latin typeface="SimHei" pitchFamily="2" charset="-122"/>
                <a:ea typeface="SimHei" pitchFamily="2" charset="-122"/>
              </a:rPr>
              <a:t>審計服務</a:t>
            </a:r>
            <a:endParaRPr lang="zh-TW" altLang="en-US" sz="2200" dirty="0">
              <a:solidFill>
                <a:schemeClr val="bg1"/>
              </a:solidFill>
              <a:latin typeface="SimHei" pitchFamily="2" charset="-122"/>
              <a:ea typeface="SimHei" pitchFamily="2" charset="-122"/>
            </a:endParaRPr>
          </a:p>
        </p:txBody>
      </p:sp>
      <p:sp>
        <p:nvSpPr>
          <p:cNvPr id="9" name="Rectangle 8"/>
          <p:cNvSpPr/>
          <p:nvPr/>
        </p:nvSpPr>
        <p:spPr>
          <a:xfrm>
            <a:off x="685800" y="1752600"/>
            <a:ext cx="3505200" cy="1752600"/>
          </a:xfrm>
          <a:prstGeom prst="rect">
            <a:avLst/>
          </a:prstGeom>
          <a:noFill/>
          <a:ln w="12700">
            <a:solidFill>
              <a:schemeClr val="bg1"/>
            </a:solidFill>
          </a:ln>
          <a:effectLst>
            <a:outerShdw blurRad="50800" dist="38100" dir="18900000" algn="b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buClr>
                <a:schemeClr val="bg2"/>
              </a:buClr>
              <a:buFont typeface="Arial" pitchFamily="34" charset="0"/>
              <a:buChar char="►"/>
            </a:pPr>
            <a:r>
              <a:rPr lang="en-US" altLang="zh-TW" sz="1600" dirty="0" smtClean="0">
                <a:solidFill>
                  <a:schemeClr val="bg1"/>
                </a:solidFill>
                <a:latin typeface="SimHei" pitchFamily="2" charset="-122"/>
                <a:ea typeface="SimHei" pitchFamily="2" charset="-122"/>
              </a:rPr>
              <a:t> </a:t>
            </a:r>
            <a:r>
              <a:rPr lang="zh-TW" altLang="en-US" sz="1600" dirty="0" smtClean="0">
                <a:solidFill>
                  <a:schemeClr val="bg1"/>
                </a:solidFill>
                <a:latin typeface="SimHei" pitchFamily="2" charset="-122"/>
                <a:ea typeface="SimHei" pitchFamily="2" charset="-122"/>
              </a:rPr>
              <a:t>審計服務</a:t>
            </a:r>
            <a:endParaRPr lang="en-US" altLang="zh-TW" sz="1600" dirty="0" smtClean="0">
              <a:solidFill>
                <a:schemeClr val="bg1"/>
              </a:solidFill>
              <a:latin typeface="SimHei" pitchFamily="2" charset="-122"/>
              <a:ea typeface="SimHei" pitchFamily="2" charset="-122"/>
            </a:endParaRPr>
          </a:p>
          <a:p>
            <a:pPr>
              <a:buClr>
                <a:schemeClr val="bg2"/>
              </a:buClr>
              <a:buFont typeface="Arial" pitchFamily="34" charset="0"/>
              <a:buChar char="►"/>
            </a:pPr>
            <a:r>
              <a:rPr lang="zh-TW" altLang="en-US" sz="1600" dirty="0" smtClean="0">
                <a:solidFill>
                  <a:schemeClr val="bg1"/>
                </a:solidFill>
                <a:latin typeface="SimHei" pitchFamily="2" charset="-122"/>
                <a:ea typeface="SimHei" pitchFamily="2" charset="-122"/>
              </a:rPr>
              <a:t> 氣候變遷與企業永續發展服務</a:t>
            </a:r>
            <a:endParaRPr lang="en-US" altLang="zh-TW" sz="1600" dirty="0" smtClean="0">
              <a:solidFill>
                <a:schemeClr val="bg1"/>
              </a:solidFill>
              <a:latin typeface="SimHei" pitchFamily="2" charset="-122"/>
              <a:ea typeface="SimHei" pitchFamily="2" charset="-122"/>
            </a:endParaRPr>
          </a:p>
          <a:p>
            <a:pPr>
              <a:buClr>
                <a:schemeClr val="bg2"/>
              </a:buClr>
              <a:buFont typeface="Arial" pitchFamily="34" charset="0"/>
              <a:buChar char="►"/>
            </a:pPr>
            <a:r>
              <a:rPr lang="en-US" altLang="zh-TW" sz="1600" dirty="0" smtClean="0">
                <a:solidFill>
                  <a:schemeClr val="bg1"/>
                </a:solidFill>
                <a:latin typeface="SimHei" pitchFamily="2" charset="-122"/>
                <a:ea typeface="SimHei" pitchFamily="2" charset="-122"/>
              </a:rPr>
              <a:t> </a:t>
            </a:r>
            <a:r>
              <a:rPr lang="zh-TW" altLang="en-US" sz="1600" dirty="0" smtClean="0">
                <a:solidFill>
                  <a:schemeClr val="bg1"/>
                </a:solidFill>
                <a:latin typeface="SimHei" pitchFamily="2" charset="-122"/>
                <a:ea typeface="SimHei" pitchFamily="2" charset="-122"/>
              </a:rPr>
              <a:t>舞弊調查爭議與協調服務</a:t>
            </a:r>
            <a:endParaRPr lang="zh-TW" altLang="en-US" sz="1600" dirty="0">
              <a:solidFill>
                <a:schemeClr val="bg1"/>
              </a:solidFill>
              <a:latin typeface="SimHei" pitchFamily="2" charset="-122"/>
              <a:ea typeface="SimHei" pitchFamily="2" charset="-122"/>
            </a:endParaRPr>
          </a:p>
        </p:txBody>
      </p:sp>
      <p:sp>
        <p:nvSpPr>
          <p:cNvPr id="13" name="Rectangle 12"/>
          <p:cNvSpPr/>
          <p:nvPr/>
        </p:nvSpPr>
        <p:spPr>
          <a:xfrm>
            <a:off x="685800" y="3810000"/>
            <a:ext cx="2710774" cy="384048"/>
          </a:xfrm>
          <a:prstGeom prst="rect">
            <a:avLst/>
          </a:prstGeom>
          <a:noFill/>
          <a:ln w="57150" cmpd="thickThin">
            <a:solidFill>
              <a:srgbClr val="FFD200"/>
            </a:solidFill>
          </a:ln>
          <a:effectLst>
            <a:outerShdw blurRad="50800" dist="38100" dir="18900000" algn="b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zh-TW" altLang="en-US" sz="2200" dirty="0" smtClean="0">
                <a:solidFill>
                  <a:schemeClr val="bg1"/>
                </a:solidFill>
                <a:latin typeface="SimHei" pitchFamily="2" charset="-122"/>
                <a:ea typeface="SimHei" pitchFamily="2" charset="-122"/>
              </a:rPr>
              <a:t>財務管理諮詢服務</a:t>
            </a:r>
            <a:endParaRPr lang="zh-TW" altLang="en-US" sz="2200" dirty="0">
              <a:solidFill>
                <a:schemeClr val="bg1"/>
              </a:solidFill>
              <a:latin typeface="SimHei" pitchFamily="2" charset="-122"/>
              <a:ea typeface="SimHei" pitchFamily="2" charset="-122"/>
            </a:endParaRPr>
          </a:p>
        </p:txBody>
      </p:sp>
      <p:sp>
        <p:nvSpPr>
          <p:cNvPr id="14" name="Rectangle 13"/>
          <p:cNvSpPr/>
          <p:nvPr/>
        </p:nvSpPr>
        <p:spPr>
          <a:xfrm>
            <a:off x="685800" y="4343400"/>
            <a:ext cx="3505200" cy="1752600"/>
          </a:xfrm>
          <a:prstGeom prst="rect">
            <a:avLst/>
          </a:prstGeom>
          <a:noFill/>
          <a:ln w="12700">
            <a:solidFill>
              <a:schemeClr val="bg1"/>
            </a:solidFill>
          </a:ln>
          <a:effectLst>
            <a:outerShdw blurRad="50800" dist="38100" dir="18900000" algn="b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buClr>
                <a:schemeClr val="bg2"/>
              </a:buClr>
              <a:buFont typeface="Arial" pitchFamily="34" charset="0"/>
              <a:buChar char="►"/>
            </a:pPr>
            <a:r>
              <a:rPr lang="en-US" altLang="zh-TW" sz="1600" dirty="0" smtClean="0">
                <a:solidFill>
                  <a:schemeClr val="bg1"/>
                </a:solidFill>
                <a:latin typeface="SimHei" pitchFamily="2" charset="-122"/>
                <a:ea typeface="SimHei" pitchFamily="2" charset="-122"/>
              </a:rPr>
              <a:t> </a:t>
            </a:r>
            <a:r>
              <a:rPr lang="zh-TW" altLang="en-US" sz="1600" dirty="0" smtClean="0">
                <a:solidFill>
                  <a:schemeClr val="bg1"/>
                </a:solidFill>
                <a:latin typeface="SimHei" pitchFamily="2" charset="-122"/>
                <a:ea typeface="SimHei" pitchFamily="2" charset="-122"/>
              </a:rPr>
              <a:t>企業併購諮詢服務</a:t>
            </a:r>
            <a:endParaRPr lang="en-US" altLang="zh-TW" sz="1600" dirty="0" smtClean="0">
              <a:solidFill>
                <a:schemeClr val="bg1"/>
              </a:solidFill>
              <a:latin typeface="SimHei" pitchFamily="2" charset="-122"/>
              <a:ea typeface="SimHei" pitchFamily="2" charset="-122"/>
            </a:endParaRPr>
          </a:p>
          <a:p>
            <a:pPr>
              <a:buClr>
                <a:schemeClr val="bg2"/>
              </a:buClr>
              <a:buFont typeface="Arial" pitchFamily="34" charset="0"/>
              <a:buChar char="►"/>
            </a:pPr>
            <a:r>
              <a:rPr lang="en-US" altLang="zh-TW" sz="1600" dirty="0" smtClean="0">
                <a:solidFill>
                  <a:schemeClr val="bg1"/>
                </a:solidFill>
                <a:latin typeface="SimHei" pitchFamily="2" charset="-122"/>
                <a:ea typeface="SimHei" pitchFamily="2" charset="-122"/>
              </a:rPr>
              <a:t> </a:t>
            </a:r>
            <a:r>
              <a:rPr lang="zh-TW" altLang="en-US" sz="1600" dirty="0" smtClean="0">
                <a:solidFill>
                  <a:schemeClr val="bg1"/>
                </a:solidFill>
                <a:latin typeface="SimHei" pitchFamily="2" charset="-122"/>
                <a:ea typeface="SimHei" pitchFamily="2" charset="-122"/>
              </a:rPr>
              <a:t>基礎架構諮詢</a:t>
            </a:r>
            <a:endParaRPr lang="en-US" altLang="zh-TW" sz="1600" dirty="0" smtClean="0">
              <a:solidFill>
                <a:schemeClr val="bg1"/>
              </a:solidFill>
              <a:latin typeface="SimHei" pitchFamily="2" charset="-122"/>
              <a:ea typeface="SimHei" pitchFamily="2" charset="-122"/>
            </a:endParaRPr>
          </a:p>
          <a:p>
            <a:pPr>
              <a:buClr>
                <a:schemeClr val="bg2"/>
              </a:buClr>
              <a:buFont typeface="Arial" pitchFamily="34" charset="0"/>
              <a:buChar char="►"/>
            </a:pPr>
            <a:r>
              <a:rPr lang="en-US" altLang="zh-TW" sz="1600" dirty="0" smtClean="0">
                <a:solidFill>
                  <a:schemeClr val="bg1"/>
                </a:solidFill>
                <a:latin typeface="SimHei" pitchFamily="2" charset="-122"/>
                <a:ea typeface="SimHei" pitchFamily="2" charset="-122"/>
              </a:rPr>
              <a:t> </a:t>
            </a:r>
            <a:r>
              <a:rPr lang="zh-TW" altLang="en-US" sz="1600" dirty="0" smtClean="0">
                <a:solidFill>
                  <a:schemeClr val="bg1"/>
                </a:solidFill>
                <a:latin typeface="SimHei" pitchFamily="2" charset="-122"/>
                <a:ea typeface="SimHei" pitchFamily="2" charset="-122"/>
              </a:rPr>
              <a:t>企業重整服務</a:t>
            </a:r>
            <a:endParaRPr lang="en-US" altLang="zh-TW" sz="1600" dirty="0" smtClean="0">
              <a:solidFill>
                <a:schemeClr val="bg1"/>
              </a:solidFill>
              <a:latin typeface="SimHei" pitchFamily="2" charset="-122"/>
              <a:ea typeface="SimHei" pitchFamily="2" charset="-122"/>
            </a:endParaRPr>
          </a:p>
          <a:p>
            <a:pPr>
              <a:buClr>
                <a:schemeClr val="bg2"/>
              </a:buClr>
              <a:buFont typeface="Arial" pitchFamily="34" charset="0"/>
              <a:buChar char="►"/>
            </a:pPr>
            <a:r>
              <a:rPr lang="en-US" altLang="zh-TW" sz="1600" dirty="0" smtClean="0">
                <a:solidFill>
                  <a:schemeClr val="bg1"/>
                </a:solidFill>
                <a:latin typeface="SimHei" pitchFamily="2" charset="-122"/>
                <a:ea typeface="SimHei" pitchFamily="2" charset="-122"/>
              </a:rPr>
              <a:t> </a:t>
            </a:r>
            <a:r>
              <a:rPr lang="zh-TW" altLang="en-US" sz="1600" dirty="0" smtClean="0">
                <a:solidFill>
                  <a:schemeClr val="bg1"/>
                </a:solidFill>
                <a:latin typeface="SimHei" pitchFamily="2" charset="-122"/>
                <a:ea typeface="SimHei" pitchFamily="2" charset="-122"/>
              </a:rPr>
              <a:t>營運交易諮詢服務</a:t>
            </a:r>
            <a:endParaRPr lang="en-US" altLang="zh-TW" sz="1600" dirty="0" smtClean="0">
              <a:solidFill>
                <a:schemeClr val="bg1"/>
              </a:solidFill>
              <a:latin typeface="SimHei" pitchFamily="2" charset="-122"/>
              <a:ea typeface="SimHei" pitchFamily="2" charset="-122"/>
            </a:endParaRPr>
          </a:p>
          <a:p>
            <a:pPr>
              <a:buClr>
                <a:schemeClr val="bg2"/>
              </a:buClr>
              <a:buFont typeface="Arial" pitchFamily="34" charset="0"/>
              <a:buChar char="►"/>
            </a:pPr>
            <a:r>
              <a:rPr lang="en-US" altLang="zh-TW" sz="1600" dirty="0" smtClean="0">
                <a:solidFill>
                  <a:schemeClr val="bg1"/>
                </a:solidFill>
                <a:latin typeface="SimHei" pitchFamily="2" charset="-122"/>
                <a:ea typeface="SimHei" pitchFamily="2" charset="-122"/>
              </a:rPr>
              <a:t> </a:t>
            </a:r>
            <a:r>
              <a:rPr lang="zh-TW" altLang="en-US" sz="1600" dirty="0" smtClean="0">
                <a:solidFill>
                  <a:schemeClr val="bg1"/>
                </a:solidFill>
                <a:latin typeface="SimHei" pitchFamily="2" charset="-122"/>
                <a:ea typeface="SimHei" pitchFamily="2" charset="-122"/>
              </a:rPr>
              <a:t>不動產交易服務</a:t>
            </a:r>
            <a:endParaRPr lang="en-US" altLang="zh-TW" sz="1600" dirty="0" smtClean="0">
              <a:solidFill>
                <a:schemeClr val="bg1"/>
              </a:solidFill>
              <a:latin typeface="SimHei" pitchFamily="2" charset="-122"/>
              <a:ea typeface="SimHei" pitchFamily="2" charset="-122"/>
            </a:endParaRPr>
          </a:p>
          <a:p>
            <a:pPr>
              <a:buClr>
                <a:schemeClr val="bg2"/>
              </a:buClr>
              <a:buFont typeface="Arial" pitchFamily="34" charset="0"/>
              <a:buChar char="►"/>
            </a:pPr>
            <a:r>
              <a:rPr lang="en-US" altLang="zh-TW" sz="1600" dirty="0" smtClean="0">
                <a:solidFill>
                  <a:schemeClr val="bg1"/>
                </a:solidFill>
                <a:latin typeface="SimHei" pitchFamily="2" charset="-122"/>
                <a:ea typeface="SimHei" pitchFamily="2" charset="-122"/>
              </a:rPr>
              <a:t> </a:t>
            </a:r>
            <a:r>
              <a:rPr lang="zh-TW" altLang="en-US" sz="1600" dirty="0" smtClean="0">
                <a:solidFill>
                  <a:schemeClr val="bg1"/>
                </a:solidFill>
                <a:latin typeface="SimHei" pitchFamily="2" charset="-122"/>
                <a:ea typeface="SimHei" pitchFamily="2" charset="-122"/>
              </a:rPr>
              <a:t>評價諮詢與企業模型服務</a:t>
            </a:r>
            <a:endParaRPr lang="zh-TW" altLang="en-US" sz="1600" dirty="0">
              <a:solidFill>
                <a:schemeClr val="bg1"/>
              </a:solidFill>
              <a:latin typeface="SimHei" pitchFamily="2" charset="-122"/>
              <a:ea typeface="SimHei" pitchFamily="2" charset="-122"/>
            </a:endParaRPr>
          </a:p>
        </p:txBody>
      </p:sp>
      <p:sp>
        <p:nvSpPr>
          <p:cNvPr id="15" name="Rectangle 14"/>
          <p:cNvSpPr/>
          <p:nvPr/>
        </p:nvSpPr>
        <p:spPr>
          <a:xfrm>
            <a:off x="4953000" y="1219200"/>
            <a:ext cx="2710774" cy="384048"/>
          </a:xfrm>
          <a:prstGeom prst="rect">
            <a:avLst/>
          </a:prstGeom>
          <a:noFill/>
          <a:ln w="57150" cmpd="thickThin">
            <a:solidFill>
              <a:srgbClr val="FFD200"/>
            </a:solidFill>
          </a:ln>
          <a:effectLst>
            <a:outerShdw blurRad="50800" dist="38100" dir="18900000" algn="b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zh-TW" altLang="en-US" sz="2200" dirty="0" smtClean="0">
                <a:solidFill>
                  <a:schemeClr val="bg1"/>
                </a:solidFill>
                <a:latin typeface="SimHei" pitchFamily="2" charset="-122"/>
                <a:ea typeface="SimHei" pitchFamily="2" charset="-122"/>
              </a:rPr>
              <a:t>企業管理諮詢服務</a:t>
            </a:r>
            <a:endParaRPr lang="zh-TW" altLang="en-US" sz="2200" dirty="0">
              <a:solidFill>
                <a:schemeClr val="bg1"/>
              </a:solidFill>
              <a:latin typeface="SimHei" pitchFamily="2" charset="-122"/>
              <a:ea typeface="SimHei" pitchFamily="2" charset="-122"/>
            </a:endParaRPr>
          </a:p>
        </p:txBody>
      </p:sp>
      <p:sp>
        <p:nvSpPr>
          <p:cNvPr id="16" name="Rectangle 15"/>
          <p:cNvSpPr/>
          <p:nvPr/>
        </p:nvSpPr>
        <p:spPr>
          <a:xfrm>
            <a:off x="4953000" y="1752600"/>
            <a:ext cx="3505200" cy="1752600"/>
          </a:xfrm>
          <a:prstGeom prst="rect">
            <a:avLst/>
          </a:prstGeom>
          <a:noFill/>
          <a:ln w="12700">
            <a:solidFill>
              <a:schemeClr val="bg1"/>
            </a:solidFill>
          </a:ln>
          <a:effectLst>
            <a:outerShdw blurRad="50800" dist="38100" dir="18900000" algn="b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buClr>
                <a:schemeClr val="bg2"/>
              </a:buClr>
              <a:buFont typeface="Arial" pitchFamily="34" charset="0"/>
              <a:buChar char="►"/>
            </a:pPr>
            <a:r>
              <a:rPr lang="en-US" altLang="zh-TW" sz="1600" dirty="0" smtClean="0">
                <a:solidFill>
                  <a:schemeClr val="bg1"/>
                </a:solidFill>
                <a:latin typeface="SimHei" pitchFamily="2" charset="-122"/>
                <a:ea typeface="SimHei" pitchFamily="2" charset="-122"/>
              </a:rPr>
              <a:t> </a:t>
            </a:r>
            <a:r>
              <a:rPr lang="zh-TW" altLang="en-US" sz="1600" dirty="0" smtClean="0">
                <a:solidFill>
                  <a:schemeClr val="bg1"/>
                </a:solidFill>
                <a:latin typeface="SimHei" pitchFamily="2" charset="-122"/>
                <a:ea typeface="SimHei" pitchFamily="2" charset="-122"/>
              </a:rPr>
              <a:t>績效改善諮詢服務</a:t>
            </a:r>
            <a:endParaRPr lang="en-US" altLang="zh-TW" sz="1600" dirty="0" smtClean="0">
              <a:solidFill>
                <a:schemeClr val="bg1"/>
              </a:solidFill>
              <a:latin typeface="SimHei" pitchFamily="2" charset="-122"/>
              <a:ea typeface="SimHei" pitchFamily="2" charset="-122"/>
            </a:endParaRPr>
          </a:p>
          <a:p>
            <a:pPr>
              <a:buClr>
                <a:schemeClr val="bg2"/>
              </a:buClr>
              <a:buFont typeface="Arial" pitchFamily="34" charset="0"/>
              <a:buChar char="►"/>
            </a:pPr>
            <a:r>
              <a:rPr lang="en-US" altLang="zh-TW" sz="1600" dirty="0" smtClean="0">
                <a:solidFill>
                  <a:schemeClr val="bg1"/>
                </a:solidFill>
                <a:latin typeface="SimHei" pitchFamily="2" charset="-122"/>
                <a:ea typeface="SimHei" pitchFamily="2" charset="-122"/>
              </a:rPr>
              <a:t> </a:t>
            </a:r>
            <a:r>
              <a:rPr lang="zh-TW" altLang="en-US" sz="1600" dirty="0" smtClean="0">
                <a:solidFill>
                  <a:schemeClr val="bg1"/>
                </a:solidFill>
                <a:latin typeface="SimHei" pitchFamily="2" charset="-122"/>
                <a:ea typeface="SimHei" pitchFamily="2" charset="-122"/>
              </a:rPr>
              <a:t>風險管理與諮詢服務</a:t>
            </a:r>
            <a:endParaRPr lang="en-US" altLang="zh-TW" sz="1600" dirty="0" smtClean="0">
              <a:solidFill>
                <a:schemeClr val="bg1"/>
              </a:solidFill>
              <a:latin typeface="SimHei" pitchFamily="2" charset="-122"/>
              <a:ea typeface="SimHei" pitchFamily="2" charset="-122"/>
            </a:endParaRPr>
          </a:p>
          <a:p>
            <a:pPr>
              <a:buClr>
                <a:schemeClr val="bg2"/>
              </a:buClr>
              <a:buFont typeface="Arial" pitchFamily="34" charset="0"/>
              <a:buChar char="►"/>
            </a:pPr>
            <a:r>
              <a:rPr lang="en-US" altLang="zh-TW" sz="1600" dirty="0" smtClean="0">
                <a:solidFill>
                  <a:schemeClr val="bg1"/>
                </a:solidFill>
                <a:latin typeface="SimHei" pitchFamily="2" charset="-122"/>
                <a:ea typeface="SimHei" pitchFamily="2" charset="-122"/>
              </a:rPr>
              <a:t> </a:t>
            </a:r>
            <a:r>
              <a:rPr lang="zh-TW" altLang="en-US" sz="1600" dirty="0" smtClean="0">
                <a:solidFill>
                  <a:schemeClr val="bg1"/>
                </a:solidFill>
                <a:latin typeface="SimHei" pitchFamily="2" charset="-122"/>
                <a:ea typeface="SimHei" pitchFamily="2" charset="-122"/>
              </a:rPr>
              <a:t>資訊安全與電腦審計服務</a:t>
            </a:r>
            <a:endParaRPr lang="en-US" altLang="zh-TW" sz="1600" dirty="0" smtClean="0">
              <a:solidFill>
                <a:schemeClr val="bg1"/>
              </a:solidFill>
              <a:latin typeface="SimHei" pitchFamily="2" charset="-122"/>
              <a:ea typeface="SimHei" pitchFamily="2" charset="-122"/>
            </a:endParaRPr>
          </a:p>
          <a:p>
            <a:pPr>
              <a:buClr>
                <a:schemeClr val="bg2"/>
              </a:buClr>
              <a:buFont typeface="Arial" pitchFamily="34" charset="0"/>
              <a:buChar char="►"/>
            </a:pPr>
            <a:endParaRPr lang="zh-TW" altLang="en-US" sz="1600" dirty="0">
              <a:solidFill>
                <a:schemeClr val="bg1"/>
              </a:solidFill>
              <a:latin typeface="SimHei" pitchFamily="2" charset="-122"/>
              <a:ea typeface="SimHei" pitchFamily="2" charset="-122"/>
            </a:endParaRPr>
          </a:p>
        </p:txBody>
      </p:sp>
      <p:sp>
        <p:nvSpPr>
          <p:cNvPr id="17" name="Rectangle 16"/>
          <p:cNvSpPr/>
          <p:nvPr/>
        </p:nvSpPr>
        <p:spPr>
          <a:xfrm>
            <a:off x="4953000" y="3810000"/>
            <a:ext cx="2710774" cy="384048"/>
          </a:xfrm>
          <a:prstGeom prst="rect">
            <a:avLst/>
          </a:prstGeom>
          <a:noFill/>
          <a:ln w="57150" cmpd="thickThin">
            <a:solidFill>
              <a:srgbClr val="FFD200"/>
            </a:solidFill>
          </a:ln>
          <a:effectLst>
            <a:outerShdw blurRad="50800" dist="38100" dir="18900000" algn="b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zh-TW" altLang="en-US" sz="2200" dirty="0" smtClean="0">
                <a:solidFill>
                  <a:schemeClr val="bg1"/>
                </a:solidFill>
                <a:latin typeface="SimHei" pitchFamily="2" charset="-122"/>
                <a:ea typeface="SimHei" pitchFamily="2" charset="-122"/>
              </a:rPr>
              <a:t>稅務服務</a:t>
            </a:r>
            <a:endParaRPr lang="zh-TW" altLang="en-US" sz="2200" dirty="0">
              <a:solidFill>
                <a:schemeClr val="bg1"/>
              </a:solidFill>
              <a:latin typeface="SimHei" pitchFamily="2" charset="-122"/>
              <a:ea typeface="SimHei" pitchFamily="2" charset="-122"/>
            </a:endParaRPr>
          </a:p>
        </p:txBody>
      </p:sp>
      <p:sp>
        <p:nvSpPr>
          <p:cNvPr id="18" name="Rectangle 17"/>
          <p:cNvSpPr/>
          <p:nvPr/>
        </p:nvSpPr>
        <p:spPr>
          <a:xfrm>
            <a:off x="4953000" y="4343400"/>
            <a:ext cx="3505200" cy="1752600"/>
          </a:xfrm>
          <a:prstGeom prst="rect">
            <a:avLst/>
          </a:prstGeom>
          <a:noFill/>
          <a:ln w="12700">
            <a:solidFill>
              <a:schemeClr val="bg1"/>
            </a:solidFill>
          </a:ln>
          <a:effectLst>
            <a:outerShdw blurRad="50800" dist="38100" dir="18900000" algn="b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buClr>
                <a:schemeClr val="bg2"/>
              </a:buClr>
              <a:buFont typeface="Arial" pitchFamily="34" charset="0"/>
              <a:buChar char="►"/>
            </a:pPr>
            <a:r>
              <a:rPr lang="en-US" altLang="zh-TW" sz="1600" dirty="0" smtClean="0">
                <a:solidFill>
                  <a:schemeClr val="bg1"/>
                </a:solidFill>
                <a:latin typeface="SimHei" pitchFamily="2" charset="-122"/>
                <a:ea typeface="SimHei" pitchFamily="2" charset="-122"/>
              </a:rPr>
              <a:t> </a:t>
            </a:r>
            <a:r>
              <a:rPr lang="zh-TW" altLang="en-US" sz="1600" dirty="0" smtClean="0">
                <a:solidFill>
                  <a:schemeClr val="bg1"/>
                </a:solidFill>
                <a:latin typeface="SimHei" pitchFamily="2" charset="-122"/>
                <a:ea typeface="SimHei" pitchFamily="2" charset="-122"/>
              </a:rPr>
              <a:t>公司稅務諮詢服務</a:t>
            </a:r>
            <a:endParaRPr lang="en-US" altLang="zh-TW" sz="1600" dirty="0" smtClean="0">
              <a:solidFill>
                <a:schemeClr val="bg1"/>
              </a:solidFill>
              <a:latin typeface="SimHei" pitchFamily="2" charset="-122"/>
              <a:ea typeface="SimHei" pitchFamily="2" charset="-122"/>
            </a:endParaRPr>
          </a:p>
          <a:p>
            <a:pPr>
              <a:buClr>
                <a:schemeClr val="bg2"/>
              </a:buClr>
              <a:buFont typeface="Arial" pitchFamily="34" charset="0"/>
              <a:buChar char="►"/>
            </a:pPr>
            <a:r>
              <a:rPr lang="en-US" altLang="zh-TW" sz="1600" dirty="0" smtClean="0">
                <a:solidFill>
                  <a:schemeClr val="bg1"/>
                </a:solidFill>
                <a:latin typeface="SimHei" pitchFamily="2" charset="-122"/>
                <a:ea typeface="SimHei" pitchFamily="2" charset="-122"/>
              </a:rPr>
              <a:t> </a:t>
            </a:r>
            <a:r>
              <a:rPr lang="zh-TW" altLang="en-US" sz="1600" dirty="0" smtClean="0">
                <a:solidFill>
                  <a:schemeClr val="bg1"/>
                </a:solidFill>
                <a:latin typeface="SimHei" pitchFamily="2" charset="-122"/>
                <a:ea typeface="SimHei" pitchFamily="2" charset="-122"/>
              </a:rPr>
              <a:t>跨國調派人員稅務服務</a:t>
            </a:r>
            <a:endParaRPr lang="en-US" altLang="zh-TW" sz="1600" dirty="0" smtClean="0">
              <a:solidFill>
                <a:schemeClr val="bg1"/>
              </a:solidFill>
              <a:latin typeface="SimHei" pitchFamily="2" charset="-122"/>
              <a:ea typeface="SimHei" pitchFamily="2" charset="-122"/>
            </a:endParaRPr>
          </a:p>
          <a:p>
            <a:pPr>
              <a:buClr>
                <a:schemeClr val="bg2"/>
              </a:buClr>
              <a:buFont typeface="Arial" pitchFamily="34" charset="0"/>
              <a:buChar char="►"/>
            </a:pPr>
            <a:r>
              <a:rPr lang="en-US" altLang="zh-TW" sz="1600" dirty="0" smtClean="0">
                <a:solidFill>
                  <a:schemeClr val="bg1"/>
                </a:solidFill>
                <a:latin typeface="SimHei" pitchFamily="2" charset="-122"/>
                <a:ea typeface="SimHei" pitchFamily="2" charset="-122"/>
              </a:rPr>
              <a:t> </a:t>
            </a:r>
            <a:r>
              <a:rPr lang="zh-TW" altLang="en-US" sz="1600" dirty="0" smtClean="0">
                <a:solidFill>
                  <a:schemeClr val="bg1"/>
                </a:solidFill>
                <a:latin typeface="SimHei" pitchFamily="2" charset="-122"/>
                <a:ea typeface="SimHei" pitchFamily="2" charset="-122"/>
              </a:rPr>
              <a:t>間接稅服務</a:t>
            </a:r>
            <a:endParaRPr lang="en-US" altLang="zh-TW" sz="1600" dirty="0" smtClean="0">
              <a:solidFill>
                <a:schemeClr val="bg1"/>
              </a:solidFill>
              <a:latin typeface="SimHei" pitchFamily="2" charset="-122"/>
              <a:ea typeface="SimHei" pitchFamily="2" charset="-122"/>
            </a:endParaRPr>
          </a:p>
          <a:p>
            <a:pPr>
              <a:buClr>
                <a:schemeClr val="bg2"/>
              </a:buClr>
              <a:buFont typeface="Arial" pitchFamily="34" charset="0"/>
              <a:buChar char="►"/>
            </a:pPr>
            <a:r>
              <a:rPr lang="zh-TW" altLang="en-US" sz="1600" dirty="0" smtClean="0">
                <a:solidFill>
                  <a:schemeClr val="bg1"/>
                </a:solidFill>
                <a:latin typeface="SimHei" pitchFamily="2" charset="-122"/>
                <a:ea typeface="SimHei" pitchFamily="2" charset="-122"/>
              </a:rPr>
              <a:t> 國際稅務服務</a:t>
            </a:r>
            <a:endParaRPr lang="en-US" altLang="zh-TW" sz="1600" dirty="0" smtClean="0">
              <a:solidFill>
                <a:schemeClr val="bg1"/>
              </a:solidFill>
              <a:latin typeface="SimHei" pitchFamily="2" charset="-122"/>
              <a:ea typeface="SimHei" pitchFamily="2" charset="-122"/>
            </a:endParaRPr>
          </a:p>
          <a:p>
            <a:pPr>
              <a:buClr>
                <a:schemeClr val="bg2"/>
              </a:buClr>
              <a:buFont typeface="Arial" pitchFamily="34" charset="0"/>
              <a:buChar char="►"/>
            </a:pPr>
            <a:r>
              <a:rPr lang="zh-TW" altLang="en-US" sz="1600" dirty="0" smtClean="0">
                <a:solidFill>
                  <a:schemeClr val="bg1"/>
                </a:solidFill>
                <a:latin typeface="SimHei" pitchFamily="2" charset="-122"/>
                <a:ea typeface="SimHei" pitchFamily="2" charset="-122"/>
              </a:rPr>
              <a:t> 移轉訂價服務</a:t>
            </a:r>
            <a:endParaRPr lang="en-US" altLang="zh-TW" sz="1600" dirty="0" smtClean="0">
              <a:solidFill>
                <a:schemeClr val="bg1"/>
              </a:solidFill>
              <a:latin typeface="SimHei" pitchFamily="2" charset="-122"/>
              <a:ea typeface="SimHei" pitchFamily="2" charset="-122"/>
            </a:endParaRPr>
          </a:p>
          <a:p>
            <a:pPr>
              <a:buClr>
                <a:schemeClr val="bg2"/>
              </a:buClr>
              <a:buFont typeface="Arial" pitchFamily="34" charset="0"/>
              <a:buChar char="►"/>
            </a:pPr>
            <a:r>
              <a:rPr lang="zh-TW" altLang="en-US" sz="1600" dirty="0" smtClean="0">
                <a:solidFill>
                  <a:schemeClr val="bg1"/>
                </a:solidFill>
                <a:latin typeface="SimHei" pitchFamily="2" charset="-122"/>
                <a:ea typeface="SimHei" pitchFamily="2" charset="-122"/>
              </a:rPr>
              <a:t> 交易租稅服務</a:t>
            </a:r>
            <a:endParaRPr lang="en-US" altLang="zh-TW" sz="1600" dirty="0" smtClean="0">
              <a:solidFill>
                <a:schemeClr val="bg1"/>
              </a:solidFill>
              <a:latin typeface="SimHei" pitchFamily="2" charset="-122"/>
              <a:ea typeface="SimHei" pitchFamily="2" charset="-122"/>
            </a:endParaRPr>
          </a:p>
          <a:p>
            <a:pPr>
              <a:buClr>
                <a:schemeClr val="bg2"/>
              </a:buClr>
              <a:buFont typeface="Arial" pitchFamily="34" charset="0"/>
              <a:buChar char="►"/>
            </a:pPr>
            <a:endParaRPr lang="zh-TW" altLang="en-US" sz="1600" dirty="0">
              <a:solidFill>
                <a:schemeClr val="bg1"/>
              </a:solidFill>
              <a:latin typeface="SimHei" pitchFamily="2" charset="-122"/>
              <a:ea typeface="SimHei" pitchFamily="2" charset="-122"/>
            </a:endParaRPr>
          </a:p>
        </p:txBody>
      </p:sp>
    </p:spTree>
    <p:extLst>
      <p:ext uri="{BB962C8B-B14F-4D97-AF65-F5344CB8AC3E}">
        <p14:creationId xmlns:p14="http://schemas.microsoft.com/office/powerpoint/2010/main" val="2747428421"/>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a:xfrm>
            <a:off x="2090044" y="1074475"/>
            <a:ext cx="6231506" cy="2713754"/>
          </a:xfrm>
        </p:spPr>
        <p:txBody>
          <a:bodyPr/>
          <a:lstStyle/>
          <a:p>
            <a:r>
              <a:rPr lang="zh-TW" altLang="en-US" sz="3200" dirty="0" smtClean="0">
                <a:latin typeface="SimHei" pitchFamily="2" charset="-122"/>
                <a:ea typeface="SimHei" pitchFamily="2" charset="-122"/>
                <a:cs typeface="Arial" charset="0"/>
              </a:rPr>
              <a:t>安永與眾不同之處</a:t>
            </a:r>
            <a:r>
              <a:rPr lang="en-US" altLang="zh-TW" sz="3200" dirty="0" smtClean="0">
                <a:solidFill>
                  <a:srgbClr val="FFC000"/>
                </a:solidFill>
                <a:latin typeface="EYInterstate" pitchFamily="2" charset="0"/>
                <a:ea typeface="SimHei" pitchFamily="2" charset="-122"/>
              </a:rPr>
              <a:t/>
            </a:r>
            <a:br>
              <a:rPr lang="en-US" altLang="zh-TW" sz="3200" dirty="0" smtClean="0">
                <a:solidFill>
                  <a:srgbClr val="FFC000"/>
                </a:solidFill>
                <a:latin typeface="EYInterstate" pitchFamily="2" charset="0"/>
                <a:ea typeface="SimHei" pitchFamily="2" charset="-122"/>
              </a:rPr>
            </a:br>
            <a:r>
              <a:rPr lang="zh-TW" altLang="en-US" sz="3200" dirty="0">
                <a:solidFill>
                  <a:srgbClr val="FFC000"/>
                </a:solidFill>
                <a:latin typeface="EYInterstate" pitchFamily="2" charset="0"/>
                <a:ea typeface="SimHei" pitchFamily="2" charset="-122"/>
              </a:rPr>
              <a:t>企業家</a:t>
            </a:r>
            <a:r>
              <a:rPr lang="zh-TW" altLang="en-US" sz="3200" dirty="0" smtClean="0">
                <a:solidFill>
                  <a:srgbClr val="FFC000"/>
                </a:solidFill>
                <a:latin typeface="EYInterstate" pitchFamily="2" charset="0"/>
                <a:ea typeface="SimHei" pitchFamily="2" charset="-122"/>
              </a:rPr>
              <a:t>精神</a:t>
            </a:r>
            <a:r>
              <a:rPr lang="en-US" altLang="zh-TW" sz="3200" dirty="0" smtClean="0">
                <a:solidFill>
                  <a:srgbClr val="FFC000"/>
                </a:solidFill>
                <a:latin typeface="EYInterstate" pitchFamily="2" charset="0"/>
                <a:ea typeface="SimHei" pitchFamily="2" charset="-122"/>
              </a:rPr>
              <a:t/>
            </a:r>
            <a:br>
              <a:rPr lang="en-US" altLang="zh-TW" sz="3200" dirty="0" smtClean="0">
                <a:solidFill>
                  <a:srgbClr val="FFC000"/>
                </a:solidFill>
                <a:latin typeface="EYInterstate" pitchFamily="2" charset="0"/>
                <a:ea typeface="SimHei" pitchFamily="2" charset="-122"/>
              </a:rPr>
            </a:br>
            <a:endParaRPr lang="en-US" sz="2400" dirty="0">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2316458776"/>
      </p:ext>
    </p:extLst>
  </p:cSld>
  <p:clrMapOvr>
    <a:masterClrMapping/>
  </p:clrMapOvr>
  <p:timing>
    <p:tnLst>
      <p:par>
        <p:cTn id="1" dur="indefinite" restart="never" nodeType="tmRoot"/>
      </p:par>
    </p:tnLst>
  </p:timing>
</p:sld>
</file>

<file path=ppt/theme/theme1.xml><?xml version="1.0" encoding="utf-8"?>
<a:theme xmlns:a="http://schemas.openxmlformats.org/drawingml/2006/main" name="EY_China_presentation_EN_new">
  <a:themeElements>
    <a:clrScheme name="Custom 1">
      <a:dk1>
        <a:srgbClr val="000000"/>
      </a:dk1>
      <a:lt1>
        <a:srgbClr val="808080"/>
      </a:lt1>
      <a:dk2>
        <a:srgbClr val="FFFFFF"/>
      </a:dk2>
      <a:lt2>
        <a:srgbClr val="808080"/>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spAutoFit/>
      </a:bodyPr>
      <a:lstStyle>
        <a:defPPr marL="285750" indent="-285750">
          <a:lnSpc>
            <a:spcPct val="85000"/>
          </a:lnSpc>
          <a:spcAft>
            <a:spcPts val="600"/>
          </a:spcAft>
          <a:buClr>
            <a:schemeClr val="accent2"/>
          </a:buClr>
          <a:buSzPct val="70000"/>
          <a:buFont typeface="Arial" pitchFamily="34" charset="0"/>
          <a:buChar char="►"/>
          <a:defRPr sz="1200" dirty="0" smtClean="0"/>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2.xml><?xml version="1.0" encoding="utf-8"?>
<a:theme xmlns:a="http://schemas.openxmlformats.org/drawingml/2006/main" name="EY light projection">
  <a:themeElements>
    <a:clrScheme name="Custom 1">
      <a:dk1>
        <a:srgbClr val="000000"/>
      </a:dk1>
      <a:lt1>
        <a:srgbClr val="808080"/>
      </a:lt1>
      <a:dk2>
        <a:srgbClr val="FFFFFF"/>
      </a:dk2>
      <a:lt2>
        <a:srgbClr val="808080"/>
      </a:lt2>
      <a:accent1>
        <a:srgbClr val="808080"/>
      </a:accent1>
      <a:accent2>
        <a:srgbClr val="FFD2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spAutoFit/>
      </a:bodyPr>
      <a:lstStyle>
        <a:defPPr marL="285750" indent="-285750">
          <a:lnSpc>
            <a:spcPct val="85000"/>
          </a:lnSpc>
          <a:spcAft>
            <a:spcPts val="600"/>
          </a:spcAft>
          <a:buClr>
            <a:schemeClr val="accent2"/>
          </a:buClr>
          <a:buSzPct val="70000"/>
          <a:buFont typeface="Arial" pitchFamily="34" charset="0"/>
          <a:buChar char="►"/>
          <a:defRPr sz="1200" dirty="0" smtClean="0"/>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3.xml><?xml version="1.0" encoding="utf-8"?>
<a:theme xmlns:a="http://schemas.openxmlformats.org/drawingml/2006/main" name="EY dark print">
  <a:themeElements>
    <a:clrScheme name="Custom 2">
      <a:dk1>
        <a:srgbClr val="FFFFFF"/>
      </a:dk1>
      <a:lt1>
        <a:srgbClr val="FFFFFF"/>
      </a:lt1>
      <a:dk2>
        <a:srgbClr val="333333"/>
      </a:dk2>
      <a:lt2>
        <a:srgbClr val="FFE600"/>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spAutoFit/>
      </a:bodyPr>
      <a:lstStyle>
        <a:defPPr marL="285750" indent="-285750">
          <a:lnSpc>
            <a:spcPct val="85000"/>
          </a:lnSpc>
          <a:spcAft>
            <a:spcPts val="600"/>
          </a:spcAft>
          <a:buClr>
            <a:schemeClr val="accent2"/>
          </a:buClr>
          <a:buSzPct val="70000"/>
          <a:buFont typeface="Arial" pitchFamily="34" charset="0"/>
          <a:buChar char="►"/>
          <a:defRPr sz="1200" dirty="0" smtClean="0"/>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4.xml><?xml version="1.0" encoding="utf-8"?>
<a:theme xmlns:a="http://schemas.openxmlformats.org/drawingml/2006/main" name="EY dark projection">
  <a:themeElements>
    <a:clrScheme name="Custom 4">
      <a:dk1>
        <a:srgbClr val="FFFFFF"/>
      </a:dk1>
      <a:lt1>
        <a:srgbClr val="FFFFFF"/>
      </a:lt1>
      <a:dk2>
        <a:srgbClr val="333333"/>
      </a:dk2>
      <a:lt2>
        <a:srgbClr val="FFD200"/>
      </a:lt2>
      <a:accent1>
        <a:srgbClr val="808080"/>
      </a:accent1>
      <a:accent2>
        <a:srgbClr val="FFD2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spAutoFit/>
      </a:bodyPr>
      <a:lstStyle>
        <a:defPPr marL="285750" indent="-285750">
          <a:lnSpc>
            <a:spcPct val="85000"/>
          </a:lnSpc>
          <a:spcAft>
            <a:spcPts val="600"/>
          </a:spcAft>
          <a:buClr>
            <a:schemeClr val="accent2"/>
          </a:buClr>
          <a:buSzPct val="70000"/>
          <a:buFont typeface="Arial" pitchFamily="34" charset="0"/>
          <a:buChar char="►"/>
          <a:defRPr sz="1200" dirty="0" smtClean="0"/>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EY_China_presentation_EN_new</Template>
  <TotalTime>21132</TotalTime>
  <Words>1491</Words>
  <Application>Microsoft Office PowerPoint</Application>
  <PresentationFormat>如螢幕大小 (4:3)</PresentationFormat>
  <Paragraphs>242</Paragraphs>
  <Slides>31</Slides>
  <Notes>22</Notes>
  <HiddenSlides>0</HiddenSlides>
  <MMClips>0</MMClips>
  <ScaleCrop>false</ScaleCrop>
  <HeadingPairs>
    <vt:vector size="4" baseType="variant">
      <vt:variant>
        <vt:lpstr>佈景主題</vt:lpstr>
      </vt:variant>
      <vt:variant>
        <vt:i4>4</vt:i4>
      </vt:variant>
      <vt:variant>
        <vt:lpstr>投影片標題</vt:lpstr>
      </vt:variant>
      <vt:variant>
        <vt:i4>31</vt:i4>
      </vt:variant>
    </vt:vector>
  </HeadingPairs>
  <TitlesOfParts>
    <vt:vector size="35" baseType="lpstr">
      <vt:lpstr>EY_China_presentation_EN_new</vt:lpstr>
      <vt:lpstr>EY light projection</vt:lpstr>
      <vt:lpstr>EY dark print</vt:lpstr>
      <vt:lpstr>EY dark projection</vt:lpstr>
      <vt:lpstr>PowerPoint 簡報</vt:lpstr>
      <vt:lpstr>安永與眾不同之處</vt:lpstr>
      <vt:lpstr>安永與眾不同之處 全球整合的優勢  　</vt:lpstr>
      <vt:lpstr>PowerPoint 簡報</vt:lpstr>
      <vt:lpstr>PowerPoint 簡報</vt:lpstr>
      <vt:lpstr>PowerPoint 簡報</vt:lpstr>
      <vt:lpstr>PowerPoint 簡報</vt:lpstr>
      <vt:lpstr>全球一致的專業服務 </vt:lpstr>
      <vt:lpstr>安永與眾不同之處 企業家精神 </vt:lpstr>
      <vt:lpstr>PowerPoint 簡報</vt:lpstr>
      <vt:lpstr>PowerPoint 簡報</vt:lpstr>
      <vt:lpstr>混合格式</vt:lpstr>
      <vt:lpstr>安永企業家獎－2012台灣獎項類別</vt:lpstr>
      <vt:lpstr>PowerPoint 簡報</vt:lpstr>
      <vt:lpstr>安永企業家獎－2011年安永企業家獎年度得主</vt:lpstr>
      <vt:lpstr>安永與眾不同之處 獨一無二的安永人文化 </vt:lpstr>
      <vt:lpstr>PowerPoint 簡報</vt:lpstr>
      <vt:lpstr>務實有效的學習發展架構 - EYU</vt:lpstr>
      <vt:lpstr>PowerPoint 簡報</vt:lpstr>
      <vt:lpstr>多元化的人才交換計劃 - 與國際接軌</vt:lpstr>
      <vt:lpstr>PowerPoint 簡報</vt:lpstr>
      <vt:lpstr>PowerPoint 簡報</vt:lpstr>
      <vt:lpstr>PowerPoint 簡報</vt:lpstr>
      <vt:lpstr>安永與眾不同之處 安永為最受歡迎雇主  </vt:lpstr>
      <vt:lpstr>安永蟬聯 Universum Global 全球最具吸引力雇主第2名，位居四大會計師事務所之首</vt:lpstr>
      <vt:lpstr>PowerPoint 簡報</vt:lpstr>
      <vt:lpstr>PowerPoint 簡報</vt:lpstr>
      <vt:lpstr>PowerPoint 簡報</vt:lpstr>
      <vt:lpstr>PowerPoint 簡報</vt:lpstr>
      <vt:lpstr>謝謝</vt:lpstr>
      <vt:lpstr>PowerPoint 簡報</vt:lpstr>
    </vt:vector>
  </TitlesOfParts>
  <Company>Ernst &amp; Young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Ren</dc:creator>
  <cp:lastModifiedBy>Jacqueline Yeh</cp:lastModifiedBy>
  <cp:revision>609</cp:revision>
  <cp:lastPrinted>2014-10-17T08:00:55Z</cp:lastPrinted>
  <dcterms:created xsi:type="dcterms:W3CDTF">2014-01-16T02:18:30Z</dcterms:created>
  <dcterms:modified xsi:type="dcterms:W3CDTF">2014-10-31T09:45:12Z</dcterms:modified>
</cp:coreProperties>
</file>