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82" r:id="rId5"/>
    <p:sldId id="283" r:id="rId6"/>
    <p:sldId id="284" r:id="rId7"/>
    <p:sldId id="286" r:id="rId8"/>
    <p:sldId id="288" r:id="rId9"/>
    <p:sldId id="290" r:id="rId10"/>
    <p:sldId id="289" r:id="rId11"/>
    <p:sldId id="285" r:id="rId12"/>
    <p:sldId id="292" r:id="rId13"/>
    <p:sldId id="309" r:id="rId14"/>
    <p:sldId id="308" r:id="rId15"/>
    <p:sldId id="293" r:id="rId16"/>
    <p:sldId id="294" r:id="rId17"/>
    <p:sldId id="291" r:id="rId18"/>
    <p:sldId id="296" r:id="rId19"/>
    <p:sldId id="298" r:id="rId20"/>
    <p:sldId id="297" r:id="rId21"/>
    <p:sldId id="300" r:id="rId22"/>
    <p:sldId id="301" r:id="rId23"/>
    <p:sldId id="299" r:id="rId24"/>
    <p:sldId id="303" r:id="rId25"/>
    <p:sldId id="302" r:id="rId26"/>
    <p:sldId id="304" r:id="rId27"/>
    <p:sldId id="306" r:id="rId28"/>
    <p:sldId id="307" r:id="rId29"/>
    <p:sldId id="305" r:id="rId30"/>
    <p:sldId id="295" r:id="rId31"/>
    <p:sldId id="275" r:id="rId32"/>
  </p:sldIdLst>
  <p:sldSz cx="9144000" cy="6858000" type="screen4x3"/>
  <p:notesSz cx="6858000" cy="9144000"/>
  <p:embeddedFontLst>
    <p:embeddedFont>
      <p:font typeface="微軟正黑體" pitchFamily="34" charset="-120"/>
      <p:regular r:id="rId33"/>
      <p:bold r:id="rId34"/>
    </p:embeddedFont>
    <p:embeddedFont>
      <p:font typeface="Verdana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A50021"/>
    <a:srgbClr val="FFFFCC"/>
    <a:srgbClr val="006600"/>
    <a:srgbClr val="9999FF"/>
    <a:srgbClr val="FFCC99"/>
    <a:srgbClr val="996600"/>
    <a:srgbClr val="CCCCFF"/>
    <a:srgbClr val="9966FF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121" autoAdjust="0"/>
    <p:restoredTop sz="94660"/>
  </p:normalViewPr>
  <p:slideViewPr>
    <p:cSldViewPr>
      <p:cViewPr>
        <p:scale>
          <a:sx n="66" d="100"/>
          <a:sy n="66" d="100"/>
        </p:scale>
        <p:origin x="-145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133600" cy="24447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454400" y="6308725"/>
            <a:ext cx="2133600" cy="24447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3EE78573-C540-4BE8-B4A0-36CAC284FD6B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4800600"/>
            <a:ext cx="6156325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zh-TW" altLang="en-US" smtClean="0"/>
              <a:t>按一下以編輯母片副標題樣式</a:t>
            </a:r>
            <a:endParaRPr lang="en-US" altLang="zh-TW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3363" y="5105400"/>
            <a:ext cx="6172200" cy="1143000"/>
          </a:xfrm>
        </p:spPr>
        <p:txBody>
          <a:bodyPr/>
          <a:lstStyle>
            <a:lvl1pPr algn="l">
              <a:defRPr sz="44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104455-020A-4577-ADE3-F8EBC766C212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77025" y="609600"/>
            <a:ext cx="2047875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3400" y="609600"/>
            <a:ext cx="5991225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EA32E9-BE37-4332-8422-C2CE3FF5B903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6400800" cy="4873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533400" y="1611313"/>
            <a:ext cx="8191500" cy="4713287"/>
          </a:xfrm>
        </p:spPr>
        <p:txBody>
          <a:bodyPr/>
          <a:lstStyle/>
          <a:p>
            <a:r>
              <a:rPr lang="zh-TW" altLang="en-US" smtClean="0"/>
              <a:t>按一下圖示以新增表格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7315200" y="6461125"/>
            <a:ext cx="1752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4191000" y="6477000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fld id="{BB2B1D22-377D-4BDF-9549-7F02F29D9F7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>
          <a:xfrm>
            <a:off x="293688" y="6477000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4F3B27-5A6A-420C-BB82-E6FCC33069B8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7756CD-222D-44CE-9C1A-512D0D0E1A4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3400" y="1611313"/>
            <a:ext cx="4019550" cy="4713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05350" y="1611313"/>
            <a:ext cx="4019550" cy="4713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CA7E5C-D3FF-47EF-A515-414076B42DB8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A4EB58-BD71-44E6-9CD6-F07CF37C7E1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8741D8-A9AB-43D8-810D-9CFDCDD36592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34DFF3-05F2-4682-B00D-A99EC7DF43D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61A99B-5E18-44CB-907A-44D359A0B3BA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C34C5A-BAAD-4F19-8CDD-C5EDFCD07C91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1" name="Object 87"/>
          <p:cNvGraphicFramePr>
            <a:graphicFrameLocks noChangeAspect="1"/>
          </p:cNvGraphicFramePr>
          <p:nvPr/>
        </p:nvGraphicFramePr>
        <p:xfrm>
          <a:off x="0" y="0"/>
          <a:ext cx="9144000" cy="1600200"/>
        </p:xfrm>
        <a:graphic>
          <a:graphicData uri="http://schemas.openxmlformats.org/presentationml/2006/ole">
            <p:oleObj spid="_x0000_s1111" name="Image" r:id="rId15" imgW="13003175" imgH="2577778" progId="">
              <p:embed/>
            </p:oleObj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611313"/>
            <a:ext cx="8191500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altLang="zh-TW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315200" y="6461125"/>
            <a:ext cx="1752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  <a:ea typeface="新細明體" pitchFamily="18" charset="-120"/>
              </a:defRPr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47700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  <a:ea typeface="新細明體" pitchFamily="18" charset="-120"/>
              </a:defRPr>
            </a:lvl1pPr>
          </a:lstStyle>
          <a:p>
            <a:fld id="{E93F17B3-3603-4E58-A393-03FCDFD9AC81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533400" y="609600"/>
            <a:ext cx="6400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293688" y="647700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  <a:ea typeface="新細明體" pitchFamily="18" charset="-120"/>
              </a:defRPr>
            </a:lvl1pPr>
          </a:lstStyle>
          <a:p>
            <a:endParaRPr lang="en-US" altLang="zh-TW"/>
          </a:p>
        </p:txBody>
      </p:sp>
      <p:pic>
        <p:nvPicPr>
          <p:cNvPr id="1108" name="Picture 84" descr="p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239000" y="190500"/>
            <a:ext cx="1450975" cy="2095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514350" indent="-5143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+mj-ea"/>
        <a:buAutoNum type="ea1ChtPeriod"/>
        <a:defRPr sz="28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971550" indent="-5143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+mj-lt"/>
        <a:buAutoNum type="arabicPeriod"/>
        <a:defRPr sz="26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24200" y="5257800"/>
            <a:ext cx="6172200" cy="762000"/>
          </a:xfrm>
        </p:spPr>
        <p:txBody>
          <a:bodyPr/>
          <a:lstStyle/>
          <a:p>
            <a:r>
              <a:rPr lang="zh-TW" dirty="0" smtClean="0">
                <a:solidFill>
                  <a:srgbClr val="000000"/>
                </a:solidFill>
              </a:rPr>
              <a:t>淺談會計、財稅與職場</a:t>
            </a:r>
            <a:endParaRPr lang="en-US" altLang="zh-TW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4953000"/>
            <a:ext cx="4800600" cy="381000"/>
          </a:xfrm>
        </p:spPr>
        <p:txBody>
          <a:bodyPr/>
          <a:lstStyle/>
          <a:p>
            <a:r>
              <a:rPr lang="en-US" altLang="zh-TW" dirty="0" smtClean="0">
                <a:ea typeface="新細明體" pitchFamily="18" charset="-120"/>
              </a:rPr>
              <a:t>Accounting, Tax, and Career</a:t>
            </a: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6400800" y="5181600"/>
            <a:ext cx="27432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571868" y="5929330"/>
            <a:ext cx="51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 smtClean="0"/>
              <a:t>財政部中區國稅局    陳合發 分局長</a:t>
            </a: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肆、</a:t>
            </a:r>
            <a:r>
              <a:rPr lang="zh-TW" dirty="0" smtClean="0"/>
              <a:t>各稅業務介紹</a:t>
            </a:r>
            <a:r>
              <a:rPr lang="en-US" altLang="zh-TW" dirty="0" smtClean="0"/>
              <a:t>(1/5)</a:t>
            </a:r>
            <a:endParaRPr lang="zh-TW" altLang="en-US" dirty="0"/>
          </a:p>
        </p:txBody>
      </p:sp>
      <p:grpSp>
        <p:nvGrpSpPr>
          <p:cNvPr id="19" name="群組 18"/>
          <p:cNvGrpSpPr/>
          <p:nvPr/>
        </p:nvGrpSpPr>
        <p:grpSpPr>
          <a:xfrm>
            <a:off x="214282" y="1928802"/>
            <a:ext cx="8286808" cy="4423792"/>
            <a:chOff x="214282" y="1928802"/>
            <a:chExt cx="8286808" cy="4423792"/>
          </a:xfrm>
        </p:grpSpPr>
        <p:sp>
          <p:nvSpPr>
            <p:cNvPr id="4" name="六邊形 3"/>
            <p:cNvSpPr/>
            <p:nvPr/>
          </p:nvSpPr>
          <p:spPr bwMode="auto">
            <a:xfrm>
              <a:off x="2857488" y="2714620"/>
              <a:ext cx="1500198" cy="1293274"/>
            </a:xfrm>
            <a:prstGeom prst="hexagon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  <a:ln>
              <a:headEnd type="none" w="med" len="med"/>
              <a:tailEnd type="none" w="med" len="me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" name="六邊形 4"/>
            <p:cNvSpPr/>
            <p:nvPr/>
          </p:nvSpPr>
          <p:spPr bwMode="auto">
            <a:xfrm>
              <a:off x="4143372" y="3786190"/>
              <a:ext cx="1500198" cy="1293274"/>
            </a:xfrm>
            <a:prstGeom prst="hexagon">
              <a:avLst/>
            </a:prstGeom>
            <a:gradFill>
              <a:gsLst>
                <a:gs pos="0">
                  <a:srgbClr val="92D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headEnd type="none" w="med" len="med"/>
              <a:tailEnd type="none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" name="六邊形 5"/>
            <p:cNvSpPr/>
            <p:nvPr/>
          </p:nvSpPr>
          <p:spPr bwMode="auto">
            <a:xfrm>
              <a:off x="4357686" y="2285992"/>
              <a:ext cx="1500198" cy="1293274"/>
            </a:xfrm>
            <a:prstGeom prst="hexagon">
              <a:avLst/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>
              <a:headEnd type="none" w="med" len="med"/>
              <a:tailEnd type="none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" name="直線接點 7"/>
            <p:cNvCxnSpPr/>
            <p:nvPr/>
          </p:nvCxnSpPr>
          <p:spPr bwMode="auto">
            <a:xfrm flipV="1">
              <a:off x="5572132" y="2143116"/>
              <a:ext cx="357190" cy="1428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直線接點 9"/>
            <p:cNvCxnSpPr/>
            <p:nvPr/>
          </p:nvCxnSpPr>
          <p:spPr bwMode="auto">
            <a:xfrm>
              <a:off x="5929322" y="2143116"/>
              <a:ext cx="57150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文字方塊 10"/>
            <p:cNvSpPr txBox="1"/>
            <p:nvPr/>
          </p:nvSpPr>
          <p:spPr>
            <a:xfrm>
              <a:off x="6715140" y="1928802"/>
              <a:ext cx="178595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房屋稅、契稅、地價稅、土地增值稅、印花稅、使用牌照稅、娛樂稅，由各縣市政府地方稅務局稽徵，稅收屬地方政府財政收入</a:t>
              </a:r>
              <a:r>
                <a:rPr lang="zh-TW" dirty="0" smtClean="0">
                  <a:latin typeface="微軟正黑體" pitchFamily="34" charset="-120"/>
                  <a:ea typeface="微軟正黑體" pitchFamily="34" charset="-120"/>
                </a:rPr>
                <a:t>。</a:t>
              </a:r>
              <a:endParaRPr lang="zh-TW" altLang="en-US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643438" y="2714620"/>
              <a:ext cx="10001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1"/>
                  </a:solidFill>
                </a:rPr>
                <a:t>地方稅</a:t>
              </a:r>
              <a:endParaRPr lang="zh-TW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143240" y="3143248"/>
              <a:ext cx="928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</a:rPr>
                <a:t>國稅</a:t>
              </a:r>
              <a:endParaRPr lang="zh-TW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4572000" y="4202676"/>
              <a:ext cx="928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1"/>
                  </a:solidFill>
                </a:rPr>
                <a:t>關稅</a:t>
              </a:r>
              <a:endParaRPr lang="zh-TW" alt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直線接點 14"/>
            <p:cNvCxnSpPr/>
            <p:nvPr/>
          </p:nvCxnSpPr>
          <p:spPr bwMode="auto">
            <a:xfrm>
              <a:off x="2857488" y="2571744"/>
              <a:ext cx="357190" cy="1444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線接點 17"/>
            <p:cNvCxnSpPr/>
            <p:nvPr/>
          </p:nvCxnSpPr>
          <p:spPr bwMode="auto">
            <a:xfrm>
              <a:off x="2285984" y="2570156"/>
              <a:ext cx="57150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文字方塊 19"/>
            <p:cNvSpPr txBox="1"/>
            <p:nvPr/>
          </p:nvSpPr>
          <p:spPr>
            <a:xfrm>
              <a:off x="214282" y="2214554"/>
              <a:ext cx="2143140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dirty="0" smtClean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所得稅</a:t>
              </a:r>
              <a:r>
                <a:rPr lang="en-US" altLang="zh-TW" dirty="0" smtClean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dirty="0" smtClean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自然人綜合所得稅、法人營利事業所得稅</a:t>
              </a:r>
              <a:r>
                <a:rPr lang="en-US" altLang="zh-TW" dirty="0" smtClean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dirty="0" smtClean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、加值型及非加值型營業稅、貨物稅、菸酒稅、證券交易稅、證券交易所得稅、遺產稅、贈與稅、特銷稅，由各地區國稅局稽徵，稅收繳交中央。</a:t>
              </a:r>
              <a:endPara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22" name="直線接點 21"/>
            <p:cNvCxnSpPr/>
            <p:nvPr/>
          </p:nvCxnSpPr>
          <p:spPr bwMode="auto">
            <a:xfrm rot="10800000">
              <a:off x="3857620" y="5072074"/>
              <a:ext cx="57150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直線接點 23"/>
            <p:cNvCxnSpPr/>
            <p:nvPr/>
          </p:nvCxnSpPr>
          <p:spPr bwMode="auto">
            <a:xfrm rot="5400000">
              <a:off x="3608381" y="5106999"/>
              <a:ext cx="284958" cy="2151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文字方塊 26"/>
            <p:cNvSpPr txBox="1"/>
            <p:nvPr/>
          </p:nvSpPr>
          <p:spPr>
            <a:xfrm>
              <a:off x="2214546" y="5429264"/>
              <a:ext cx="23574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dirty="0" smtClean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對進口貨物從價或從量課稅，稅收繳交中央。</a:t>
              </a:r>
              <a:endParaRPr lang="zh-TW" altLang="en-US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肆、</a:t>
            </a:r>
            <a:r>
              <a:rPr lang="zh-TW" dirty="0" smtClean="0">
                <a:ea typeface="新細明體" pitchFamily="18" charset="-120"/>
              </a:rPr>
              <a:t>各稅業務介紹</a:t>
            </a:r>
            <a:r>
              <a:rPr lang="en-US" altLang="zh-TW" dirty="0" smtClean="0">
                <a:ea typeface="新細明體" pitchFamily="18" charset="-120"/>
              </a:rPr>
              <a:t>(2/5)</a:t>
            </a:r>
            <a:endParaRPr lang="zh-TW" altLang="en-US" dirty="0"/>
          </a:p>
        </p:txBody>
      </p:sp>
      <p:sp>
        <p:nvSpPr>
          <p:cNvPr id="67" name="Rectangle 2"/>
          <p:cNvSpPr txBox="1">
            <a:spLocks noChangeArrowheads="1"/>
          </p:cNvSpPr>
          <p:nvPr/>
        </p:nvSpPr>
        <p:spPr bwMode="auto">
          <a:xfrm>
            <a:off x="503238" y="1285860"/>
            <a:ext cx="9070975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/>
          <a:p>
            <a:pPr marL="431800" marR="0" lvl="0" indent="-32385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AutoNum type="ea1JpnKorPeriod" startAt="5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zh-TW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新細明體" pitchFamily="18" charset="-120"/>
                <a:cs typeface="+mn-cs"/>
              </a:rPr>
              <a:t>稽徵機關之組織架構與主管業務</a:t>
            </a:r>
          </a:p>
        </p:txBody>
      </p:sp>
      <p:grpSp>
        <p:nvGrpSpPr>
          <p:cNvPr id="130" name="群組 129"/>
          <p:cNvGrpSpPr/>
          <p:nvPr/>
        </p:nvGrpSpPr>
        <p:grpSpPr>
          <a:xfrm>
            <a:off x="1103316" y="1500174"/>
            <a:ext cx="7897840" cy="5286412"/>
            <a:chOff x="1103316" y="1500174"/>
            <a:chExt cx="7897840" cy="5286412"/>
          </a:xfrm>
        </p:grpSpPr>
        <p:sp>
          <p:nvSpPr>
            <p:cNvPr id="80" name="Text Box 15"/>
            <p:cNvSpPr txBox="1">
              <a:spLocks noChangeArrowheads="1"/>
            </p:cNvSpPr>
            <p:nvPr/>
          </p:nvSpPr>
          <p:spPr bwMode="auto">
            <a:xfrm>
              <a:off x="6337331" y="4071942"/>
              <a:ext cx="2663825" cy="9874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2938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稽徵法規及行政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稅務管考及資訊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租稅教育及宣導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綜合規劃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限制出境管理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國產管理</a:t>
              </a:r>
            </a:p>
          </p:txBody>
        </p:sp>
        <p:sp>
          <p:nvSpPr>
            <p:cNvPr id="68" name="Text Box 3"/>
            <p:cNvSpPr txBox="1">
              <a:spLocks noChangeArrowheads="1"/>
            </p:cNvSpPr>
            <p:nvPr/>
          </p:nvSpPr>
          <p:spPr bwMode="auto">
            <a:xfrm>
              <a:off x="6072198" y="1500174"/>
              <a:ext cx="2723184" cy="4845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2938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營利事業所得稅</a:t>
              </a:r>
            </a:p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綜合所得稅</a:t>
              </a:r>
            </a:p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所得稅減免及涉外事務</a:t>
              </a:r>
            </a:p>
          </p:txBody>
        </p:sp>
        <p:sp>
          <p:nvSpPr>
            <p:cNvPr id="69" name="Text Box 4"/>
            <p:cNvSpPr txBox="1">
              <a:spLocks noChangeArrowheads="1"/>
            </p:cNvSpPr>
            <p:nvPr/>
          </p:nvSpPr>
          <p:spPr bwMode="auto">
            <a:xfrm>
              <a:off x="6192312" y="2087146"/>
              <a:ext cx="2398690" cy="4845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2938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營業稅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貨物稅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菸酒及證券交易稅</a:t>
              </a:r>
            </a:p>
          </p:txBody>
        </p:sp>
        <p:sp>
          <p:nvSpPr>
            <p:cNvPr id="70" name="Text Box 5"/>
            <p:cNvSpPr txBox="1">
              <a:spLocks noChangeArrowheads="1"/>
            </p:cNvSpPr>
            <p:nvPr/>
          </p:nvSpPr>
          <p:spPr bwMode="auto">
            <a:xfrm>
              <a:off x="1103316" y="2062110"/>
              <a:ext cx="972055" cy="671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</a:tabLst>
              </a:pPr>
              <a:r>
                <a:rPr lang="zh-TW" b="1" dirty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財政部</a:t>
              </a:r>
            </a:p>
          </p:txBody>
        </p:sp>
        <p:sp>
          <p:nvSpPr>
            <p:cNvPr id="71" name="Text Box 6"/>
            <p:cNvSpPr txBox="1">
              <a:spLocks noChangeArrowheads="1"/>
            </p:cNvSpPr>
            <p:nvPr/>
          </p:nvSpPr>
          <p:spPr bwMode="auto">
            <a:xfrm>
              <a:off x="2710066" y="2090700"/>
              <a:ext cx="1166467" cy="2887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7347" rIns="90000" bIns="45000"/>
            <a:lstStyle/>
            <a:p>
              <a:pPr>
                <a:tabLst>
                  <a:tab pos="723900" algn="l"/>
                </a:tabLst>
              </a:pPr>
              <a:r>
                <a:rPr lang="en-US" altLang="zh-TW" sz="16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sz="16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賦稅署</a:t>
              </a:r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>
              <a:off x="4182445" y="1746192"/>
              <a:ext cx="1945540" cy="4774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7347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一組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所得稅組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73" name="Text Box 8"/>
            <p:cNvSpPr txBox="1">
              <a:spLocks noChangeArrowheads="1"/>
            </p:cNvSpPr>
            <p:nvPr/>
          </p:nvSpPr>
          <p:spPr bwMode="auto">
            <a:xfrm>
              <a:off x="4198169" y="2385175"/>
              <a:ext cx="1945541" cy="4774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7347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二組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消費稅組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74" name="Text Box 9"/>
            <p:cNvSpPr txBox="1">
              <a:spLocks noChangeArrowheads="1"/>
            </p:cNvSpPr>
            <p:nvPr/>
          </p:nvSpPr>
          <p:spPr bwMode="auto">
            <a:xfrm>
              <a:off x="4246771" y="2964121"/>
              <a:ext cx="1945541" cy="4774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7347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三組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財產稅組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75" name="Text Box 10"/>
            <p:cNvSpPr txBox="1">
              <a:spLocks noChangeArrowheads="1"/>
            </p:cNvSpPr>
            <p:nvPr/>
          </p:nvSpPr>
          <p:spPr bwMode="auto">
            <a:xfrm>
              <a:off x="6173728" y="2752556"/>
              <a:ext cx="2398690" cy="7533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2938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遺贈及不動產特銷稅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土地稅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牌照、房屋、契稅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土地稅減免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房屋契稅減免及特別稅科</a:t>
              </a:r>
            </a:p>
          </p:txBody>
        </p:sp>
        <p:sp>
          <p:nvSpPr>
            <p:cNvPr id="76" name="Text Box 11"/>
            <p:cNvSpPr txBox="1">
              <a:spLocks noChangeArrowheads="1"/>
            </p:cNvSpPr>
            <p:nvPr/>
          </p:nvSpPr>
          <p:spPr bwMode="auto">
            <a:xfrm>
              <a:off x="4246771" y="3414411"/>
              <a:ext cx="1945541" cy="4774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7347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四組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稅務監察組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77" name="Text Box 12"/>
            <p:cNvSpPr txBox="1">
              <a:spLocks noChangeArrowheads="1"/>
            </p:cNvSpPr>
            <p:nvPr/>
          </p:nvSpPr>
          <p:spPr bwMode="auto">
            <a:xfrm>
              <a:off x="4246771" y="3827535"/>
              <a:ext cx="1945541" cy="4774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7347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五組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稽核組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78" name="Text Box 13"/>
            <p:cNvSpPr txBox="1">
              <a:spLocks noChangeArrowheads="1"/>
            </p:cNvSpPr>
            <p:nvPr/>
          </p:nvSpPr>
          <p:spPr bwMode="auto">
            <a:xfrm>
              <a:off x="4246771" y="4599461"/>
              <a:ext cx="1945541" cy="4774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7347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六組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稽徵行政組</a:t>
              </a:r>
              <a:r>
                <a:rPr lang="en-US" altLang="zh-TW" sz="1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>
              <a:off x="6192312" y="3827535"/>
              <a:ext cx="2398690" cy="2158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2938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各稅稽核</a:t>
              </a:r>
            </a:p>
          </p:txBody>
        </p:sp>
        <p:sp>
          <p:nvSpPr>
            <p:cNvPr id="81" name="Text Box 16"/>
            <p:cNvSpPr txBox="1">
              <a:spLocks noChangeArrowheads="1"/>
            </p:cNvSpPr>
            <p:nvPr/>
          </p:nvSpPr>
          <p:spPr bwMode="auto">
            <a:xfrm>
              <a:off x="2702919" y="5790229"/>
              <a:ext cx="2074195" cy="2887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7347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altLang="zh-TW" sz="16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zh-TW" sz="16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財政部各區國稅局</a:t>
              </a:r>
            </a:p>
          </p:txBody>
        </p:sp>
        <p:sp>
          <p:nvSpPr>
            <p:cNvPr id="82" name="Text Box 17"/>
            <p:cNvSpPr txBox="1">
              <a:spLocks noChangeArrowheads="1"/>
            </p:cNvSpPr>
            <p:nvPr/>
          </p:nvSpPr>
          <p:spPr bwMode="auto">
            <a:xfrm>
              <a:off x="5491860" y="5435714"/>
              <a:ext cx="3144885" cy="829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382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台北國稅局</a:t>
              </a:r>
              <a:r>
                <a:rPr lang="en-US" alt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總局、分局、稽徵所</a:t>
              </a:r>
              <a:r>
                <a:rPr lang="en-US" alt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北區國稅局</a:t>
              </a:r>
              <a:r>
                <a:rPr lang="en-US" alt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總局、分局、稽徵所</a:t>
              </a:r>
              <a:r>
                <a:rPr lang="en-US" alt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中區國稅局</a:t>
              </a:r>
              <a:r>
                <a:rPr lang="en-US" alt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總局、分局、稽徵所</a:t>
              </a:r>
              <a:r>
                <a:rPr lang="en-US" alt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南區國稅局</a:t>
              </a:r>
              <a:r>
                <a:rPr lang="en-US" alt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總局、分局、稽徵所</a:t>
              </a:r>
              <a:r>
                <a:rPr lang="en-US" alt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高雄國稅局</a:t>
              </a:r>
              <a:r>
                <a:rPr lang="en-US" alt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總局、分局、稽徵所</a:t>
              </a:r>
              <a:r>
                <a:rPr lang="en-US" altLang="zh-TW" sz="1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83" name="Text Box 18"/>
            <p:cNvSpPr txBox="1">
              <a:spLocks noChangeArrowheads="1"/>
            </p:cNvSpPr>
            <p:nvPr/>
          </p:nvSpPr>
          <p:spPr bwMode="auto">
            <a:xfrm>
              <a:off x="2702919" y="6176192"/>
              <a:ext cx="2074195" cy="2887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7347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altLang="zh-TW" sz="16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zh-TW" sz="16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各縣市地方稅務局</a:t>
              </a:r>
            </a:p>
          </p:txBody>
        </p:sp>
        <p:sp>
          <p:nvSpPr>
            <p:cNvPr id="84" name="Text Box 19"/>
            <p:cNvSpPr txBox="1">
              <a:spLocks noChangeArrowheads="1"/>
            </p:cNvSpPr>
            <p:nvPr/>
          </p:nvSpPr>
          <p:spPr bwMode="auto">
            <a:xfrm>
              <a:off x="2715308" y="6497828"/>
              <a:ext cx="4214146" cy="2887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>
                <a:lnSpc>
                  <a:spcPct val="109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n-US" altLang="zh-TW" sz="16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zh-TW" sz="16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關務署</a:t>
              </a:r>
              <a:r>
                <a:rPr lang="en-US" altLang="zh-TW" sz="16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zh-TW" sz="16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台北關、基隆關、台中關、高雄關</a:t>
              </a:r>
              <a:r>
                <a:rPr lang="en-US" altLang="zh-TW" sz="1600" dirty="0">
                  <a:solidFill>
                    <a:srgbClr val="000000"/>
                  </a:solidFill>
                  <a:latin typeface="Microsoft YaHei" charset="0"/>
                  <a:ea typeface="新細明體" pitchFamily="18" charset="-120"/>
                </a:rPr>
                <a:t>)</a:t>
              </a:r>
            </a:p>
          </p:txBody>
        </p:sp>
        <p:cxnSp>
          <p:nvCxnSpPr>
            <p:cNvPr id="85" name="直線接點 23"/>
            <p:cNvCxnSpPr>
              <a:cxnSpLocks noChangeShapeType="1"/>
            </p:cNvCxnSpPr>
            <p:nvPr/>
          </p:nvCxnSpPr>
          <p:spPr bwMode="auto">
            <a:xfrm>
              <a:off x="1872383" y="2250803"/>
              <a:ext cx="846260" cy="428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86" name="直線接點 31"/>
            <p:cNvCxnSpPr>
              <a:cxnSpLocks noChangeShapeType="1"/>
            </p:cNvCxnSpPr>
            <p:nvPr/>
          </p:nvCxnSpPr>
          <p:spPr bwMode="auto">
            <a:xfrm rot="5400000">
              <a:off x="2524232" y="3312917"/>
              <a:ext cx="2831826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87" name="直線接點 38"/>
            <p:cNvCxnSpPr>
              <a:cxnSpLocks noChangeShapeType="1"/>
            </p:cNvCxnSpPr>
            <p:nvPr/>
          </p:nvCxnSpPr>
          <p:spPr bwMode="auto">
            <a:xfrm>
              <a:off x="3683551" y="2219354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88" name="直線接點 41"/>
            <p:cNvCxnSpPr>
              <a:cxnSpLocks noChangeShapeType="1"/>
            </p:cNvCxnSpPr>
            <p:nvPr/>
          </p:nvCxnSpPr>
          <p:spPr bwMode="auto">
            <a:xfrm>
              <a:off x="3940860" y="1897718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89" name="直線接點 42"/>
            <p:cNvCxnSpPr>
              <a:cxnSpLocks noChangeShapeType="1"/>
            </p:cNvCxnSpPr>
            <p:nvPr/>
          </p:nvCxnSpPr>
          <p:spPr bwMode="auto">
            <a:xfrm>
              <a:off x="3940860" y="2539561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0" name="直線接點 43"/>
            <p:cNvCxnSpPr>
              <a:cxnSpLocks noChangeShapeType="1"/>
            </p:cNvCxnSpPr>
            <p:nvPr/>
          </p:nvCxnSpPr>
          <p:spPr bwMode="auto">
            <a:xfrm>
              <a:off x="3940860" y="3118506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1" name="直線接點 44"/>
            <p:cNvCxnSpPr>
              <a:cxnSpLocks noChangeShapeType="1"/>
            </p:cNvCxnSpPr>
            <p:nvPr/>
          </p:nvCxnSpPr>
          <p:spPr bwMode="auto">
            <a:xfrm>
              <a:off x="3940860" y="3568796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2" name="直線接點 45"/>
            <p:cNvCxnSpPr>
              <a:cxnSpLocks noChangeShapeType="1"/>
            </p:cNvCxnSpPr>
            <p:nvPr/>
          </p:nvCxnSpPr>
          <p:spPr bwMode="auto">
            <a:xfrm>
              <a:off x="3940860" y="3954759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3" name="直線接點 46"/>
            <p:cNvCxnSpPr>
              <a:cxnSpLocks noChangeShapeType="1"/>
            </p:cNvCxnSpPr>
            <p:nvPr/>
          </p:nvCxnSpPr>
          <p:spPr bwMode="auto">
            <a:xfrm>
              <a:off x="3940860" y="4726686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4" name="直線接點 47"/>
            <p:cNvCxnSpPr>
              <a:cxnSpLocks noChangeShapeType="1"/>
            </p:cNvCxnSpPr>
            <p:nvPr/>
          </p:nvCxnSpPr>
          <p:spPr bwMode="auto">
            <a:xfrm rot="5400000">
              <a:off x="5619800" y="1899862"/>
              <a:ext cx="377386" cy="4288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5" name="直線接點 57"/>
            <p:cNvCxnSpPr>
              <a:cxnSpLocks noChangeShapeType="1"/>
            </p:cNvCxnSpPr>
            <p:nvPr/>
          </p:nvCxnSpPr>
          <p:spPr bwMode="auto">
            <a:xfrm>
              <a:off x="5806349" y="2283682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6" name="直線接點 58"/>
            <p:cNvCxnSpPr>
              <a:cxnSpLocks noChangeShapeType="1"/>
            </p:cNvCxnSpPr>
            <p:nvPr/>
          </p:nvCxnSpPr>
          <p:spPr bwMode="auto">
            <a:xfrm>
              <a:off x="5420386" y="1897718"/>
              <a:ext cx="643272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7" name="直線接點 59"/>
            <p:cNvCxnSpPr>
              <a:cxnSpLocks noChangeShapeType="1"/>
            </p:cNvCxnSpPr>
            <p:nvPr/>
          </p:nvCxnSpPr>
          <p:spPr bwMode="auto">
            <a:xfrm>
              <a:off x="5806349" y="2089271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8" name="直線接點 62"/>
            <p:cNvCxnSpPr>
              <a:cxnSpLocks noChangeShapeType="1"/>
            </p:cNvCxnSpPr>
            <p:nvPr/>
          </p:nvCxnSpPr>
          <p:spPr bwMode="auto">
            <a:xfrm>
              <a:off x="5420386" y="2476663"/>
              <a:ext cx="643272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9" name="直線接點 63"/>
            <p:cNvCxnSpPr>
              <a:cxnSpLocks noChangeShapeType="1"/>
            </p:cNvCxnSpPr>
            <p:nvPr/>
          </p:nvCxnSpPr>
          <p:spPr bwMode="auto">
            <a:xfrm rot="5400000">
              <a:off x="5619800" y="2470231"/>
              <a:ext cx="377386" cy="4288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0" name="直線接點 64"/>
            <p:cNvCxnSpPr>
              <a:cxnSpLocks noChangeShapeType="1"/>
            </p:cNvCxnSpPr>
            <p:nvPr/>
          </p:nvCxnSpPr>
          <p:spPr bwMode="auto">
            <a:xfrm>
              <a:off x="5806349" y="2668215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1" name="直線接點 65"/>
            <p:cNvCxnSpPr>
              <a:cxnSpLocks noChangeShapeType="1"/>
            </p:cNvCxnSpPr>
            <p:nvPr/>
          </p:nvCxnSpPr>
          <p:spPr bwMode="auto">
            <a:xfrm>
              <a:off x="5806349" y="1704736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2" name="直線接點 66"/>
            <p:cNvCxnSpPr>
              <a:cxnSpLocks noChangeShapeType="1"/>
            </p:cNvCxnSpPr>
            <p:nvPr/>
          </p:nvCxnSpPr>
          <p:spPr bwMode="auto">
            <a:xfrm>
              <a:off x="5484712" y="3118506"/>
              <a:ext cx="321636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3" name="直線接點 67"/>
            <p:cNvCxnSpPr>
              <a:cxnSpLocks noChangeShapeType="1"/>
            </p:cNvCxnSpPr>
            <p:nvPr/>
          </p:nvCxnSpPr>
          <p:spPr bwMode="auto">
            <a:xfrm rot="5400000">
              <a:off x="5458982" y="3282898"/>
              <a:ext cx="699022" cy="4288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4" name="直線接點 71"/>
            <p:cNvCxnSpPr>
              <a:cxnSpLocks noChangeShapeType="1"/>
            </p:cNvCxnSpPr>
            <p:nvPr/>
          </p:nvCxnSpPr>
          <p:spPr bwMode="auto">
            <a:xfrm>
              <a:off x="5806349" y="2925524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5" name="直線接點 74"/>
            <p:cNvCxnSpPr>
              <a:cxnSpLocks noChangeShapeType="1"/>
            </p:cNvCxnSpPr>
            <p:nvPr/>
          </p:nvCxnSpPr>
          <p:spPr bwMode="auto">
            <a:xfrm>
              <a:off x="5806349" y="3062755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6" name="直線接點 75"/>
            <p:cNvCxnSpPr>
              <a:cxnSpLocks noChangeShapeType="1"/>
            </p:cNvCxnSpPr>
            <p:nvPr/>
          </p:nvCxnSpPr>
          <p:spPr bwMode="auto">
            <a:xfrm>
              <a:off x="5806349" y="3247160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7" name="直線接點 76"/>
            <p:cNvCxnSpPr>
              <a:cxnSpLocks noChangeShapeType="1"/>
            </p:cNvCxnSpPr>
            <p:nvPr/>
          </p:nvCxnSpPr>
          <p:spPr bwMode="auto">
            <a:xfrm>
              <a:off x="5806349" y="3440141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8" name="直線接點 77"/>
            <p:cNvCxnSpPr>
              <a:cxnSpLocks noChangeShapeType="1"/>
            </p:cNvCxnSpPr>
            <p:nvPr/>
          </p:nvCxnSpPr>
          <p:spPr bwMode="auto">
            <a:xfrm>
              <a:off x="5806349" y="3633123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9" name="直線接點 78"/>
            <p:cNvCxnSpPr>
              <a:cxnSpLocks noChangeShapeType="1"/>
            </p:cNvCxnSpPr>
            <p:nvPr/>
          </p:nvCxnSpPr>
          <p:spPr bwMode="auto">
            <a:xfrm>
              <a:off x="5420386" y="3954759"/>
              <a:ext cx="643272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0" name="直線接點 79"/>
            <p:cNvCxnSpPr>
              <a:cxnSpLocks noChangeShapeType="1"/>
            </p:cNvCxnSpPr>
            <p:nvPr/>
          </p:nvCxnSpPr>
          <p:spPr bwMode="auto">
            <a:xfrm>
              <a:off x="5742021" y="4726686"/>
              <a:ext cx="321636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1" name="直線接點 80"/>
            <p:cNvCxnSpPr>
              <a:cxnSpLocks noChangeShapeType="1"/>
            </p:cNvCxnSpPr>
            <p:nvPr/>
          </p:nvCxnSpPr>
          <p:spPr bwMode="auto">
            <a:xfrm rot="16200000" flipH="1">
              <a:off x="5619800" y="4657356"/>
              <a:ext cx="897722" cy="10006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2" name="直線接點 81"/>
            <p:cNvCxnSpPr>
              <a:cxnSpLocks noChangeShapeType="1"/>
            </p:cNvCxnSpPr>
            <p:nvPr/>
          </p:nvCxnSpPr>
          <p:spPr bwMode="auto">
            <a:xfrm>
              <a:off x="6063658" y="4213498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3" name="直線接點 83"/>
            <p:cNvCxnSpPr>
              <a:cxnSpLocks noChangeShapeType="1"/>
            </p:cNvCxnSpPr>
            <p:nvPr/>
          </p:nvCxnSpPr>
          <p:spPr bwMode="auto">
            <a:xfrm>
              <a:off x="6063658" y="4405050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4" name="直線接點 84"/>
            <p:cNvCxnSpPr>
              <a:cxnSpLocks noChangeShapeType="1"/>
            </p:cNvCxnSpPr>
            <p:nvPr/>
          </p:nvCxnSpPr>
          <p:spPr bwMode="auto">
            <a:xfrm>
              <a:off x="6063658" y="4598031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5" name="直線接點 85"/>
            <p:cNvCxnSpPr>
              <a:cxnSpLocks noChangeShapeType="1"/>
            </p:cNvCxnSpPr>
            <p:nvPr/>
          </p:nvCxnSpPr>
          <p:spPr bwMode="auto">
            <a:xfrm>
              <a:off x="6063658" y="4791013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6" name="直線接點 86"/>
            <p:cNvCxnSpPr>
              <a:cxnSpLocks noChangeShapeType="1"/>
            </p:cNvCxnSpPr>
            <p:nvPr/>
          </p:nvCxnSpPr>
          <p:spPr bwMode="auto">
            <a:xfrm>
              <a:off x="6063658" y="4919668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7" name="直線接點 87"/>
            <p:cNvCxnSpPr>
              <a:cxnSpLocks noChangeShapeType="1"/>
            </p:cNvCxnSpPr>
            <p:nvPr/>
          </p:nvCxnSpPr>
          <p:spPr bwMode="auto">
            <a:xfrm>
              <a:off x="6063658" y="5112649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8" name="直線接點 88"/>
            <p:cNvCxnSpPr>
              <a:cxnSpLocks noChangeShapeType="1"/>
            </p:cNvCxnSpPr>
            <p:nvPr/>
          </p:nvCxnSpPr>
          <p:spPr bwMode="auto">
            <a:xfrm rot="5400000">
              <a:off x="4815710" y="6004874"/>
              <a:ext cx="699023" cy="4288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9" name="直線接點 89"/>
            <p:cNvCxnSpPr>
              <a:cxnSpLocks noChangeShapeType="1"/>
            </p:cNvCxnSpPr>
            <p:nvPr/>
          </p:nvCxnSpPr>
          <p:spPr bwMode="auto">
            <a:xfrm>
              <a:off x="4841441" y="6033464"/>
              <a:ext cx="321636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20" name="直線接點 90"/>
            <p:cNvCxnSpPr>
              <a:cxnSpLocks noChangeShapeType="1"/>
            </p:cNvCxnSpPr>
            <p:nvPr/>
          </p:nvCxnSpPr>
          <p:spPr bwMode="auto">
            <a:xfrm>
              <a:off x="5163077" y="5647501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21" name="直線接點 91"/>
            <p:cNvCxnSpPr>
              <a:cxnSpLocks noChangeShapeType="1"/>
            </p:cNvCxnSpPr>
            <p:nvPr/>
          </p:nvCxnSpPr>
          <p:spPr bwMode="auto">
            <a:xfrm>
              <a:off x="5163077" y="5840482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22" name="直線接點 92"/>
            <p:cNvCxnSpPr>
              <a:cxnSpLocks noChangeShapeType="1"/>
            </p:cNvCxnSpPr>
            <p:nvPr/>
          </p:nvCxnSpPr>
          <p:spPr bwMode="auto">
            <a:xfrm>
              <a:off x="5163077" y="6033464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23" name="直線接點 93"/>
            <p:cNvCxnSpPr>
              <a:cxnSpLocks noChangeShapeType="1"/>
            </p:cNvCxnSpPr>
            <p:nvPr/>
          </p:nvCxnSpPr>
          <p:spPr bwMode="auto">
            <a:xfrm>
              <a:off x="5163077" y="6213652"/>
              <a:ext cx="257309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24" name="直線接點 94"/>
            <p:cNvCxnSpPr>
              <a:cxnSpLocks noChangeShapeType="1"/>
            </p:cNvCxnSpPr>
            <p:nvPr/>
          </p:nvCxnSpPr>
          <p:spPr bwMode="auto">
            <a:xfrm>
              <a:off x="5163077" y="6356529"/>
              <a:ext cx="257309" cy="1429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25" name="直線接點 96"/>
            <p:cNvCxnSpPr>
              <a:cxnSpLocks noChangeShapeType="1"/>
            </p:cNvCxnSpPr>
            <p:nvPr/>
          </p:nvCxnSpPr>
          <p:spPr bwMode="auto">
            <a:xfrm rot="5400000">
              <a:off x="81943" y="4470092"/>
              <a:ext cx="4374250" cy="14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26" name="直線接點 101"/>
            <p:cNvCxnSpPr>
              <a:cxnSpLocks noChangeShapeType="1"/>
            </p:cNvCxnSpPr>
            <p:nvPr/>
          </p:nvCxnSpPr>
          <p:spPr bwMode="auto">
            <a:xfrm flipV="1">
              <a:off x="2268353" y="5950332"/>
              <a:ext cx="450291" cy="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27" name="直線接點 106"/>
            <p:cNvCxnSpPr>
              <a:cxnSpLocks noChangeShapeType="1"/>
            </p:cNvCxnSpPr>
            <p:nvPr/>
          </p:nvCxnSpPr>
          <p:spPr bwMode="auto">
            <a:xfrm flipV="1">
              <a:off x="2268353" y="6657932"/>
              <a:ext cx="450291" cy="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28" name="直線接點 107"/>
            <p:cNvCxnSpPr>
              <a:cxnSpLocks noChangeShapeType="1"/>
            </p:cNvCxnSpPr>
            <p:nvPr/>
          </p:nvCxnSpPr>
          <p:spPr bwMode="auto">
            <a:xfrm flipV="1">
              <a:off x="2268353" y="6336295"/>
              <a:ext cx="450291" cy="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肆、</a:t>
            </a:r>
            <a:r>
              <a:rPr lang="zh-TW" dirty="0" smtClean="0">
                <a:ea typeface="新細明體" pitchFamily="18" charset="-120"/>
              </a:rPr>
              <a:t>各稅業務介紹</a:t>
            </a:r>
            <a:r>
              <a:rPr lang="en-US" altLang="zh-TW" dirty="0" smtClean="0">
                <a:ea typeface="新細明體" pitchFamily="18" charset="-120"/>
              </a:rPr>
              <a:t>(3/5)</a:t>
            </a:r>
            <a:endParaRPr lang="zh-TW" altLang="en-US" dirty="0"/>
          </a:p>
        </p:txBody>
      </p:sp>
      <p:grpSp>
        <p:nvGrpSpPr>
          <p:cNvPr id="38" name="群組 37"/>
          <p:cNvGrpSpPr/>
          <p:nvPr/>
        </p:nvGrpSpPr>
        <p:grpSpPr>
          <a:xfrm>
            <a:off x="285720" y="1714488"/>
            <a:ext cx="8215370" cy="3929090"/>
            <a:chOff x="285720" y="1714488"/>
            <a:chExt cx="8215370" cy="3929090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285720" y="1714488"/>
              <a:ext cx="1439863" cy="3857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</a:tabLst>
              </a:pPr>
              <a:r>
                <a:rPr lang="zh-TW" sz="2800" b="1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國稅局</a:t>
              </a:r>
              <a:endParaRPr lang="en-US" altLang="zh-TW" sz="2800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>
                <a:tabLst>
                  <a:tab pos="723900" algn="l"/>
                </a:tabLst>
              </a:pPr>
              <a:r>
                <a:rPr lang="en-US" altLang="zh-TW" sz="2800" b="1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800" b="1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總局</a:t>
              </a:r>
              <a:r>
                <a:rPr lang="en-US" altLang="zh-TW" sz="2800" b="1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sz="2800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071670" y="1814444"/>
              <a:ext cx="12858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altLang="en-US" sz="20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審查一</a:t>
              </a:r>
              <a:r>
                <a:rPr lang="zh-TW" altLang="en-US" sz="20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科</a:t>
              </a:r>
              <a:endParaRPr lang="zh-TW" altLang="en-US" sz="2000" b="1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071670" y="2357430"/>
              <a:ext cx="135730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altLang="en-US" sz="20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審查二科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2071670" y="2928934"/>
              <a:ext cx="17859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altLang="en-US" sz="20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審查三科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2071670" y="3429000"/>
              <a:ext cx="15001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altLang="en-US" sz="20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審查四科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071670" y="4000504"/>
              <a:ext cx="13573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altLang="en-US" sz="20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法務一科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2071670" y="4600526"/>
              <a:ext cx="15001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altLang="en-US" sz="20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法務二科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2111763" y="5243468"/>
              <a:ext cx="40318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altLang="en-US" sz="2000" b="1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徵收、服務、綜合規劃、資訊等科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3929058" y="185736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altLang="en-US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營所稅</a:t>
              </a:r>
              <a:r>
                <a:rPr lang="en-US" altLang="zh-TW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含會計師簽證及一般案件</a:t>
              </a:r>
              <a:r>
                <a:rPr lang="en-US" altLang="zh-TW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en-US" altLang="zh-TW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929058" y="2357430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altLang="en-US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綜合所得稅</a:t>
              </a:r>
              <a:r>
                <a:rPr lang="zh-TW" altLang="en-US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、遺贈、個案調查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3929090" y="2916792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altLang="en-US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查緝、貨物、菸酒、期交、特銷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3929058" y="3416858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altLang="en-US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銷售稅</a:t>
              </a:r>
              <a:r>
                <a:rPr lang="en-US" altLang="zh-TW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即營業稅</a:t>
              </a:r>
              <a:r>
                <a:rPr lang="en-US" altLang="zh-TW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3929058" y="392906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altLang="en-US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營所稅、營業稅、貨物、菸酒、證券交易等行政救濟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3929058" y="4643446"/>
              <a:ext cx="36471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altLang="en-US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綜所稅、遺贈稅、特銷稅行政救濟</a:t>
              </a:r>
              <a:endPara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20" name="直線接點 19"/>
            <p:cNvCxnSpPr/>
            <p:nvPr/>
          </p:nvCxnSpPr>
          <p:spPr bwMode="auto">
            <a:xfrm>
              <a:off x="1500166" y="2000240"/>
              <a:ext cx="57150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直線接點 23"/>
            <p:cNvCxnSpPr/>
            <p:nvPr/>
          </p:nvCxnSpPr>
          <p:spPr bwMode="auto">
            <a:xfrm rot="5400000">
              <a:off x="71406" y="3714752"/>
              <a:ext cx="342902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直線接點 24"/>
            <p:cNvCxnSpPr/>
            <p:nvPr/>
          </p:nvCxnSpPr>
          <p:spPr bwMode="auto">
            <a:xfrm>
              <a:off x="1785918" y="2571744"/>
              <a:ext cx="285752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直線接點 26"/>
            <p:cNvCxnSpPr/>
            <p:nvPr/>
          </p:nvCxnSpPr>
          <p:spPr bwMode="auto">
            <a:xfrm>
              <a:off x="1785918" y="3141660"/>
              <a:ext cx="285752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直線接點 27"/>
            <p:cNvCxnSpPr/>
            <p:nvPr/>
          </p:nvCxnSpPr>
          <p:spPr bwMode="auto">
            <a:xfrm>
              <a:off x="1785918" y="3641726"/>
              <a:ext cx="285752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線接點 28"/>
            <p:cNvCxnSpPr/>
            <p:nvPr/>
          </p:nvCxnSpPr>
          <p:spPr bwMode="auto">
            <a:xfrm>
              <a:off x="1785918" y="4143380"/>
              <a:ext cx="285752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接點 29"/>
            <p:cNvCxnSpPr/>
            <p:nvPr/>
          </p:nvCxnSpPr>
          <p:spPr bwMode="auto">
            <a:xfrm>
              <a:off x="1785918" y="4784734"/>
              <a:ext cx="285752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線接點 30"/>
            <p:cNvCxnSpPr/>
            <p:nvPr/>
          </p:nvCxnSpPr>
          <p:spPr bwMode="auto">
            <a:xfrm>
              <a:off x="1785918" y="5427676"/>
              <a:ext cx="285752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接點 31"/>
            <p:cNvCxnSpPr/>
            <p:nvPr/>
          </p:nvCxnSpPr>
          <p:spPr bwMode="auto">
            <a:xfrm>
              <a:off x="3286116" y="2000240"/>
              <a:ext cx="57150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直線接點 32"/>
            <p:cNvCxnSpPr/>
            <p:nvPr/>
          </p:nvCxnSpPr>
          <p:spPr bwMode="auto">
            <a:xfrm>
              <a:off x="3286116" y="2570156"/>
              <a:ext cx="57150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線接點 33"/>
            <p:cNvCxnSpPr/>
            <p:nvPr/>
          </p:nvCxnSpPr>
          <p:spPr bwMode="auto">
            <a:xfrm>
              <a:off x="3286116" y="3141660"/>
              <a:ext cx="57150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接點 34"/>
            <p:cNvCxnSpPr/>
            <p:nvPr/>
          </p:nvCxnSpPr>
          <p:spPr bwMode="auto">
            <a:xfrm>
              <a:off x="3286116" y="3571876"/>
              <a:ext cx="57150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直線接點 35"/>
            <p:cNvCxnSpPr/>
            <p:nvPr/>
          </p:nvCxnSpPr>
          <p:spPr bwMode="auto">
            <a:xfrm>
              <a:off x="3286116" y="4213230"/>
              <a:ext cx="57150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線接點 36"/>
            <p:cNvCxnSpPr/>
            <p:nvPr/>
          </p:nvCxnSpPr>
          <p:spPr bwMode="auto">
            <a:xfrm>
              <a:off x="3286116" y="4786322"/>
              <a:ext cx="57150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肆、各稅業務介紹</a:t>
            </a:r>
            <a:r>
              <a:rPr lang="en-US" altLang="zh-TW" dirty="0" smtClean="0">
                <a:ea typeface="新細明體" pitchFamily="18" charset="-120"/>
              </a:rPr>
              <a:t>(4/5)</a:t>
            </a:r>
            <a:endParaRPr lang="zh-TW" altLang="en-US" dirty="0"/>
          </a:p>
        </p:txBody>
      </p:sp>
      <p:grpSp>
        <p:nvGrpSpPr>
          <p:cNvPr id="42" name="群組 41"/>
          <p:cNvGrpSpPr/>
          <p:nvPr/>
        </p:nvGrpSpPr>
        <p:grpSpPr>
          <a:xfrm>
            <a:off x="1071538" y="1714488"/>
            <a:ext cx="6483434" cy="2694878"/>
            <a:chOff x="285720" y="2357430"/>
            <a:chExt cx="6483434" cy="2694878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285720" y="3328989"/>
              <a:ext cx="2643206" cy="3857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</a:tabLst>
              </a:pPr>
              <a:r>
                <a:rPr lang="zh-TW" alt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各區</a:t>
              </a:r>
              <a:r>
                <a:rPr lang="zh-TW" sz="3600" b="1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國稅局</a:t>
              </a:r>
              <a:endParaRPr lang="en-US" altLang="zh-TW" sz="3600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>
                <a:tabLst>
                  <a:tab pos="723900" algn="l"/>
                </a:tabLst>
              </a:pPr>
              <a:r>
                <a:rPr lang="en-US" altLang="zh-TW" sz="2800" b="1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800" b="1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分局、稽徵所</a:t>
              </a:r>
              <a:r>
                <a:rPr lang="en-US" altLang="zh-TW" sz="2800" b="1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sz="2800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714744" y="2357430"/>
              <a:ext cx="305441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altLang="en-US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營所遺贈稅課</a:t>
              </a:r>
              <a:r>
                <a:rPr lang="en-US" altLang="zh-TW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股</a:t>
              </a:r>
              <a:r>
                <a:rPr lang="en-US" altLang="zh-TW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800" b="1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732168" y="3071810"/>
              <a:ext cx="28400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altLang="en-US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綜所稅課</a:t>
              </a:r>
              <a:r>
                <a:rPr lang="en-US" altLang="zh-TW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股</a:t>
              </a:r>
              <a:r>
                <a:rPr lang="en-US" altLang="zh-TW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800" b="1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732168" y="3786190"/>
              <a:ext cx="26972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altLang="en-US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銷售稅課</a:t>
              </a:r>
              <a:r>
                <a:rPr lang="en-US" altLang="zh-TW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股</a:t>
              </a:r>
              <a:r>
                <a:rPr lang="en-US" altLang="zh-TW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800" b="1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732168" y="4529088"/>
              <a:ext cx="26972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altLang="en-US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服務管理課</a:t>
              </a:r>
              <a:r>
                <a:rPr lang="en-US" altLang="zh-TW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股</a:t>
              </a:r>
              <a:r>
                <a:rPr lang="en-US" altLang="zh-TW" sz="2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800" b="1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20" name="直線接點 19"/>
            <p:cNvCxnSpPr/>
            <p:nvPr/>
          </p:nvCxnSpPr>
          <p:spPr bwMode="auto">
            <a:xfrm rot="5400000">
              <a:off x="2206172" y="3672114"/>
              <a:ext cx="2220685" cy="1451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線接點 21"/>
            <p:cNvCxnSpPr/>
            <p:nvPr/>
          </p:nvCxnSpPr>
          <p:spPr bwMode="auto">
            <a:xfrm>
              <a:off x="3311101" y="2571744"/>
              <a:ext cx="397265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直線接點 22"/>
            <p:cNvCxnSpPr/>
            <p:nvPr/>
          </p:nvCxnSpPr>
          <p:spPr bwMode="auto">
            <a:xfrm>
              <a:off x="3300630" y="3284536"/>
              <a:ext cx="397265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直線接點 23"/>
            <p:cNvCxnSpPr/>
            <p:nvPr/>
          </p:nvCxnSpPr>
          <p:spPr bwMode="auto">
            <a:xfrm>
              <a:off x="3286116" y="4004355"/>
              <a:ext cx="397265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直線接點 24"/>
            <p:cNvCxnSpPr/>
            <p:nvPr/>
          </p:nvCxnSpPr>
          <p:spPr bwMode="auto">
            <a:xfrm flipV="1">
              <a:off x="3280229" y="4787456"/>
              <a:ext cx="474590" cy="225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直線接點 40"/>
            <p:cNvCxnSpPr/>
            <p:nvPr/>
          </p:nvCxnSpPr>
          <p:spPr bwMode="auto">
            <a:xfrm>
              <a:off x="2928926" y="3641726"/>
              <a:ext cx="397265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050" name="Picture 2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929066"/>
            <a:ext cx="2571768" cy="2558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肆、各稅業務介紹</a:t>
            </a:r>
            <a:r>
              <a:rPr lang="en-US" altLang="zh-TW" dirty="0" smtClean="0">
                <a:ea typeface="新細明體" pitchFamily="18" charset="-120"/>
              </a:rPr>
              <a:t>(5/5)</a:t>
            </a:r>
            <a:endParaRPr lang="zh-TW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00100" y="3257551"/>
            <a:ext cx="2643206" cy="385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tabLst>
                <a:tab pos="723900" algn="l"/>
              </a:tabLst>
            </a:pPr>
            <a:r>
              <a:rPr lang="zh-TW" altLang="en-US" sz="3600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地方稅務局</a:t>
            </a:r>
            <a:endParaRPr lang="en-US" altLang="zh-TW" sz="3600" b="1" dirty="0" smtClean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tabLst>
                <a:tab pos="723900" algn="l"/>
              </a:tabLst>
            </a:pPr>
            <a:r>
              <a:rPr lang="en-US" altLang="zh-TW" sz="2800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總處、分處</a:t>
            </a:r>
            <a:r>
              <a:rPr lang="en-US" altLang="zh-TW" sz="2800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sz="2800" b="1" dirty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00562" y="1714488"/>
            <a:ext cx="3054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行政科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股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800" b="1" dirty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17986" y="2428868"/>
            <a:ext cx="2840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土地稅科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股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800" b="1" dirty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17986" y="3143248"/>
            <a:ext cx="2697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房屋稅科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股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800" b="1" dirty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17986" y="3905912"/>
            <a:ext cx="2697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消費稅科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股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800" b="1" dirty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0" name="直線接點 9"/>
          <p:cNvCxnSpPr/>
          <p:nvPr/>
        </p:nvCxnSpPr>
        <p:spPr bwMode="auto">
          <a:xfrm rot="5400000">
            <a:off x="2160577" y="3837443"/>
            <a:ext cx="3860370" cy="3765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線接點 10"/>
          <p:cNvCxnSpPr/>
          <p:nvPr/>
        </p:nvCxnSpPr>
        <p:spPr bwMode="auto">
          <a:xfrm>
            <a:off x="4096919" y="1928802"/>
            <a:ext cx="397265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線接點 11"/>
          <p:cNvCxnSpPr/>
          <p:nvPr/>
        </p:nvCxnSpPr>
        <p:spPr bwMode="auto">
          <a:xfrm>
            <a:off x="4086448" y="2641594"/>
            <a:ext cx="397265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線接點 12"/>
          <p:cNvCxnSpPr/>
          <p:nvPr/>
        </p:nvCxnSpPr>
        <p:spPr bwMode="auto">
          <a:xfrm>
            <a:off x="4071934" y="3361413"/>
            <a:ext cx="397265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接點 13"/>
          <p:cNvCxnSpPr/>
          <p:nvPr/>
        </p:nvCxnSpPr>
        <p:spPr bwMode="auto">
          <a:xfrm flipV="1">
            <a:off x="4066047" y="4144514"/>
            <a:ext cx="474590" cy="225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接點 14"/>
          <p:cNvCxnSpPr/>
          <p:nvPr/>
        </p:nvCxnSpPr>
        <p:spPr bwMode="auto">
          <a:xfrm>
            <a:off x="3714744" y="3641726"/>
            <a:ext cx="397265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矩形 15"/>
          <p:cNvSpPr/>
          <p:nvPr/>
        </p:nvSpPr>
        <p:spPr>
          <a:xfrm>
            <a:off x="4500562" y="4763168"/>
            <a:ext cx="2697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納稅服務科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股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800" b="1" dirty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00562" y="5500702"/>
            <a:ext cx="2697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法務科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股</a:t>
            </a:r>
            <a:r>
              <a:rPr lang="en-US" altLang="zh-TW" sz="2800" b="1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800" b="1" dirty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8" name="直線接點 17"/>
          <p:cNvCxnSpPr/>
          <p:nvPr/>
        </p:nvCxnSpPr>
        <p:spPr bwMode="auto">
          <a:xfrm>
            <a:off x="4103297" y="5000636"/>
            <a:ext cx="397265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線接點 18"/>
          <p:cNvCxnSpPr/>
          <p:nvPr/>
        </p:nvCxnSpPr>
        <p:spPr bwMode="auto">
          <a:xfrm flipV="1">
            <a:off x="4097410" y="5783737"/>
            <a:ext cx="474590" cy="225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85720" y="609600"/>
            <a:ext cx="6858048" cy="487363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伍、</a:t>
            </a:r>
            <a:r>
              <a:rPr lang="zh-TW" dirty="0" smtClean="0"/>
              <a:t>會計人員在各機關裏扮演的角色</a:t>
            </a:r>
            <a:r>
              <a:rPr lang="en-US" altLang="zh-TW" dirty="0" smtClean="0"/>
              <a:t>(1/4)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公司之財務或會計人員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lvl="1">
              <a:buFont typeface="Wingdings" pitchFamily="2" charset="2"/>
              <a:buChar char="Ø"/>
            </a:pPr>
            <a:r>
              <a:rPr lang="zh-TW" altLang="en-US" sz="2200" dirty="0" smtClean="0"/>
              <a:t>由</a:t>
            </a:r>
            <a:r>
              <a:rPr lang="zh-TW" altLang="en-US" sz="2200" dirty="0"/>
              <a:t>公司內部會計人員平時依交易情形登帳、過帳、收支貨款、月結、年終結算等帳務</a:t>
            </a:r>
            <a:r>
              <a:rPr lang="zh-TW" altLang="en-US" sz="2200" dirty="0" smtClean="0"/>
              <a:t>處理。</a:t>
            </a:r>
            <a:endParaRPr lang="en-US" altLang="zh-TW" sz="2200" dirty="0" smtClean="0"/>
          </a:p>
          <a:p>
            <a:pPr lvl="1">
              <a:buFont typeface="Wingdings" pitchFamily="2" charset="2"/>
              <a:buChar char="Ø"/>
            </a:pPr>
            <a:r>
              <a:rPr lang="zh-TW" altLang="en-US" sz="2200" dirty="0" smtClean="0"/>
              <a:t>如</a:t>
            </a:r>
            <a:r>
              <a:rPr lang="zh-TW" altLang="en-US" sz="2200" dirty="0"/>
              <a:t>公司規模不大，通常由財務或會計人員負責結算申報或委託記帳業者，如記帳士、記帳及報稅代理人記帳及辦理結算申報</a:t>
            </a:r>
            <a:r>
              <a:rPr lang="zh-TW" altLang="en-US" sz="2200" dirty="0" smtClean="0"/>
              <a:t>。</a:t>
            </a:r>
            <a:endParaRPr lang="en-US" altLang="zh-TW" sz="2200" dirty="0" smtClean="0"/>
          </a:p>
          <a:p>
            <a:pPr lvl="1">
              <a:buFont typeface="Wingdings" pitchFamily="2" charset="2"/>
              <a:buChar char="Ø"/>
            </a:pPr>
            <a:r>
              <a:rPr lang="zh-TW" altLang="en-US" sz="2200" dirty="0" smtClean="0"/>
              <a:t>稽</a:t>
            </a:r>
            <a:r>
              <a:rPr lang="zh-TW" altLang="en-US" sz="2200" dirty="0"/>
              <a:t>徵機關查帳時，如遇有帳務不清、不全甚至不符合稅法規定時，即會通知公司會計人員或記帳業者，到稽徵機關說明並提供相關事證供核。</a:t>
            </a:r>
          </a:p>
        </p:txBody>
      </p:sp>
      <p:pic>
        <p:nvPicPr>
          <p:cNvPr id="77827" name="Picture 3" descr="C:\Program Files\Microsoft Office\MEDIA\CAGCAT10\j0292020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5084064"/>
            <a:ext cx="1869034" cy="1773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609600"/>
            <a:ext cx="6934200" cy="487363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ea typeface="新細明體" pitchFamily="18" charset="-120"/>
              </a:rPr>
              <a:t>伍、</a:t>
            </a:r>
            <a:r>
              <a:rPr lang="zh-TW" dirty="0" smtClean="0">
                <a:ea typeface="新細明體" pitchFamily="18" charset="-120"/>
              </a:rPr>
              <a:t>會計人員在各機關裏扮演的角色</a:t>
            </a:r>
            <a:r>
              <a:rPr lang="en-US" altLang="zh-TW" dirty="0" smtClean="0">
                <a:ea typeface="新細明體" pitchFamily="18" charset="-120"/>
              </a:rPr>
              <a:t>(2/4)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+mj-ea"/>
              <a:buAutoNum type="ea1ChtPeriod" startAt="2"/>
            </a:pPr>
            <a:r>
              <a:rPr lang="zh-TW" dirty="0" smtClean="0">
                <a:ea typeface="新細明體" pitchFamily="18" charset="-120"/>
              </a:rPr>
              <a:t>會計師</a:t>
            </a:r>
            <a:r>
              <a:rPr lang="zh-TW" dirty="0" smtClean="0">
                <a:ea typeface="新細明體" pitchFamily="18" charset="-120"/>
                <a:cs typeface="Arial" pitchFamily="34" charset="0"/>
              </a:rPr>
              <a:t>：</a:t>
            </a:r>
          </a:p>
          <a:p>
            <a:pPr marL="863600" lvl="1" indent="-323850">
              <a:buFont typeface="Wingdings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200" dirty="0"/>
              <a:t>平時對簽證之公司行號進行帳務輔導、規劃、設計並備諮詢。</a:t>
            </a:r>
          </a:p>
          <a:p>
            <a:pPr marL="863600" lvl="1" indent="-323850">
              <a:buFont typeface="Wingdings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200" dirty="0"/>
              <a:t>年中查帳、年終查帳，並作稅務作查簽報告</a:t>
            </a:r>
            <a:r>
              <a:rPr lang="en-US" altLang="zh-TW" sz="2200" dirty="0"/>
              <a:t>(</a:t>
            </a:r>
            <a:r>
              <a:rPr lang="zh-TW" altLang="en-US" sz="2200" dirty="0"/>
              <a:t>含工作底稿</a:t>
            </a:r>
            <a:r>
              <a:rPr lang="en-US" altLang="zh-TW" sz="2200" dirty="0"/>
              <a:t>)</a:t>
            </a:r>
            <a:r>
              <a:rPr lang="zh-TW" altLang="en-US" sz="2200" dirty="0"/>
              <a:t>、財務簽證。</a:t>
            </a:r>
          </a:p>
          <a:p>
            <a:pPr marL="863600" lvl="1" indent="-323850">
              <a:buFont typeface="Wingdings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200" dirty="0"/>
              <a:t>當稽徵機關抽查會計師簽證案件時，會函請會計師提供受查年度工作底稿。</a:t>
            </a:r>
          </a:p>
          <a:p>
            <a:pPr marL="863600" lvl="1" indent="-323850">
              <a:buFont typeface="Wingdings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200" dirty="0"/>
              <a:t>如稽徵機關對會計師簽證案件有疑義時，會請會計師說明或補提供資料。</a:t>
            </a:r>
          </a:p>
          <a:p>
            <a:pPr marL="863600" lvl="1" indent="-323850">
              <a:buFont typeface="Wingdings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200" dirty="0"/>
              <a:t>如發現違章逃漏稅時仍然須請受查公司之負責人出面承認或協調。</a:t>
            </a:r>
          </a:p>
          <a:p>
            <a:pPr marL="863600" lvl="1" indent="-323850">
              <a:buFont typeface="Wingdings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200" dirty="0"/>
              <a:t>會計師在社會上具一定之地位、公信力及能力，因此深受公、私機構所信任仰賴。</a:t>
            </a:r>
          </a:p>
          <a:p>
            <a:pPr marL="863600" lvl="1" indent="-323850">
              <a:buFont typeface="Wingdings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200" dirty="0"/>
              <a:t>會計師如簽證不實，仍須負法律責任，如涉教唆或幫助犯稅稽第</a:t>
            </a:r>
            <a:r>
              <a:rPr lang="en-US" altLang="zh-TW" sz="2200" dirty="0"/>
              <a:t>41</a:t>
            </a:r>
            <a:r>
              <a:rPr lang="zh-TW" altLang="en-US" sz="2200" dirty="0"/>
              <a:t>或第</a:t>
            </a:r>
            <a:r>
              <a:rPr lang="en-US" altLang="zh-TW" sz="2200" dirty="0"/>
              <a:t>42</a:t>
            </a:r>
            <a:r>
              <a:rPr lang="zh-TW" altLang="en-US" sz="2200" dirty="0"/>
              <a:t>條之罪者，尚須加重其刑至二分之一</a:t>
            </a:r>
            <a:r>
              <a:rPr lang="en-US" altLang="zh-TW" sz="2200" dirty="0"/>
              <a:t>(</a:t>
            </a:r>
            <a:r>
              <a:rPr lang="zh-TW" altLang="en-US" sz="2200" dirty="0"/>
              <a:t>稽</a:t>
            </a:r>
            <a:r>
              <a:rPr lang="en-US" altLang="zh-TW" sz="2200" dirty="0"/>
              <a:t>43) </a:t>
            </a:r>
            <a:r>
              <a:rPr lang="zh-TW" altLang="en-US" sz="2200" dirty="0"/>
              <a:t>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31800" indent="-323850">
              <a:buFont typeface="Wingdings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 smtClean="0">
                <a:ea typeface="新細明體" pitchFamily="18" charset="-120"/>
              </a:rPr>
              <a:t>收費標準</a:t>
            </a:r>
            <a:r>
              <a:rPr lang="zh-TW" sz="2400" dirty="0" smtClean="0">
                <a:ea typeface="新細明體" pitchFamily="18" charset="-120"/>
                <a:cs typeface="Arial" pitchFamily="34" charset="0"/>
              </a:rPr>
              <a:t>：</a:t>
            </a:r>
          </a:p>
          <a:p>
            <a:pPr marL="863600" lvl="1" indent="-323850">
              <a:buSzPct val="80000"/>
              <a:buFont typeface="Wingdings" pitchFamily="2" charset="2"/>
              <a:buChar char="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000" dirty="0"/>
              <a:t>擔任稅務行政訴訟之訴訟代理人</a:t>
            </a:r>
            <a:r>
              <a:rPr lang="en-US" altLang="zh-TW" sz="2000" dirty="0"/>
              <a:t>(</a:t>
            </a:r>
            <a:r>
              <a:rPr lang="zh-TW" altLang="en-US" sz="2000" dirty="0"/>
              <a:t>收費</a:t>
            </a:r>
            <a:r>
              <a:rPr lang="en-US" altLang="zh-TW" sz="2000" dirty="0" smtClean="0"/>
              <a:t>) </a:t>
            </a:r>
            <a:r>
              <a:rPr lang="zh-TW" altLang="en-US" sz="2000" dirty="0" smtClean="0"/>
              <a:t>。</a:t>
            </a:r>
            <a:endParaRPr lang="en-US" altLang="zh-TW" sz="2000" dirty="0"/>
          </a:p>
          <a:p>
            <a:pPr marL="863600" lvl="1" indent="-323850">
              <a:buSzPct val="80000"/>
              <a:buFont typeface="Wingdings" pitchFamily="2" charset="2"/>
              <a:buChar char="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000" dirty="0"/>
              <a:t>一般小規模公司行號：稅簽</a:t>
            </a:r>
            <a:r>
              <a:rPr lang="en-US" altLang="zh-TW" sz="2000" dirty="0"/>
              <a:t>8</a:t>
            </a:r>
            <a:r>
              <a:rPr lang="zh-TW" altLang="en-US" sz="2000" dirty="0"/>
              <a:t>萬元、財簽</a:t>
            </a:r>
            <a:r>
              <a:rPr lang="en-US" altLang="zh-TW" sz="2000" dirty="0"/>
              <a:t>5</a:t>
            </a:r>
            <a:r>
              <a:rPr lang="zh-TW" altLang="en-US" sz="2000" dirty="0"/>
              <a:t>萬元、、合簽</a:t>
            </a:r>
            <a:r>
              <a:rPr lang="en-US" altLang="zh-TW" sz="2000" dirty="0"/>
              <a:t>10</a:t>
            </a:r>
            <a:r>
              <a:rPr lang="zh-TW" altLang="en-US" sz="2000" dirty="0"/>
              <a:t>萬元。</a:t>
            </a:r>
          </a:p>
          <a:p>
            <a:pPr marL="863600" lvl="1" indent="-323850">
              <a:buSzPct val="80000"/>
              <a:buFont typeface="Wingdings" pitchFamily="2" charset="2"/>
              <a:buChar char="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000" dirty="0"/>
              <a:t>製造業、營造業、建築業，帳證較複雜，收費上</a:t>
            </a:r>
            <a:r>
              <a:rPr lang="zh-TW" altLang="en-US" sz="2000" dirty="0" smtClean="0"/>
              <a:t>調。</a:t>
            </a:r>
            <a:endParaRPr lang="zh-TW" altLang="en-US" sz="2000" dirty="0"/>
          </a:p>
          <a:p>
            <a:pPr marL="863600" lvl="1" indent="-323850">
              <a:buSzPct val="80000"/>
              <a:buFont typeface="Wingdings" pitchFamily="2" charset="2"/>
              <a:buChar char="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000" dirty="0"/>
              <a:t>營業額越大，收費</a:t>
            </a:r>
            <a:r>
              <a:rPr lang="en-US" altLang="zh-TW" sz="2000" dirty="0"/>
              <a:t>%</a:t>
            </a:r>
            <a:r>
              <a:rPr lang="zh-TW" altLang="en-US" sz="2000" dirty="0"/>
              <a:t>越低，通常雙方議價。</a:t>
            </a:r>
          </a:p>
          <a:p>
            <a:pPr marL="863600" lvl="1" indent="-323850">
              <a:buSzPct val="80000"/>
              <a:buFont typeface="Wingdings" pitchFamily="2" charset="2"/>
              <a:buChar char="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000" dirty="0"/>
              <a:t>坊間有所謂包稅制，是不負責任的作法，易生糾紛，故不鼓勵。</a:t>
            </a:r>
          </a:p>
          <a:p>
            <a:pPr marL="863600" lvl="1" indent="-323850">
              <a:buSzPct val="80000"/>
              <a:buFont typeface="Wingdings" pitchFamily="2" charset="2"/>
              <a:buChar char="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000" dirty="0"/>
              <a:t>會計師聯合事務所</a:t>
            </a:r>
            <a:r>
              <a:rPr lang="en-US" altLang="zh-TW" sz="2000" dirty="0"/>
              <a:t>(</a:t>
            </a:r>
            <a:r>
              <a:rPr lang="zh-TW" altLang="en-US" sz="2000" dirty="0"/>
              <a:t>三人以上</a:t>
            </a:r>
            <a:r>
              <a:rPr lang="en-US" altLang="zh-TW" sz="2000" dirty="0"/>
              <a:t>)</a:t>
            </a:r>
            <a:r>
              <a:rPr lang="zh-TW" altLang="en-US" sz="2000" dirty="0"/>
              <a:t>可輔導及簽證欲上市、櫃公司股票上市、櫃。</a:t>
            </a:r>
          </a:p>
          <a:p>
            <a:pPr marL="863600" lvl="1" indent="-323850">
              <a:buSzPct val="80000"/>
              <a:buFont typeface="Wingdings" pitchFamily="2" charset="2"/>
              <a:buChar char="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altLang="en-US" sz="2000" dirty="0"/>
              <a:t>目前</a:t>
            </a:r>
            <a:r>
              <a:rPr lang="zh-TW" altLang="en-US" sz="2000" dirty="0" smtClean="0"/>
              <a:t>四大：資</a:t>
            </a:r>
            <a:r>
              <a:rPr lang="zh-TW" altLang="en-US" sz="2000" dirty="0"/>
              <a:t>誠</a:t>
            </a:r>
            <a:r>
              <a:rPr lang="en-US" altLang="zh-TW" sz="2000" dirty="0"/>
              <a:t>80</a:t>
            </a:r>
            <a:r>
              <a:rPr lang="zh-TW" altLang="en-US" sz="2000" dirty="0"/>
              <a:t>、安侯建業</a:t>
            </a:r>
            <a:r>
              <a:rPr lang="en-US" altLang="zh-TW" sz="2000" dirty="0"/>
              <a:t>83</a:t>
            </a:r>
            <a:r>
              <a:rPr lang="zh-TW" altLang="en-US" sz="2000" dirty="0"/>
              <a:t>、勤業眾信</a:t>
            </a:r>
            <a:r>
              <a:rPr lang="en-US" altLang="zh-TW" sz="2000" dirty="0"/>
              <a:t>135</a:t>
            </a:r>
            <a:r>
              <a:rPr lang="zh-TW" altLang="en-US" sz="2000" dirty="0"/>
              <a:t>、安永</a:t>
            </a:r>
            <a:r>
              <a:rPr lang="en-US" altLang="zh-TW" sz="2000" dirty="0"/>
              <a:t>33</a:t>
            </a:r>
            <a:r>
              <a:rPr lang="zh-TW" altLang="en-US" sz="2000" dirty="0"/>
              <a:t>聯合事務所，兩公會─台北市、</a:t>
            </a:r>
            <a:r>
              <a:rPr lang="zh-TW" altLang="en-US" sz="2000" dirty="0" smtClean="0"/>
              <a:t>台灣省。</a:t>
            </a:r>
            <a:endParaRPr lang="zh-TW" altLang="en-US" sz="2000" dirty="0"/>
          </a:p>
          <a:p>
            <a:endParaRPr lang="zh-TW" altLang="en-US" dirty="0"/>
          </a:p>
        </p:txBody>
      </p:sp>
      <p:pic>
        <p:nvPicPr>
          <p:cNvPr id="78850" name="Picture 2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5000636"/>
            <a:ext cx="1829714" cy="1565453"/>
          </a:xfrm>
          <a:prstGeom prst="rect">
            <a:avLst/>
          </a:prstGeom>
          <a:noFill/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14282" y="609600"/>
            <a:ext cx="6934200" cy="487363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ea typeface="新細明體" pitchFamily="18" charset="-120"/>
              </a:rPr>
              <a:t>伍、</a:t>
            </a:r>
            <a:r>
              <a:rPr lang="zh-TW" dirty="0" smtClean="0">
                <a:ea typeface="新細明體" pitchFamily="18" charset="-120"/>
              </a:rPr>
              <a:t>會計人員在各機關裏扮演的角色</a:t>
            </a:r>
            <a:r>
              <a:rPr lang="en-US" altLang="zh-TW" dirty="0" smtClean="0">
                <a:ea typeface="新細明體" pitchFamily="18" charset="-120"/>
              </a:rPr>
              <a:t>(3/4)</a:t>
            </a:r>
            <a:endParaRPr lang="zh-TW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71406" y="1285860"/>
            <a:ext cx="9072562" cy="5254625"/>
            <a:chOff x="287338" y="684213"/>
            <a:chExt cx="9072562" cy="5254625"/>
          </a:xfrm>
        </p:grpSpPr>
        <p:sp>
          <p:nvSpPr>
            <p:cNvPr id="6" name="Oval 1"/>
            <p:cNvSpPr>
              <a:spLocks noChangeArrowheads="1"/>
            </p:cNvSpPr>
            <p:nvPr/>
          </p:nvSpPr>
          <p:spPr bwMode="auto">
            <a:xfrm>
              <a:off x="6507163" y="5116513"/>
              <a:ext cx="1800225" cy="792162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6551613" y="3816350"/>
              <a:ext cx="1800225" cy="792163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8" name="Oval 3"/>
            <p:cNvSpPr>
              <a:spLocks noChangeArrowheads="1"/>
            </p:cNvSpPr>
            <p:nvPr/>
          </p:nvSpPr>
          <p:spPr bwMode="auto">
            <a:xfrm>
              <a:off x="6480175" y="2447925"/>
              <a:ext cx="1800225" cy="792163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696075" y="1185863"/>
              <a:ext cx="1944688" cy="903287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10" name="Oval 5"/>
            <p:cNvSpPr>
              <a:spLocks noChangeArrowheads="1"/>
            </p:cNvSpPr>
            <p:nvPr/>
          </p:nvSpPr>
          <p:spPr bwMode="auto">
            <a:xfrm>
              <a:off x="971550" y="2627313"/>
              <a:ext cx="1800225" cy="792162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755650" y="755650"/>
              <a:ext cx="3168650" cy="1476375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4535488" y="1470031"/>
              <a:ext cx="1079500" cy="400052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4716494" y="1541469"/>
              <a:ext cx="674200" cy="37862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eaVert" wrap="square" lIns="90000" tIns="66168" rIns="90000" bIns="45000">
              <a:spAutoFit/>
            </a:bodyPr>
            <a:lstStyle/>
            <a:p>
              <a:pPr rtl="1"/>
              <a:r>
                <a:rPr lang="zh-TW" sz="32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會計業務的具體內容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31072" y="1327155"/>
              <a:ext cx="1655762" cy="6810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平時帳務整理</a:t>
              </a:r>
            </a:p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年終帳務整理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840538" y="2541601"/>
              <a:ext cx="1655762" cy="6810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普通清算</a:t>
              </a:r>
            </a:p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特別清算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6840538" y="3898923"/>
              <a:ext cx="1655762" cy="6810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財務案件</a:t>
              </a:r>
            </a:p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民刑事案件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6859634" y="5184807"/>
              <a:ext cx="1655762" cy="6810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指數重估</a:t>
              </a:r>
            </a:p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現值重估</a:t>
              </a: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8351838" y="936625"/>
              <a:ext cx="1008062" cy="3857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</a:tabLst>
              </a:pPr>
              <a:r>
                <a:rPr lang="en-US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整理</a:t>
              </a:r>
              <a:r>
                <a:rPr lang="en-US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8351838" y="2303463"/>
              <a:ext cx="1008062" cy="385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</a:tabLst>
              </a:pPr>
              <a:r>
                <a:rPr lang="en-US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清算</a:t>
              </a:r>
              <a:r>
                <a:rPr lang="en-US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8351838" y="3635375"/>
              <a:ext cx="1008062" cy="3857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</a:tabLst>
              </a:pPr>
              <a:r>
                <a:rPr lang="en-US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鑑定</a:t>
              </a:r>
              <a:r>
                <a:rPr lang="en-US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1260475" y="863600"/>
              <a:ext cx="2484438" cy="12731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普通會計制度之設計</a:t>
              </a:r>
            </a:p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成本會計制度之設計</a:t>
              </a:r>
            </a:p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內部控制制度之設計</a:t>
              </a:r>
            </a:p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內部稽核制度之設計</a:t>
              </a: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1331913" y="2665413"/>
              <a:ext cx="1312879" cy="6810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定期稽核</a:t>
              </a:r>
            </a:p>
            <a:p>
              <a:pPr>
                <a:tabLst>
                  <a:tab pos="723900" algn="l"/>
                  <a:tab pos="1447800" algn="l"/>
                </a:tabLst>
              </a:pP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專案稽核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87338" y="684213"/>
              <a:ext cx="1008062" cy="385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</a:tabLst>
              </a:pPr>
              <a:r>
                <a:rPr lang="en-US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設計</a:t>
              </a:r>
              <a:r>
                <a:rPr lang="en-US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287338" y="2411413"/>
              <a:ext cx="1008062" cy="385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876" rIns="90000" bIns="45000"/>
            <a:lstStyle/>
            <a:p>
              <a:pPr>
                <a:tabLst>
                  <a:tab pos="723900" algn="l"/>
                </a:tabLst>
              </a:pPr>
              <a:r>
                <a:rPr lang="en-US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稽核</a:t>
              </a:r>
              <a:r>
                <a:rPr lang="en-US" altLang="zh-TW" dirty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grpSp>
          <p:nvGrpSpPr>
            <p:cNvPr id="25" name="Group 21"/>
            <p:cNvGrpSpPr>
              <a:grpSpLocks/>
            </p:cNvGrpSpPr>
            <p:nvPr/>
          </p:nvGrpSpPr>
          <p:grpSpPr bwMode="auto">
            <a:xfrm>
              <a:off x="287339" y="3563938"/>
              <a:ext cx="3522664" cy="1114425"/>
              <a:chOff x="181" y="2245"/>
              <a:chExt cx="2219" cy="702"/>
            </a:xfrm>
          </p:grpSpPr>
          <p:sp>
            <p:nvSpPr>
              <p:cNvPr id="38" name="Oval 22"/>
              <p:cNvSpPr>
                <a:spLocks noChangeArrowheads="1"/>
              </p:cNvSpPr>
              <p:nvPr/>
            </p:nvSpPr>
            <p:spPr bwMode="auto">
              <a:xfrm>
                <a:off x="612" y="2449"/>
                <a:ext cx="1654" cy="49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zh-TW" altLang="en-US">
                  <a:ea typeface="新細明體" pitchFamily="18" charset="-120"/>
                </a:endParaRPr>
              </a:p>
            </p:txBody>
          </p:sp>
          <p:sp>
            <p:nvSpPr>
              <p:cNvPr id="39" name="Text Box 23"/>
              <p:cNvSpPr txBox="1">
                <a:spLocks noChangeArrowheads="1"/>
              </p:cNvSpPr>
              <p:nvPr/>
            </p:nvSpPr>
            <p:spPr bwMode="auto">
              <a:xfrm>
                <a:off x="836" y="2481"/>
                <a:ext cx="1564" cy="42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60876" rIns="90000" bIns="45000"/>
              <a:lstStyle/>
              <a:p>
                <a:pPr>
                  <a:tabLst>
                    <a:tab pos="723900" algn="l"/>
                    <a:tab pos="1447800" algn="l"/>
                  </a:tabLst>
                </a:pPr>
                <a:r>
                  <a:rPr lang="zh-TW" dirty="0">
                    <a:solidFill>
                      <a:srgbClr val="FFFFCC"/>
                    </a:solidFill>
                    <a:latin typeface="微軟正黑體" pitchFamily="34" charset="-120"/>
                    <a:ea typeface="微軟正黑體" pitchFamily="34" charset="-120"/>
                  </a:rPr>
                  <a:t>單一財務報表分析</a:t>
                </a:r>
              </a:p>
              <a:p>
                <a:pPr>
                  <a:tabLst>
                    <a:tab pos="723900" algn="l"/>
                    <a:tab pos="1447800" algn="l"/>
                  </a:tabLst>
                </a:pPr>
                <a:r>
                  <a:rPr lang="zh-TW" dirty="0">
                    <a:solidFill>
                      <a:srgbClr val="FFFFCC"/>
                    </a:solidFill>
                    <a:latin typeface="微軟正黑體" pitchFamily="34" charset="-120"/>
                    <a:ea typeface="微軟正黑體" pitchFamily="34" charset="-120"/>
                  </a:rPr>
                  <a:t>連續財務報表分析</a:t>
                </a:r>
              </a:p>
            </p:txBody>
          </p:sp>
          <p:sp>
            <p:nvSpPr>
              <p:cNvPr id="40" name="Text Box 24"/>
              <p:cNvSpPr txBox="1">
                <a:spLocks noChangeArrowheads="1"/>
              </p:cNvSpPr>
              <p:nvPr/>
            </p:nvSpPr>
            <p:spPr bwMode="auto">
              <a:xfrm>
                <a:off x="181" y="2245"/>
                <a:ext cx="906" cy="24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60876" rIns="90000" bIns="45000"/>
              <a:lstStyle/>
              <a:p>
                <a:pPr>
                  <a:tabLst>
                    <a:tab pos="723900" algn="l"/>
                  </a:tabLst>
                </a:pPr>
                <a:r>
                  <a:rPr lang="en-US" altLang="zh-TW" dirty="0">
                    <a:solidFill>
                      <a:srgbClr val="3333CC"/>
                    </a:solidFill>
                    <a:latin typeface="微軟正黑體" pitchFamily="34" charset="-120"/>
                    <a:ea typeface="微軟正黑體" pitchFamily="34" charset="-120"/>
                  </a:rPr>
                  <a:t>(</a:t>
                </a:r>
                <a:r>
                  <a:rPr lang="zh-TW" altLang="zh-TW" dirty="0">
                    <a:solidFill>
                      <a:srgbClr val="3333CC"/>
                    </a:solidFill>
                    <a:latin typeface="微軟正黑體" pitchFamily="34" charset="-120"/>
                    <a:ea typeface="微軟正黑體" pitchFamily="34" charset="-120"/>
                  </a:rPr>
                  <a:t>財務分析</a:t>
                </a:r>
                <a:r>
                  <a:rPr lang="en-US" altLang="zh-TW" dirty="0">
                    <a:solidFill>
                      <a:srgbClr val="3333CC"/>
                    </a:solidFill>
                    <a:latin typeface="微軟正黑體" pitchFamily="34" charset="-120"/>
                    <a:ea typeface="微軟正黑體" pitchFamily="34" charset="-120"/>
                  </a:rPr>
                  <a:t>)</a:t>
                </a:r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395288" y="4895850"/>
              <a:ext cx="2482851" cy="1042988"/>
              <a:chOff x="249" y="3084"/>
              <a:chExt cx="1564" cy="657"/>
            </a:xfrm>
          </p:grpSpPr>
          <p:sp>
            <p:nvSpPr>
              <p:cNvPr id="35" name="Oval 26"/>
              <p:cNvSpPr>
                <a:spLocks noChangeArrowheads="1"/>
              </p:cNvSpPr>
              <p:nvPr/>
            </p:nvSpPr>
            <p:spPr bwMode="auto">
              <a:xfrm>
                <a:off x="680" y="3243"/>
                <a:ext cx="1133" cy="49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zh-TW" altLang="en-US">
                  <a:ea typeface="新細明體" pitchFamily="18" charset="-120"/>
                </a:endParaRPr>
              </a:p>
            </p:txBody>
          </p:sp>
          <p:sp>
            <p:nvSpPr>
              <p:cNvPr id="36" name="Text Box 27"/>
              <p:cNvSpPr txBox="1">
                <a:spLocks noChangeArrowheads="1"/>
              </p:cNvSpPr>
              <p:nvPr/>
            </p:nvSpPr>
            <p:spPr bwMode="auto">
              <a:xfrm>
                <a:off x="907" y="3289"/>
                <a:ext cx="804" cy="42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60876" rIns="90000" bIns="45000"/>
              <a:lstStyle/>
              <a:p>
                <a:pPr>
                  <a:tabLst>
                    <a:tab pos="723900" algn="l"/>
                    <a:tab pos="1447800" algn="l"/>
                  </a:tabLst>
                </a:pPr>
                <a:r>
                  <a:rPr lang="zh-TW" dirty="0">
                    <a:solidFill>
                      <a:srgbClr val="FFFFCC"/>
                    </a:solidFill>
                    <a:latin typeface="微軟正黑體" pitchFamily="34" charset="-120"/>
                    <a:ea typeface="微軟正黑體" pitchFamily="34" charset="-120"/>
                  </a:rPr>
                  <a:t>信用調查</a:t>
                </a:r>
              </a:p>
              <a:p>
                <a:pPr>
                  <a:tabLst>
                    <a:tab pos="723900" algn="l"/>
                    <a:tab pos="1447800" algn="l"/>
                  </a:tabLst>
                </a:pPr>
                <a:r>
                  <a:rPr lang="zh-TW" dirty="0">
                    <a:solidFill>
                      <a:srgbClr val="FFFFCC"/>
                    </a:solidFill>
                    <a:latin typeface="微軟正黑體" pitchFamily="34" charset="-120"/>
                    <a:ea typeface="微軟正黑體" pitchFamily="34" charset="-120"/>
                  </a:rPr>
                  <a:t>市場調查</a:t>
                </a:r>
              </a:p>
            </p:txBody>
          </p:sp>
          <p:sp>
            <p:nvSpPr>
              <p:cNvPr id="37" name="Text Box 28"/>
              <p:cNvSpPr txBox="1">
                <a:spLocks noChangeArrowheads="1"/>
              </p:cNvSpPr>
              <p:nvPr/>
            </p:nvSpPr>
            <p:spPr bwMode="auto">
              <a:xfrm>
                <a:off x="249" y="3084"/>
                <a:ext cx="906" cy="24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60876" rIns="90000" bIns="45000"/>
              <a:lstStyle/>
              <a:p>
                <a:pPr>
                  <a:tabLst>
                    <a:tab pos="723900" algn="l"/>
                  </a:tabLst>
                </a:pPr>
                <a:r>
                  <a:rPr lang="en-US" altLang="zh-TW" dirty="0">
                    <a:solidFill>
                      <a:srgbClr val="3333CC"/>
                    </a:solidFill>
                    <a:latin typeface="微軟正黑體" pitchFamily="34" charset="-120"/>
                    <a:ea typeface="微軟正黑體" pitchFamily="34" charset="-120"/>
                  </a:rPr>
                  <a:t>(</a:t>
                </a:r>
                <a:r>
                  <a:rPr lang="zh-TW" altLang="zh-TW" dirty="0">
                    <a:solidFill>
                      <a:srgbClr val="3333CC"/>
                    </a:solidFill>
                    <a:latin typeface="微軟正黑體" pitchFamily="34" charset="-120"/>
                    <a:ea typeface="微軟正黑體" pitchFamily="34" charset="-120"/>
                  </a:rPr>
                  <a:t>調查</a:t>
                </a:r>
                <a:r>
                  <a:rPr lang="en-US" altLang="zh-TW" dirty="0">
                    <a:solidFill>
                      <a:srgbClr val="3333CC"/>
                    </a:solidFill>
                    <a:latin typeface="微軟正黑體" pitchFamily="34" charset="-120"/>
                    <a:ea typeface="微軟正黑體" pitchFamily="34" charset="-120"/>
                  </a:rPr>
                  <a:t>)</a:t>
                </a:r>
              </a:p>
            </p:txBody>
          </p:sp>
        </p:grp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3743325" y="1800225"/>
              <a:ext cx="792163" cy="18002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2771775" y="3024188"/>
              <a:ext cx="1763713" cy="576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 flipV="1">
              <a:off x="3600450" y="3597275"/>
              <a:ext cx="936625" cy="723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 flipV="1">
              <a:off x="2879725" y="3597275"/>
              <a:ext cx="1655763" cy="19478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 flipV="1">
              <a:off x="5616575" y="1654175"/>
              <a:ext cx="1079500" cy="19478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 flipV="1">
              <a:off x="5616575" y="2878138"/>
              <a:ext cx="863600" cy="723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>
              <a:off x="5616575" y="3600450"/>
              <a:ext cx="936625" cy="6477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>
              <a:off x="5616575" y="3600450"/>
              <a:ext cx="890588" cy="19446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1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6572264" y="6643710"/>
            <a:ext cx="2571768" cy="177799"/>
          </a:xfrm>
        </p:spPr>
        <p:txBody>
          <a:bodyPr/>
          <a:lstStyle/>
          <a:p>
            <a:r>
              <a:rPr lang="zh-TW" altLang="en-US" dirty="0" smtClean="0"/>
              <a:t>摘錄自台灣省</a:t>
            </a:r>
            <a:r>
              <a:rPr lang="en-US" altLang="zh-TW" dirty="0" smtClean="0"/>
              <a:t>/</a:t>
            </a:r>
            <a:r>
              <a:rPr lang="zh-TW" altLang="en-US" dirty="0" smtClean="0"/>
              <a:t>台北市會計師公會會員名錄</a:t>
            </a:r>
            <a:endParaRPr lang="en-US" altLang="zh-TW" dirty="0"/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7786710" y="5429264"/>
            <a:ext cx="1655762" cy="38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資產重估</a:t>
            </a:r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ine 20"/>
          <p:cNvSpPr>
            <a:spLocks noChangeShapeType="1"/>
          </p:cNvSpPr>
          <p:nvPr/>
        </p:nvSpPr>
        <p:spPr bwMode="auto">
          <a:xfrm flipH="1" flipV="1">
            <a:off x="5214942" y="3857627"/>
            <a:ext cx="785818" cy="150019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 flipV="1">
            <a:off x="5214942" y="3831909"/>
            <a:ext cx="785818" cy="457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5214942" y="2428868"/>
            <a:ext cx="785818" cy="14287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V="1">
            <a:off x="3143240" y="3786187"/>
            <a:ext cx="1000132" cy="16430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6572264" y="6643710"/>
            <a:ext cx="2571768" cy="177799"/>
          </a:xfrm>
        </p:spPr>
        <p:txBody>
          <a:bodyPr/>
          <a:lstStyle/>
          <a:p>
            <a:r>
              <a:rPr lang="zh-TW" altLang="en-US" dirty="0" smtClean="0"/>
              <a:t>摘錄自台灣省</a:t>
            </a:r>
            <a:r>
              <a:rPr lang="en-US" altLang="zh-TW" dirty="0" smtClean="0"/>
              <a:t>/</a:t>
            </a:r>
            <a:r>
              <a:rPr lang="zh-TW" altLang="en-US" dirty="0" smtClean="0"/>
              <a:t>台北市會計師公會會員名錄</a:t>
            </a:r>
            <a:endParaRPr lang="en-US" altLang="zh-TW" dirty="0"/>
          </a:p>
        </p:txBody>
      </p:sp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6000760" y="4776805"/>
            <a:ext cx="2879725" cy="11525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TW" altLang="en-US">
              <a:solidFill>
                <a:schemeClr val="lt1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6000760" y="3371868"/>
            <a:ext cx="2879725" cy="11525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TW" altLang="en-US">
              <a:solidFill>
                <a:schemeClr val="lt1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6000760" y="1787543"/>
            <a:ext cx="2879725" cy="11525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TW" altLang="en-US">
              <a:solidFill>
                <a:schemeClr val="lt1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504061" y="1919292"/>
            <a:ext cx="2519363" cy="681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lnSpc>
                <a:spcPts val="27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所  得  稅  法   之</a:t>
            </a:r>
          </a:p>
          <a:p>
            <a:pPr>
              <a:lnSpc>
                <a:spcPts val="27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稅    務    簽    證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396047" y="3562366"/>
            <a:ext cx="2519363" cy="681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lnSpc>
                <a:spcPts val="27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工   商   登   記    之</a:t>
            </a:r>
          </a:p>
          <a:p>
            <a:pPr>
              <a:lnSpc>
                <a:spcPts val="27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資 本 額 查 核 簽 證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6504061" y="4919688"/>
            <a:ext cx="2519363" cy="681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lnSpc>
                <a:spcPts val="27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客   戶   委  託   之</a:t>
            </a:r>
          </a:p>
          <a:p>
            <a:pPr>
              <a:lnSpc>
                <a:spcPts val="27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專     案    簽     證</a:t>
            </a: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V="1">
            <a:off x="3143240" y="3786190"/>
            <a:ext cx="1000132" cy="714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3143240" y="2357430"/>
            <a:ext cx="1000132" cy="14287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63515" y="4632344"/>
            <a:ext cx="2879725" cy="14398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TW" altLang="en-US">
              <a:solidFill>
                <a:schemeClr val="lt1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61927" y="3227406"/>
            <a:ext cx="2879725" cy="11525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TW" altLang="en-US">
              <a:solidFill>
                <a:schemeClr val="lt1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261927" y="1679594"/>
            <a:ext cx="2879725" cy="11525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TW" altLang="en-US">
              <a:solidFill>
                <a:schemeClr val="lt1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50852" y="1882781"/>
            <a:ext cx="2519363" cy="681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lnSpc>
                <a:spcPts val="27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公司法第</a:t>
            </a:r>
            <a:r>
              <a:rPr lang="en-US" alt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條第</a:t>
            </a:r>
            <a:r>
              <a:rPr lang="en-US" alt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項</a:t>
            </a:r>
          </a:p>
          <a:p>
            <a:pPr>
              <a:lnSpc>
                <a:spcPts val="27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之    財    務    簽   證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50852" y="3382979"/>
            <a:ext cx="2519363" cy="681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lnSpc>
                <a:spcPts val="27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銀 行 融 資 規 定 之</a:t>
            </a:r>
          </a:p>
          <a:p>
            <a:pPr>
              <a:lnSpc>
                <a:spcPts val="27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融     資     簽      證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00084" y="4753010"/>
            <a:ext cx="2519363" cy="1273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證券交易法第</a:t>
            </a:r>
            <a:r>
              <a:rPr lang="en-US" alt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36</a:t>
            </a: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條之公開發行公司簽證</a:t>
            </a:r>
          </a:p>
          <a:p>
            <a:pPr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證券交易法第</a:t>
            </a:r>
            <a:r>
              <a:rPr lang="en-US" alt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63</a:t>
            </a: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條之</a:t>
            </a:r>
          </a:p>
          <a:p>
            <a:pPr>
              <a:tabLst>
                <a:tab pos="723900" algn="l"/>
                <a:tab pos="1447800" algn="l"/>
                <a:tab pos="2171700" algn="l"/>
              </a:tabLst>
            </a:pPr>
            <a:r>
              <a:rPr lang="zh-TW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證券商財務簽證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4143372" y="2008202"/>
            <a:ext cx="1079500" cy="34925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TW" altLang="en-US">
              <a:solidFill>
                <a:schemeClr val="lt1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429124" y="2111394"/>
            <a:ext cx="551090" cy="403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eaVert" lIns="90000" tIns="66168" rIns="90000" bIns="45000">
            <a:spAutoFit/>
          </a:bodyPr>
          <a:lstStyle/>
          <a:p>
            <a:pPr rtl="1"/>
            <a:r>
              <a:rPr lang="zh-TW" sz="2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會計師之簽證業務內容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  <a:ea typeface="新細明體" pitchFamily="18" charset="-120"/>
              </a:rPr>
              <a:t>大綱</a:t>
            </a:r>
            <a:endParaRPr lang="en-US" altLang="zh-TW" dirty="0">
              <a:solidFill>
                <a:schemeClr val="accent1"/>
              </a:solidFill>
              <a:ea typeface="新細明體" pitchFamily="18" charset="-120"/>
            </a:endParaRP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1828800" y="1142984"/>
            <a:ext cx="762000" cy="665162"/>
            <a:chOff x="1110" y="2656"/>
            <a:chExt cx="1549" cy="1351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0965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0966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0967" name="Group 7"/>
          <p:cNvGrpSpPr>
            <a:grpSpLocks/>
          </p:cNvGrpSpPr>
          <p:nvPr/>
        </p:nvGrpSpPr>
        <p:grpSpPr bwMode="auto">
          <a:xfrm>
            <a:off x="1828800" y="2019288"/>
            <a:ext cx="762000" cy="665162"/>
            <a:chOff x="3174" y="2656"/>
            <a:chExt cx="1549" cy="1351"/>
          </a:xfrm>
        </p:grpSpPr>
        <p:sp>
          <p:nvSpPr>
            <p:cNvPr id="40968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0969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0970" name="AutoShape 10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2438400" y="1714488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429000" y="1219184"/>
            <a:ext cx="215956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台灣</a:t>
            </a:r>
            <a:r>
              <a:rPr lang="en-US" altLang="zh-TW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大陸現況</a:t>
            </a:r>
            <a:endParaRPr lang="en-US" altLang="zh-TW" sz="24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gray">
          <a:xfrm>
            <a:off x="1972337" y="1228936"/>
            <a:ext cx="4924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2400" b="1" dirty="0" smtClean="0">
                <a:solidFill>
                  <a:schemeClr val="bg1"/>
                </a:solidFill>
                <a:ea typeface="新細明體" pitchFamily="18" charset="-120"/>
              </a:rPr>
              <a:t>壹</a:t>
            </a:r>
            <a:endParaRPr lang="en-US" altLang="zh-TW" sz="2400" b="1" dirty="0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2438400" y="2628888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3429000" y="2095488"/>
            <a:ext cx="14157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人生規劃</a:t>
            </a:r>
            <a:endParaRPr lang="en-US" altLang="zh-TW" sz="24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gray">
          <a:xfrm>
            <a:off x="1949797" y="2103198"/>
            <a:ext cx="4924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2400" b="1" dirty="0" smtClean="0">
                <a:solidFill>
                  <a:schemeClr val="bg1"/>
                </a:solidFill>
                <a:ea typeface="新細明體" pitchFamily="18" charset="-120"/>
              </a:rPr>
              <a:t>貳</a:t>
            </a:r>
            <a:endParaRPr lang="en-US" altLang="zh-TW" sz="2400" b="1" dirty="0">
              <a:solidFill>
                <a:schemeClr val="bg1"/>
              </a:solidFill>
              <a:ea typeface="新細明體" pitchFamily="18" charset="-120"/>
            </a:endParaRPr>
          </a:p>
        </p:txBody>
      </p:sp>
      <p:grpSp>
        <p:nvGrpSpPr>
          <p:cNvPr id="40977" name="Group 17"/>
          <p:cNvGrpSpPr>
            <a:grpSpLocks/>
          </p:cNvGrpSpPr>
          <p:nvPr/>
        </p:nvGrpSpPr>
        <p:grpSpPr bwMode="auto">
          <a:xfrm>
            <a:off x="1828800" y="2857496"/>
            <a:ext cx="762000" cy="665162"/>
            <a:chOff x="1110" y="2656"/>
            <a:chExt cx="1549" cy="1351"/>
          </a:xfrm>
        </p:grpSpPr>
        <p:sp>
          <p:nvSpPr>
            <p:cNvPr id="40978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0979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0980" name="AutoShape 20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1828800" y="3786190"/>
            <a:ext cx="762000" cy="665162"/>
            <a:chOff x="3174" y="2656"/>
            <a:chExt cx="1549" cy="1351"/>
          </a:xfrm>
        </p:grpSpPr>
        <p:sp>
          <p:nvSpPr>
            <p:cNvPr id="40982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0983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0984" name="AutoShape 24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2438400" y="3467096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3429000" y="2933696"/>
            <a:ext cx="264687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會計、財稅與職場</a:t>
            </a:r>
            <a:endParaRPr lang="en-US" altLang="zh-TW" sz="24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987" name="Text Box 27"/>
          <p:cNvSpPr txBox="1">
            <a:spLocks noChangeArrowheads="1"/>
          </p:cNvSpPr>
          <p:nvPr/>
        </p:nvSpPr>
        <p:spPr bwMode="gray">
          <a:xfrm>
            <a:off x="1953079" y="2955921"/>
            <a:ext cx="4924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2400" b="1" dirty="0" smtClean="0">
                <a:solidFill>
                  <a:schemeClr val="bg1"/>
                </a:solidFill>
                <a:ea typeface="新細明體" pitchFamily="18" charset="-120"/>
              </a:rPr>
              <a:t>參</a:t>
            </a:r>
            <a:endParaRPr lang="en-US" altLang="zh-TW" sz="2400" b="1" dirty="0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40988" name="Line 28"/>
          <p:cNvSpPr>
            <a:spLocks noChangeShapeType="1"/>
          </p:cNvSpPr>
          <p:nvPr/>
        </p:nvSpPr>
        <p:spPr bwMode="auto">
          <a:xfrm>
            <a:off x="2438400" y="4395790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89" name="Text Box 29"/>
          <p:cNvSpPr txBox="1">
            <a:spLocks noChangeArrowheads="1"/>
          </p:cNvSpPr>
          <p:nvPr/>
        </p:nvSpPr>
        <p:spPr bwMode="auto">
          <a:xfrm>
            <a:off x="3429000" y="3862390"/>
            <a:ext cx="203132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各稅業務介紹</a:t>
            </a:r>
            <a:endParaRPr lang="en-US" altLang="zh-TW" sz="24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990" name="Text Box 30"/>
          <p:cNvSpPr txBox="1">
            <a:spLocks noChangeArrowheads="1"/>
          </p:cNvSpPr>
          <p:nvPr/>
        </p:nvSpPr>
        <p:spPr bwMode="gray">
          <a:xfrm>
            <a:off x="1982108" y="3884614"/>
            <a:ext cx="4924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2400" b="1" dirty="0" smtClean="0">
                <a:solidFill>
                  <a:schemeClr val="bg1"/>
                </a:solidFill>
                <a:ea typeface="新細明體" pitchFamily="18" charset="-120"/>
              </a:rPr>
              <a:t>肆</a:t>
            </a:r>
            <a:endParaRPr lang="en-US" altLang="zh-TW" sz="2400" b="1" dirty="0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zh-TW" altLang="zh-TW"/>
          </a:p>
        </p:txBody>
      </p:sp>
      <p:sp>
        <p:nvSpPr>
          <p:cNvPr id="38" name="Line 28"/>
          <p:cNvSpPr>
            <a:spLocks noChangeShapeType="1"/>
          </p:cNvSpPr>
          <p:nvPr/>
        </p:nvSpPr>
        <p:spPr bwMode="auto">
          <a:xfrm>
            <a:off x="2466956" y="5278441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3457556" y="4745041"/>
            <a:ext cx="418576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會計人員在各機關扮演的角色</a:t>
            </a:r>
            <a:endParaRPr lang="en-US" altLang="zh-TW" sz="24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gray">
          <a:xfrm>
            <a:off x="2054206" y="4767266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TW" sz="2400" b="1" dirty="0">
                <a:solidFill>
                  <a:schemeClr val="bg1"/>
                </a:solidFill>
                <a:ea typeface="新細明體" pitchFamily="18" charset="-120"/>
              </a:rPr>
              <a:t>4</a:t>
            </a:r>
          </a:p>
        </p:txBody>
      </p:sp>
      <p:grpSp>
        <p:nvGrpSpPr>
          <p:cNvPr id="41" name="Group 17"/>
          <p:cNvGrpSpPr>
            <a:grpSpLocks/>
          </p:cNvGrpSpPr>
          <p:nvPr/>
        </p:nvGrpSpPr>
        <p:grpSpPr bwMode="auto">
          <a:xfrm>
            <a:off x="1857356" y="4668841"/>
            <a:ext cx="762000" cy="665162"/>
            <a:chOff x="1110" y="2656"/>
            <a:chExt cx="1549" cy="1351"/>
          </a:xfrm>
        </p:grpSpPr>
        <p:sp>
          <p:nvSpPr>
            <p:cNvPr id="42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3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4" name="AutoShape 20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5" name="Text Box 30"/>
          <p:cNvSpPr txBox="1">
            <a:spLocks noChangeArrowheads="1"/>
          </p:cNvSpPr>
          <p:nvPr/>
        </p:nvSpPr>
        <p:spPr bwMode="gray">
          <a:xfrm>
            <a:off x="1973247" y="4747308"/>
            <a:ext cx="4924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2400" b="1" dirty="0" smtClean="0">
                <a:solidFill>
                  <a:schemeClr val="bg1"/>
                </a:solidFill>
                <a:ea typeface="新細明體" pitchFamily="18" charset="-120"/>
              </a:rPr>
              <a:t>伍</a:t>
            </a:r>
            <a:endParaRPr lang="en-US" altLang="zh-TW" sz="2400" b="1" dirty="0">
              <a:solidFill>
                <a:schemeClr val="bg1"/>
              </a:solidFill>
              <a:ea typeface="新細明體" pitchFamily="18" charset="-120"/>
            </a:endParaRPr>
          </a:p>
        </p:txBody>
      </p:sp>
      <p:grpSp>
        <p:nvGrpSpPr>
          <p:cNvPr id="46" name="Group 21"/>
          <p:cNvGrpSpPr>
            <a:grpSpLocks/>
          </p:cNvGrpSpPr>
          <p:nvPr/>
        </p:nvGrpSpPr>
        <p:grpSpPr bwMode="auto">
          <a:xfrm>
            <a:off x="1857356" y="5549920"/>
            <a:ext cx="762000" cy="665162"/>
            <a:chOff x="3174" y="2656"/>
            <a:chExt cx="1549" cy="1351"/>
          </a:xfrm>
        </p:grpSpPr>
        <p:sp>
          <p:nvSpPr>
            <p:cNvPr id="47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8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9" name="AutoShape 24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50" name="Line 28"/>
          <p:cNvSpPr>
            <a:spLocks noChangeShapeType="1"/>
          </p:cNvSpPr>
          <p:nvPr/>
        </p:nvSpPr>
        <p:spPr bwMode="auto">
          <a:xfrm>
            <a:off x="2466956" y="6159520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3457556" y="5626120"/>
            <a:ext cx="23391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學生、職場、變</a:t>
            </a:r>
            <a:endParaRPr lang="en-US" altLang="zh-TW" sz="24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gray">
          <a:xfrm>
            <a:off x="2000232" y="5643578"/>
            <a:ext cx="4924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2400" b="1" dirty="0" smtClean="0">
                <a:solidFill>
                  <a:schemeClr val="bg1"/>
                </a:solidFill>
                <a:ea typeface="新細明體" pitchFamily="18" charset="-120"/>
              </a:rPr>
              <a:t>陸</a:t>
            </a:r>
            <a:endParaRPr lang="en-US" altLang="zh-TW" sz="2400" b="1" dirty="0">
              <a:solidFill>
                <a:schemeClr val="bg1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/>
          <p:cNvGrpSpPr/>
          <p:nvPr/>
        </p:nvGrpSpPr>
        <p:grpSpPr>
          <a:xfrm>
            <a:off x="1571604" y="1071546"/>
            <a:ext cx="7572428" cy="5749963"/>
            <a:chOff x="1571604" y="1071546"/>
            <a:chExt cx="7572428" cy="5749963"/>
          </a:xfrm>
        </p:grpSpPr>
        <p:sp>
          <p:nvSpPr>
            <p:cNvPr id="3" name="AutoShape 1"/>
            <p:cNvSpPr>
              <a:spLocks noChangeArrowheads="1"/>
            </p:cNvSpPr>
            <p:nvPr/>
          </p:nvSpPr>
          <p:spPr bwMode="auto">
            <a:xfrm>
              <a:off x="6286512" y="2296112"/>
              <a:ext cx="673611" cy="423805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4" name="AutoShape 2"/>
            <p:cNvSpPr>
              <a:spLocks noChangeArrowheads="1"/>
            </p:cNvSpPr>
            <p:nvPr/>
          </p:nvSpPr>
          <p:spPr bwMode="auto">
            <a:xfrm>
              <a:off x="5566421" y="2296112"/>
              <a:ext cx="516426" cy="423805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4805560" y="2296112"/>
              <a:ext cx="516427" cy="2988324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4017141" y="2296112"/>
              <a:ext cx="626297" cy="423805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202361" y="2294913"/>
              <a:ext cx="516427" cy="2988324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2386384" y="2294913"/>
              <a:ext cx="516426" cy="2988324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1625523" y="2294913"/>
              <a:ext cx="516427" cy="2988324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1571604" y="1071546"/>
              <a:ext cx="5270905" cy="597904"/>
            </a:xfrm>
            <a:prstGeom prst="roundRect">
              <a:avLst>
                <a:gd name="adj" fmla="val 199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114391" y="1126663"/>
              <a:ext cx="4076295" cy="4744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73224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</a:pPr>
              <a:r>
                <a:rPr lang="zh-TW" sz="24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稅 務 代 理 人 之 業 務 內 容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675373" y="2377302"/>
              <a:ext cx="427979" cy="27846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eaVert" wrap="square" lIns="90000" tIns="62640" rIns="90000" bIns="45000">
              <a:spAutoFit/>
            </a:bodyPr>
            <a:lstStyle/>
            <a:p>
              <a:pPr rtl="1"/>
              <a:r>
                <a:rPr lang="zh-TW" sz="16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營利事業所得稅查核簽證申報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447272" y="2457869"/>
              <a:ext cx="427979" cy="35323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eaVert" lIns="90000" tIns="62640" rIns="90000" bIns="45000">
              <a:spAutoFit/>
            </a:bodyPr>
            <a:lstStyle/>
            <a:p>
              <a:pPr rtl="1"/>
              <a:r>
                <a:rPr lang="zh-TW" sz="16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營利事業所得稅代辦結算申報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258457" y="2438698"/>
              <a:ext cx="427979" cy="35323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eaVert" lIns="90000" tIns="62640" rIns="90000" bIns="45000">
              <a:spAutoFit/>
            </a:bodyPr>
            <a:lstStyle/>
            <a:p>
              <a:pPr rtl="1"/>
              <a:r>
                <a:rPr lang="zh-TW" sz="16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綜合所得稅代辦結算申報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969238" y="2403950"/>
              <a:ext cx="674200" cy="41302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eaVert" lIns="90000" tIns="62640" rIns="90000" bIns="45000">
              <a:spAutoFit/>
            </a:bodyPr>
            <a:lstStyle/>
            <a:p>
              <a:pPr rtl="1"/>
              <a:r>
                <a:rPr lang="zh-TW" sz="16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期中歇業結算或清算之查核簽證申報或代辦申報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861656" y="2383581"/>
              <a:ext cx="427979" cy="35323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eaVert" lIns="90000" tIns="62640" rIns="90000" bIns="45000">
              <a:spAutoFit/>
            </a:bodyPr>
            <a:lstStyle/>
            <a:p>
              <a:pPr rtl="1"/>
              <a:r>
                <a:rPr lang="zh-TW" sz="16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暫    繳    申    報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5620337" y="2383581"/>
              <a:ext cx="430159" cy="39864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eaVert" lIns="90000" tIns="45000" rIns="90000" bIns="45000">
              <a:spAutoFit/>
            </a:bodyPr>
            <a:lstStyle/>
            <a:p>
              <a:pPr rtl="1">
                <a:lnSpc>
                  <a:spcPct val="109000"/>
                </a:lnSpc>
              </a:pPr>
              <a:r>
                <a:rPr lang="zh-TW" sz="16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申請複查或異議、訴願、再訴願及行政訴訟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6286512" y="2357220"/>
              <a:ext cx="698566" cy="39864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eaVert" lIns="90000" tIns="45000" rIns="90000" bIns="45000">
              <a:spAutoFit/>
            </a:bodyPr>
            <a:lstStyle/>
            <a:p>
              <a:pPr rtl="1">
                <a:lnSpc>
                  <a:spcPct val="109000"/>
                </a:lnSpc>
                <a:tabLst>
                  <a:tab pos="723900" algn="l"/>
                </a:tabLst>
              </a:pPr>
              <a:r>
                <a:rPr lang="zh-TW" sz="16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財物案件之申辯、答辯、抗告、更審、更正裁定</a:t>
              </a: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1897516" y="2022921"/>
              <a:ext cx="4673001" cy="1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4287935" y="1669450"/>
              <a:ext cx="1199" cy="625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897516" y="2022921"/>
              <a:ext cx="1198" cy="2719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2658376" y="2022921"/>
              <a:ext cx="1199" cy="2719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3473156" y="2022921"/>
              <a:ext cx="1199" cy="2719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5076355" y="2022921"/>
              <a:ext cx="1199" cy="2719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5837215" y="2022921"/>
              <a:ext cx="1198" cy="2719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6570517" y="2022921"/>
              <a:ext cx="1198" cy="2719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頁尾版面配置區 3"/>
            <p:cNvSpPr txBox="1">
              <a:spLocks/>
            </p:cNvSpPr>
            <p:nvPr/>
          </p:nvSpPr>
          <p:spPr bwMode="gray">
            <a:xfrm>
              <a:off x="6572264" y="6643710"/>
              <a:ext cx="2571768" cy="1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摘錄自台灣省</a:t>
              </a:r>
              <a:r>
                <a:rPr kumimoji="0" lang="en-US" altLang="zh-TW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/</a:t>
              </a:r>
              <a:r>
                <a:rPr kumimoji="0" lang="zh-TW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台北市會計師公會會員名錄</a:t>
              </a:r>
              <a:endParaRPr kumimoji="0" lang="en-US" altLang="zh-TW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500034" y="1357298"/>
            <a:ext cx="8643998" cy="5464211"/>
            <a:chOff x="500034" y="1357298"/>
            <a:chExt cx="8643998" cy="5464211"/>
          </a:xfrm>
        </p:grpSpPr>
        <p:grpSp>
          <p:nvGrpSpPr>
            <p:cNvPr id="7" name="群組 6"/>
            <p:cNvGrpSpPr/>
            <p:nvPr/>
          </p:nvGrpSpPr>
          <p:grpSpPr>
            <a:xfrm>
              <a:off x="500034" y="1357298"/>
              <a:ext cx="7281884" cy="5085213"/>
              <a:chOff x="576263" y="503238"/>
              <a:chExt cx="9072562" cy="6335712"/>
            </a:xfrm>
          </p:grpSpPr>
          <p:sp>
            <p:nvSpPr>
              <p:cNvPr id="3" name="AutoShape 1"/>
              <p:cNvSpPr>
                <a:spLocks noChangeArrowheads="1"/>
              </p:cNvSpPr>
              <p:nvPr/>
            </p:nvSpPr>
            <p:spPr bwMode="auto">
              <a:xfrm>
                <a:off x="576263" y="503238"/>
                <a:ext cx="9072562" cy="6335712"/>
              </a:xfrm>
              <a:prstGeom prst="roundRect">
                <a:avLst>
                  <a:gd name="adj" fmla="val 23"/>
                </a:avLst>
              </a:prstGeom>
              <a:solidFill>
                <a:srgbClr val="009999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>
                  <a:ea typeface="新細明體" pitchFamily="18" charset="-120"/>
                </a:endParaRPr>
              </a:p>
            </p:txBody>
          </p: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2160588" y="792163"/>
                <a:ext cx="6119812" cy="7588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80280" rIns="90000" bIns="45000"/>
              <a:lstStyle/>
              <a:p>
                <a:pPr algn="ctr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</a:pPr>
                <a:r>
                  <a:rPr lang="zh-TW" sz="3200" b="1" dirty="0"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</a:rPr>
                  <a:t>顧問工作的具體內容</a:t>
                </a:r>
              </a:p>
            </p:txBody>
          </p:sp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1152525" y="2232025"/>
                <a:ext cx="8135938" cy="37338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/>
              <a:lstStyle/>
              <a:p>
                <a:pPr>
                  <a:lnSpc>
                    <a:spcPct val="104000"/>
                  </a:lnSpc>
                  <a:spcBef>
                    <a:spcPts val="575"/>
                  </a:spcBef>
                  <a:spcAft>
                    <a:spcPts val="575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</a:pPr>
                <a:r>
                  <a:rPr lang="en-US" altLang="zh-TW" sz="2800" u="sng" dirty="0">
                    <a:solidFill>
                      <a:srgbClr val="FFFFCC"/>
                    </a:solidFill>
                    <a:latin typeface="微軟正黑體" pitchFamily="34" charset="-120"/>
                    <a:ea typeface="微軟正黑體" pitchFamily="34" charset="-120"/>
                  </a:rPr>
                  <a:t>      </a:t>
                </a:r>
                <a:r>
                  <a:rPr lang="zh-TW" sz="2400" u="sng" dirty="0">
                    <a:solidFill>
                      <a:srgbClr val="FFFFCC"/>
                    </a:solidFill>
                    <a:latin typeface="微軟正黑體" pitchFamily="34" charset="-120"/>
                    <a:ea typeface="微軟正黑體" pitchFamily="34" charset="-120"/>
                  </a:rPr>
                  <a:t>會計師必須發揮他的專門知識到極限，提供如何改善及建立有效之經營管理，如何運用組織之有關程序及調查，如何利用電腦之資訊管理等廣泛的顧問工作。</a:t>
                </a:r>
              </a:p>
              <a:p>
                <a:pPr>
                  <a:lnSpc>
                    <a:spcPct val="104000"/>
                  </a:lnSpc>
                  <a:spcBef>
                    <a:spcPts val="575"/>
                  </a:spcBef>
                  <a:spcAft>
                    <a:spcPts val="575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</a:pPr>
                <a:r>
                  <a:rPr lang="en-US" altLang="zh-TW" sz="2400" u="sng" dirty="0">
                    <a:solidFill>
                      <a:srgbClr val="FFFFCC"/>
                    </a:solidFill>
                    <a:latin typeface="微軟正黑體" pitchFamily="34" charset="-120"/>
                    <a:ea typeface="微軟正黑體" pitchFamily="34" charset="-120"/>
                  </a:rPr>
                  <a:t>       </a:t>
                </a:r>
                <a:r>
                  <a:rPr lang="zh-TW" sz="2400" u="sng" dirty="0">
                    <a:solidFill>
                      <a:srgbClr val="FFFFCC"/>
                    </a:solidFill>
                    <a:latin typeface="微軟正黑體" pitchFamily="34" charset="-120"/>
                    <a:ea typeface="微軟正黑體" pitchFamily="34" charset="-120"/>
                  </a:rPr>
                  <a:t>其他如利潤規劃、資金運用、預算之編制及設備計畫與增資計畫之檢討，進而有依商品別設立之利潤中心及如何節省營業費用等，會計師經常協助辦理，並作精深之分析與建議。</a:t>
                </a:r>
              </a:p>
            </p:txBody>
          </p:sp>
          <p:sp>
            <p:nvSpPr>
              <p:cNvPr id="6" name="Line 4"/>
              <p:cNvSpPr>
                <a:spLocks noChangeShapeType="1"/>
              </p:cNvSpPr>
              <p:nvPr/>
            </p:nvSpPr>
            <p:spPr bwMode="auto">
              <a:xfrm>
                <a:off x="1511300" y="1728788"/>
                <a:ext cx="7415213" cy="1587"/>
              </a:xfrm>
              <a:prstGeom prst="line">
                <a:avLst/>
              </a:prstGeom>
              <a:noFill/>
              <a:ln w="72000">
                <a:solidFill>
                  <a:srgbClr val="FF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8" name="頁尾版面配置區 3"/>
            <p:cNvSpPr txBox="1">
              <a:spLocks/>
            </p:cNvSpPr>
            <p:nvPr/>
          </p:nvSpPr>
          <p:spPr bwMode="gray">
            <a:xfrm>
              <a:off x="6572264" y="6643710"/>
              <a:ext cx="2571768" cy="1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摘錄自台灣省</a:t>
              </a:r>
              <a:r>
                <a:rPr kumimoji="0" lang="en-US" altLang="zh-TW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/</a:t>
              </a:r>
              <a:r>
                <a:rPr kumimoji="0" lang="zh-TW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台北市會計師公會會員名錄</a:t>
              </a:r>
              <a:endParaRPr kumimoji="0" lang="en-US" altLang="zh-TW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214283" y="1919838"/>
            <a:ext cx="8929749" cy="4901671"/>
            <a:chOff x="214283" y="1919838"/>
            <a:chExt cx="8929749" cy="4901671"/>
          </a:xfrm>
        </p:grpSpPr>
        <p:sp>
          <p:nvSpPr>
            <p:cNvPr id="3" name="AutoShape 1"/>
            <p:cNvSpPr>
              <a:spLocks noChangeArrowheads="1"/>
            </p:cNvSpPr>
            <p:nvPr/>
          </p:nvSpPr>
          <p:spPr bwMode="auto">
            <a:xfrm>
              <a:off x="6139504" y="4714884"/>
              <a:ext cx="2755281" cy="110272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4" name="AutoShape 2"/>
            <p:cNvSpPr>
              <a:spLocks noChangeArrowheads="1"/>
            </p:cNvSpPr>
            <p:nvPr/>
          </p:nvSpPr>
          <p:spPr bwMode="auto">
            <a:xfrm>
              <a:off x="6139504" y="3435698"/>
              <a:ext cx="2755281" cy="110272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6139504" y="1919838"/>
              <a:ext cx="2755281" cy="110272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215802" y="4813338"/>
              <a:ext cx="2755281" cy="110120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214283" y="3400763"/>
              <a:ext cx="2755281" cy="110272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214283" y="1919838"/>
              <a:ext cx="2755281" cy="110272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714348" y="2143116"/>
              <a:ext cx="1580948" cy="5285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9695" rIns="90000" bIns="45000"/>
            <a:lstStyle/>
            <a:p>
              <a:pPr algn="ctr"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工 商 登 記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90723" y="3642268"/>
              <a:ext cx="2081014" cy="5285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9695" rIns="90000" bIns="45000"/>
            <a:lstStyle/>
            <a:p>
              <a:pPr algn="ctr"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商 標 註 冊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524139" y="5089777"/>
              <a:ext cx="2190473" cy="5285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9695" rIns="90000" bIns="45000"/>
            <a:lstStyle/>
            <a:p>
              <a:pPr algn="ctr"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專 利 申 請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6242789" y="2091473"/>
              <a:ext cx="2686930" cy="774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4404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外人及華僑投資申請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企業國外投資申請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6733541" y="3601432"/>
              <a:ext cx="2410491" cy="9705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9695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財  團 社 團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登           記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6519228" y="4951110"/>
              <a:ext cx="2410490" cy="9067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7932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會  計 及 商  業</a:t>
              </a:r>
            </a:p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各種文件之撰擬</a:t>
              </a: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2969564" y="2471197"/>
              <a:ext cx="1171071" cy="15158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969564" y="3987058"/>
              <a:ext cx="1171071" cy="15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2971083" y="3985539"/>
              <a:ext cx="1171070" cy="13806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5173485" y="2471197"/>
              <a:ext cx="967537" cy="15158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>
              <a:off x="5173485" y="3987058"/>
              <a:ext cx="967537" cy="15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 flipV="1">
              <a:off x="5173485" y="3984020"/>
              <a:ext cx="967537" cy="13123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頁尾版面配置區 3"/>
            <p:cNvSpPr txBox="1">
              <a:spLocks/>
            </p:cNvSpPr>
            <p:nvPr/>
          </p:nvSpPr>
          <p:spPr bwMode="gray">
            <a:xfrm>
              <a:off x="6572264" y="6643710"/>
              <a:ext cx="2571768" cy="1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摘錄自台灣省</a:t>
              </a:r>
              <a:r>
                <a:rPr kumimoji="0" lang="en-US" altLang="zh-TW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/</a:t>
              </a:r>
              <a:r>
                <a:rPr kumimoji="0" lang="zh-TW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台北市會計師公會會員名錄</a:t>
              </a:r>
              <a:endParaRPr kumimoji="0" lang="en-US" altLang="zh-TW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4142153" y="2214554"/>
              <a:ext cx="1032851" cy="361649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417346" y="2278597"/>
              <a:ext cx="551090" cy="38580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eaVert" lIns="90000" tIns="66168" rIns="90000" bIns="45000">
              <a:spAutoFit/>
            </a:bodyPr>
            <a:lstStyle/>
            <a:p>
              <a:pPr rtl="1"/>
              <a:r>
                <a:rPr lang="zh-TW" sz="24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工商代理業務之具體內容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757237" y="831854"/>
            <a:ext cx="8386795" cy="5989655"/>
            <a:chOff x="757237" y="831854"/>
            <a:chExt cx="8386795" cy="5989655"/>
          </a:xfrm>
        </p:grpSpPr>
        <p:sp>
          <p:nvSpPr>
            <p:cNvPr id="3" name="AutoShape 1"/>
            <p:cNvSpPr>
              <a:spLocks noChangeArrowheads="1"/>
            </p:cNvSpPr>
            <p:nvPr/>
          </p:nvSpPr>
          <p:spPr bwMode="auto">
            <a:xfrm>
              <a:off x="757237" y="2416179"/>
              <a:ext cx="3743325" cy="158432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757237" y="831854"/>
              <a:ext cx="3455988" cy="1166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73224" rIns="90000" bIns="45000"/>
            <a:lstStyle/>
            <a:p>
              <a:pPr algn="ct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sz="32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充    任</a:t>
              </a:r>
            </a:p>
            <a:p>
              <a:pPr algn="ct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sz="32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各項職責業務</a:t>
              </a:r>
            </a:p>
          </p:txBody>
        </p:sp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117600" y="2703517"/>
              <a:ext cx="3311525" cy="8794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6168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sz="24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會計師依法充任下列</a:t>
              </a:r>
            </a:p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sz="24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各項職責為社會服務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863600" y="4211638"/>
              <a:ext cx="3455988" cy="4841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6168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sz="2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為公司檢查人</a:t>
              </a: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863600" y="4679950"/>
              <a:ext cx="3743325" cy="158432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044575" y="4932363"/>
              <a:ext cx="3311525" cy="1011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264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en-US" altLang="zh-TW" sz="2000" dirty="0">
                  <a:solidFill>
                    <a:srgbClr val="000000"/>
                  </a:solidFill>
                  <a:ea typeface="新細明體" pitchFamily="18" charset="-120"/>
                </a:rPr>
                <a:t>     </a:t>
              </a: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根據會計師法第</a:t>
              </a:r>
              <a:r>
                <a:rPr lang="en-US" alt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39</a:t>
              </a: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條及公司法第</a:t>
              </a:r>
              <a:r>
                <a:rPr lang="en-US" alt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285</a:t>
              </a: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條，法院得選任會計師為公司之檢查人。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000628" y="2000240"/>
              <a:ext cx="3455988" cy="4841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6168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sz="24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為公司清算人</a:t>
              </a: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5000628" y="2468552"/>
              <a:ext cx="3851275" cy="158432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5181603" y="2720965"/>
              <a:ext cx="3563938" cy="1011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264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en-US" altLang="zh-TW" sz="2000" dirty="0">
                  <a:solidFill>
                    <a:srgbClr val="000000"/>
                  </a:solidFill>
                  <a:ea typeface="新細明體" pitchFamily="18" charset="-120"/>
                </a:rPr>
                <a:t>     </a:t>
              </a: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根據會計師法第</a:t>
              </a:r>
              <a:r>
                <a:rPr lang="en-US" alt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39</a:t>
              </a: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條及公司法第</a:t>
              </a:r>
              <a:r>
                <a:rPr lang="en-US" alt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322</a:t>
              </a:r>
              <a:r>
                <a:rPr lang="zh-TW" sz="2000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條，股東會或法院得選任會計師為公司之清算人。</a:t>
              </a:r>
            </a:p>
          </p:txBody>
        </p:sp>
        <p:sp>
          <p:nvSpPr>
            <p:cNvPr id="12" name="頁尾版面配置區 3"/>
            <p:cNvSpPr txBox="1">
              <a:spLocks/>
            </p:cNvSpPr>
            <p:nvPr/>
          </p:nvSpPr>
          <p:spPr bwMode="gray">
            <a:xfrm>
              <a:off x="6572264" y="6643710"/>
              <a:ext cx="2571768" cy="1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摘錄自台灣省</a:t>
              </a:r>
              <a:r>
                <a:rPr kumimoji="0" lang="en-US" altLang="zh-TW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/</a:t>
              </a:r>
              <a:r>
                <a:rPr kumimoji="0" lang="zh-TW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台北市會計師公會會員名錄</a:t>
              </a:r>
              <a:endParaRPr kumimoji="0" lang="en-US" altLang="zh-TW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288925" y="642918"/>
            <a:ext cx="8855107" cy="6178591"/>
            <a:chOff x="288925" y="642918"/>
            <a:chExt cx="8855107" cy="6178591"/>
          </a:xfrm>
        </p:grpSpPr>
        <p:sp>
          <p:nvSpPr>
            <p:cNvPr id="3" name="AutoShape 1"/>
            <p:cNvSpPr>
              <a:spLocks noChangeArrowheads="1"/>
            </p:cNvSpPr>
            <p:nvPr/>
          </p:nvSpPr>
          <p:spPr bwMode="auto">
            <a:xfrm>
              <a:off x="4572000" y="642918"/>
              <a:ext cx="4388787" cy="5902327"/>
            </a:xfrm>
            <a:prstGeom prst="roundRect">
              <a:avLst>
                <a:gd name="adj" fmla="val 32"/>
              </a:avLst>
            </a:prstGeom>
            <a:solidFill>
              <a:srgbClr val="99CC99"/>
            </a:solidFill>
            <a:ln w="3816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288925" y="658797"/>
              <a:ext cx="3455988" cy="4841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6168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sz="22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破產管理人</a:t>
              </a:r>
            </a:p>
          </p:txBody>
        </p:sp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288925" y="1079500"/>
              <a:ext cx="3997323" cy="136842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68313" y="1296988"/>
              <a:ext cx="3532183" cy="949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 algn="just">
                <a:lnSpc>
                  <a:spcPct val="104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n-US" altLang="zh-TW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     </a:t>
              </a: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根據會計師法第</a:t>
              </a:r>
              <a:r>
                <a:rPr lang="en-US" alt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39</a:t>
              </a: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條及破產法第</a:t>
              </a:r>
              <a:r>
                <a:rPr lang="en-US" alt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83</a:t>
              </a: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條，法院應選任破產管理人，會計師可親任之。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88925" y="2587622"/>
              <a:ext cx="3455988" cy="4841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6168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zh-TW" sz="22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遺囑執行人</a:t>
              </a: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288925" y="2968619"/>
              <a:ext cx="3997323" cy="136842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68313" y="3292469"/>
              <a:ext cx="3603621" cy="663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 algn="just">
                <a:lnSpc>
                  <a:spcPct val="104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n-US" altLang="zh-TW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     </a:t>
              </a: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根據會計師法第</a:t>
              </a:r>
              <a:r>
                <a:rPr lang="en-US" alt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39</a:t>
              </a: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條及民法第</a:t>
              </a:r>
              <a:r>
                <a:rPr lang="en-US" alt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1209</a:t>
              </a: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條，會計師可充任遺囑執行人。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88925" y="4500570"/>
              <a:ext cx="4211637" cy="8794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>
                <a:lnSpc>
                  <a:spcPct val="109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22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其他信託人、公司重整監督人等</a:t>
              </a:r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88925" y="4967295"/>
              <a:ext cx="3997323" cy="136842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>
                <a:solidFill>
                  <a:schemeClr val="lt1"/>
                </a:solidFill>
                <a:latin typeface="+mn-lt"/>
                <a:ea typeface="新細明體" pitchFamily="18" charset="-12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68313" y="5184783"/>
              <a:ext cx="3675059" cy="949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 algn="just">
                <a:lnSpc>
                  <a:spcPct val="104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n-US" altLang="zh-TW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     </a:t>
              </a: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根據會計師法與公司法</a:t>
              </a:r>
              <a:r>
                <a:rPr lang="en-US" altLang="zh-TW" dirty="0" smtClean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..............</a:t>
              </a:r>
              <a:r>
                <a:rPr lang="zh-TW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等法律，會計師可以充任公司重整監督人、監督輔助人或其他信託人。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535519" y="642918"/>
              <a:ext cx="4608513" cy="47006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 marL="215900" indent="-215900" algn="ctr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2000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會計師是企業醫生</a:t>
              </a:r>
            </a:p>
            <a:p>
              <a:pPr marL="215900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Font typeface="Times New Roman" pitchFamily="18" charset="0"/>
                <a:buAutoNum type="arabic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企業出生前後之助產與保育</a:t>
              </a:r>
              <a:r>
                <a:rPr lang="zh-TW" sz="1400" dirty="0">
                  <a:solidFill>
                    <a:srgbClr val="336600"/>
                  </a:solidFill>
                  <a:latin typeface="微軟正黑體" pitchFamily="34" charset="-120"/>
                  <a:ea typeface="微軟正黑體" pitchFamily="34" charset="-120"/>
                </a:rPr>
                <a:t>：</a:t>
              </a:r>
            </a:p>
            <a:p>
              <a:pPr marL="431800" lvl="1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SzPct val="70000"/>
                <a:buFont typeface="Times New Roman" pitchFamily="18" charset="0"/>
                <a:buAutoNum type="ea1JpnKor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如何籌劃登記，可以爭取時間，減少困擾。</a:t>
              </a:r>
            </a:p>
            <a:p>
              <a:pPr marL="431800" lvl="1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SzPct val="70000"/>
                <a:buFont typeface="Times New Roman" pitchFamily="18" charset="0"/>
                <a:buAutoNum type="ea1JpnKor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如何順利建商，避免購置土地發生問題。</a:t>
              </a:r>
            </a:p>
            <a:p>
              <a:pPr marL="431800" lvl="1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SzPct val="70000"/>
                <a:buFont typeface="Times New Roman" pitchFamily="18" charset="0"/>
                <a:buAutoNum type="ea1JpnKor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如何規劃五年免稅爭取優惠</a:t>
              </a:r>
              <a:r>
                <a:rPr lang="zh-TW" sz="1400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。</a:t>
              </a:r>
              <a:endParaRPr lang="en-US" altLang="zh-TW" sz="1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15900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Font typeface="Times New Roman" pitchFamily="18" charset="0"/>
                <a:buAutoNum type="arabic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企業設立後之檢查：</a:t>
              </a:r>
            </a:p>
            <a:p>
              <a:pPr marL="431800" lvl="1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SzPct val="70000"/>
                <a:buFont typeface="Times New Roman" pitchFamily="18" charset="0"/>
                <a:buAutoNum type="ea1JpnKor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如何設計會計制度，建立內部控制，減少浪費。</a:t>
              </a:r>
            </a:p>
            <a:p>
              <a:pPr marL="431800" lvl="1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SzPct val="70000"/>
                <a:buFont typeface="Times New Roman" pitchFamily="18" charset="0"/>
                <a:buAutoNum type="ea1JpnKor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如何規劃依法節稅，避免漏稅受罰。</a:t>
              </a:r>
            </a:p>
            <a:p>
              <a:pPr marL="431800" lvl="1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SzPct val="70000"/>
                <a:buFont typeface="Times New Roman" pitchFamily="18" charset="0"/>
                <a:buAutoNum type="ea1JpnKor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如何確定安全存量，不致存貨過多積壓資金，或存貨過少臨時周章。</a:t>
              </a:r>
            </a:p>
            <a:p>
              <a:pPr marL="431800" lvl="1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SzPct val="70000"/>
                <a:buFont typeface="Times New Roman" pitchFamily="18" charset="0"/>
                <a:buAutoNum type="ea1JpnKor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如何計算損益平衡點，發揮決算功能，爭取利潤。</a:t>
              </a:r>
            </a:p>
            <a:p>
              <a:pPr marL="431800" lvl="1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SzPct val="70000"/>
                <a:buFont typeface="Times New Roman" pitchFamily="18" charset="0"/>
                <a:buAutoNum type="ea1JpnKor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如何建立標準成本，用為降低成本，提高</a:t>
              </a:r>
              <a:r>
                <a:rPr lang="zh-TW" sz="1400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品質。</a:t>
              </a:r>
              <a:endParaRPr lang="en-US" altLang="zh-TW" sz="1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15900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Font typeface="Times New Roman" pitchFamily="18" charset="0"/>
                <a:buAutoNum type="arabic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有無病毒之診斷：</a:t>
              </a:r>
            </a:p>
            <a:p>
              <a:pPr marL="431800" lvl="1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SzPct val="70000"/>
                <a:buFont typeface="Times New Roman" pitchFamily="18" charset="0"/>
                <a:buAutoNum type="ea1JpnKor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財務報告之分析，用為比較觀察經營成果之趨向與財務狀況之良窳。</a:t>
              </a:r>
            </a:p>
            <a:p>
              <a:pPr marL="431800" lvl="1" indent="-215900">
                <a:lnSpc>
                  <a:spcPct val="104000"/>
                </a:lnSpc>
                <a:spcBef>
                  <a:spcPts val="575"/>
                </a:spcBef>
                <a:spcAft>
                  <a:spcPts val="575"/>
                </a:spcAft>
                <a:buSzPct val="70000"/>
                <a:buFont typeface="Times New Roman" pitchFamily="18" charset="0"/>
                <a:buAutoNum type="ea1JpnKorPeriod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zh-TW" sz="1400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決算報告之查核，確定是否合乎會計原則而允當表達，昭示於利害關係人。</a:t>
              </a:r>
            </a:p>
          </p:txBody>
        </p:sp>
        <p:sp>
          <p:nvSpPr>
            <p:cNvPr id="15" name="頁尾版面配置區 3"/>
            <p:cNvSpPr txBox="1">
              <a:spLocks/>
            </p:cNvSpPr>
            <p:nvPr/>
          </p:nvSpPr>
          <p:spPr bwMode="gray">
            <a:xfrm>
              <a:off x="6572264" y="6643710"/>
              <a:ext cx="2571768" cy="1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摘錄自台灣省</a:t>
              </a:r>
              <a:r>
                <a:rPr kumimoji="0" lang="en-US" altLang="zh-TW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/</a:t>
              </a:r>
              <a:r>
                <a:rPr kumimoji="0" lang="zh-TW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台北市會計師公會會員名錄</a:t>
              </a:r>
              <a:endParaRPr kumimoji="0" lang="en-US" altLang="zh-TW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ea"/>
              <a:buAutoNum type="ea1ChtPeriod" startAt="3"/>
            </a:pPr>
            <a:r>
              <a:rPr lang="zh-TW" dirty="0" smtClean="0">
                <a:ea typeface="新細明體" pitchFamily="18" charset="-120"/>
              </a:rPr>
              <a:t>主計審計人員</a:t>
            </a:r>
          </a:p>
          <a:p>
            <a:pPr lvl="1"/>
            <a:r>
              <a:rPr lang="zh-TW" dirty="0" smtClean="0">
                <a:ea typeface="新細明體" pitchFamily="18" charset="-120"/>
              </a:rPr>
              <a:t>報考一般公家機關、學校、國營事業等之主計人員</a:t>
            </a:r>
            <a:r>
              <a:rPr lang="zh-TW" dirty="0" smtClean="0">
                <a:ea typeface="新細明體" pitchFamily="18" charset="-120"/>
                <a:cs typeface="Arial" pitchFamily="34" charset="0"/>
              </a:rPr>
              <a:t>：負責收支預算編列、控制、核銷</a:t>
            </a:r>
          </a:p>
          <a:p>
            <a:pPr lvl="1"/>
            <a:r>
              <a:rPr lang="zh-TW" dirty="0" smtClean="0">
                <a:ea typeface="新細明體" pitchFamily="18" charset="-120"/>
                <a:cs typeface="Arial" pitchFamily="34" charset="0"/>
              </a:rPr>
              <a:t>報考審計人員：在監察院轄下各縣市審計單位，從事政府機關歲出各項經費之審核，包含各稽徵機關查帳案件之抽核。</a:t>
            </a:r>
          </a:p>
          <a:p>
            <a:pPr lvl="1"/>
            <a:r>
              <a:rPr lang="zh-TW" dirty="0" smtClean="0">
                <a:ea typeface="新細明體" pitchFamily="18" charset="-120"/>
                <a:cs typeface="Arial" pitchFamily="34" charset="0"/>
              </a:rPr>
              <a:t>私人企業之內部稽核業務。</a:t>
            </a:r>
          </a:p>
          <a:p>
            <a:pPr lvl="1"/>
            <a:endParaRPr lang="zh-TW" altLang="en-US" dirty="0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500562" y="4215134"/>
            <a:ext cx="4343408" cy="2642867"/>
            <a:chOff x="864" y="1222"/>
            <a:chExt cx="3987" cy="2426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gray">
            <a:xfrm>
              <a:off x="1347" y="2813"/>
              <a:ext cx="3504" cy="83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7F9F2"/>
                </a:gs>
              </a:gsLst>
              <a:lin ang="2700000" scaled="1"/>
            </a:gradFill>
            <a:ln w="3175">
              <a:noFill/>
              <a:round/>
              <a:headEnd/>
              <a:tailEnd type="none" w="sm" len="sm"/>
            </a:ln>
            <a:effectLst/>
          </p:spPr>
          <p:txBody>
            <a:bodyPr vert="eaVert" wrap="none" lIns="92075" tIns="46038" rIns="92075" bIns="46038" anchor="ctr"/>
            <a:lstStyle/>
            <a:p>
              <a:endParaRPr lang="zh-TW" altLang="en-US"/>
            </a:p>
          </p:txBody>
        </p:sp>
        <p:sp>
          <p:nvSpPr>
            <p:cNvPr id="7" name="Oval 4"/>
            <p:cNvSpPr>
              <a:spLocks noChangeArrowheads="1"/>
            </p:cNvSpPr>
            <p:nvPr/>
          </p:nvSpPr>
          <p:spPr bwMode="gray">
            <a:xfrm rot="-998297">
              <a:off x="890" y="1482"/>
              <a:ext cx="3630" cy="1900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808080">
                    <a:gamma/>
                    <a:tint val="63529"/>
                    <a:invGamma/>
                  </a:srgbClr>
                </a:gs>
                <a:gs pos="100000">
                  <a:srgbClr val="80808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gray">
            <a:xfrm rot="-998297">
              <a:off x="926" y="1380"/>
              <a:ext cx="3504" cy="1841"/>
            </a:xfrm>
            <a:prstGeom prst="ellipse">
              <a:avLst/>
            </a:prstGeom>
            <a:gradFill rotWithShape="1">
              <a:gsLst>
                <a:gs pos="0">
                  <a:srgbClr val="2791BB"/>
                </a:gs>
                <a:gs pos="100000">
                  <a:srgbClr val="2791BB">
                    <a:gamma/>
                    <a:shade val="0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" name="Arc 6"/>
            <p:cNvSpPr>
              <a:spLocks/>
            </p:cNvSpPr>
            <p:nvPr/>
          </p:nvSpPr>
          <p:spPr bwMode="gray">
            <a:xfrm rot="-998297">
              <a:off x="2599" y="1310"/>
              <a:ext cx="1795" cy="1239"/>
            </a:xfrm>
            <a:custGeom>
              <a:avLst/>
              <a:gdLst>
                <a:gd name="G0" fmla="+- 0 0 0"/>
                <a:gd name="G1" fmla="+- 17105 0 0"/>
                <a:gd name="G2" fmla="+- 21600 0 0"/>
                <a:gd name="T0" fmla="*/ 13190 w 21600"/>
                <a:gd name="T1" fmla="*/ 0 h 29046"/>
                <a:gd name="T2" fmla="*/ 17999 w 21600"/>
                <a:gd name="T3" fmla="*/ 29046 h 29046"/>
                <a:gd name="T4" fmla="*/ 0 w 21600"/>
                <a:gd name="T5" fmla="*/ 17105 h 29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046" fill="none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</a:path>
                <a:path w="21600" h="29046" stroke="0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  <a:lnTo>
                    <a:pt x="0" y="17105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" name="Arc 7"/>
            <p:cNvSpPr>
              <a:spLocks/>
            </p:cNvSpPr>
            <p:nvPr/>
          </p:nvSpPr>
          <p:spPr bwMode="gray">
            <a:xfrm rot="20601703" flipH="1">
              <a:off x="1080" y="2491"/>
              <a:ext cx="2067" cy="930"/>
            </a:xfrm>
            <a:custGeom>
              <a:avLst/>
              <a:gdLst>
                <a:gd name="G0" fmla="+- 3659 0 0"/>
                <a:gd name="G1" fmla="+- 0 0 0"/>
                <a:gd name="G2" fmla="+- 21600 0 0"/>
                <a:gd name="T0" fmla="*/ 25114 w 25114"/>
                <a:gd name="T1" fmla="*/ 2497 h 21600"/>
                <a:gd name="T2" fmla="*/ 0 w 25114"/>
                <a:gd name="T3" fmla="*/ 21288 h 21600"/>
                <a:gd name="T4" fmla="*/ 3659 w 2511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14" h="21600" fill="none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</a:path>
                <a:path w="25114" h="21600" stroke="0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  <a:lnTo>
                    <a:pt x="3659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" name="Arc 8"/>
            <p:cNvSpPr>
              <a:spLocks/>
            </p:cNvSpPr>
            <p:nvPr/>
          </p:nvSpPr>
          <p:spPr bwMode="gray">
            <a:xfrm rot="-998297">
              <a:off x="1715" y="1339"/>
              <a:ext cx="2034" cy="893"/>
            </a:xfrm>
            <a:custGeom>
              <a:avLst/>
              <a:gdLst>
                <a:gd name="G0" fmla="+- 9843 0 0"/>
                <a:gd name="G1" fmla="+- 21600 0 0"/>
                <a:gd name="G2" fmla="+- 21600 0 0"/>
                <a:gd name="T0" fmla="*/ 0 w 24549"/>
                <a:gd name="T1" fmla="*/ 2373 h 21600"/>
                <a:gd name="T2" fmla="*/ 24549 w 24549"/>
                <a:gd name="T3" fmla="*/ 5780 h 21600"/>
                <a:gd name="T4" fmla="*/ 9843 w 245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49" h="21600" fill="none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</a:path>
                <a:path w="24549" h="21600" stroke="0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  <a:lnTo>
                    <a:pt x="9843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" name="Arc 9"/>
            <p:cNvSpPr>
              <a:spLocks/>
            </p:cNvSpPr>
            <p:nvPr/>
          </p:nvSpPr>
          <p:spPr bwMode="gray">
            <a:xfrm rot="20601703" flipH="1">
              <a:off x="864" y="1713"/>
              <a:ext cx="1796" cy="1302"/>
            </a:xfrm>
            <a:custGeom>
              <a:avLst/>
              <a:gdLst>
                <a:gd name="G0" fmla="+- 0 0 0"/>
                <a:gd name="G1" fmla="+- 19945 0 0"/>
                <a:gd name="G2" fmla="+- 21600 0 0"/>
                <a:gd name="T0" fmla="*/ 8292 w 21600"/>
                <a:gd name="T1" fmla="*/ 0 h 30468"/>
                <a:gd name="T2" fmla="*/ 18863 w 21600"/>
                <a:gd name="T3" fmla="*/ 30468 h 30468"/>
                <a:gd name="T4" fmla="*/ 0 w 21600"/>
                <a:gd name="T5" fmla="*/ 19945 h 3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0468" fill="none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</a:path>
                <a:path w="21600" h="30468" stroke="0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  <a:lnTo>
                    <a:pt x="0" y="19945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gray">
            <a:xfrm>
              <a:off x="3442" y="2282"/>
              <a:ext cx="1105" cy="1120"/>
            </a:xfrm>
            <a:custGeom>
              <a:avLst/>
              <a:gdLst/>
              <a:ahLst/>
              <a:cxnLst>
                <a:cxn ang="0">
                  <a:pos x="9" y="888"/>
                </a:cxn>
                <a:cxn ang="0">
                  <a:pos x="1105" y="0"/>
                </a:cxn>
                <a:cxn ang="0">
                  <a:pos x="1081" y="256"/>
                </a:cxn>
                <a:cxn ang="0">
                  <a:pos x="705" y="704"/>
                </a:cxn>
                <a:cxn ang="0">
                  <a:pos x="17" y="1120"/>
                </a:cxn>
                <a:cxn ang="0">
                  <a:pos x="9" y="888"/>
                </a:cxn>
              </a:cxnLst>
              <a:rect l="0" t="0" r="r" b="b"/>
              <a:pathLst>
                <a:path w="1105" h="1120">
                  <a:moveTo>
                    <a:pt x="9" y="888"/>
                  </a:moveTo>
                  <a:lnTo>
                    <a:pt x="1105" y="0"/>
                  </a:lnTo>
                  <a:lnTo>
                    <a:pt x="1081" y="256"/>
                  </a:lnTo>
                  <a:cubicBezTo>
                    <a:pt x="1014" y="373"/>
                    <a:pt x="882" y="560"/>
                    <a:pt x="705" y="704"/>
                  </a:cubicBezTo>
                  <a:cubicBezTo>
                    <a:pt x="528" y="848"/>
                    <a:pt x="133" y="1089"/>
                    <a:pt x="17" y="1120"/>
                  </a:cubicBezTo>
                  <a:cubicBezTo>
                    <a:pt x="0" y="1038"/>
                    <a:pt x="9" y="888"/>
                    <a:pt x="9" y="88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>
                    <a:gamma/>
                    <a:tint val="4549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  <p:sp>
          <p:nvSpPr>
            <p:cNvPr id="14" name="Arc 11"/>
            <p:cNvSpPr>
              <a:spLocks/>
            </p:cNvSpPr>
            <p:nvPr/>
          </p:nvSpPr>
          <p:spPr bwMode="gray">
            <a:xfrm rot="-1060795">
              <a:off x="2840" y="1897"/>
              <a:ext cx="1719" cy="117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8016 w 18016"/>
                <a:gd name="T1" fmla="*/ 11915 h 21282"/>
                <a:gd name="T2" fmla="*/ 3695 w 18016"/>
                <a:gd name="T3" fmla="*/ 21282 h 21282"/>
                <a:gd name="T4" fmla="*/ 0 w 18016"/>
                <a:gd name="T5" fmla="*/ 0 h 2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016" h="21282" fill="none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</a:path>
                <a:path w="18016" h="21282" stroke="0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gray">
            <a:xfrm>
              <a:off x="2819" y="2496"/>
              <a:ext cx="648" cy="928"/>
            </a:xfrm>
            <a:custGeom>
              <a:avLst/>
              <a:gdLst/>
              <a:ahLst/>
              <a:cxnLst>
                <a:cxn ang="0">
                  <a:pos x="648" y="632"/>
                </a:cxn>
                <a:cxn ang="0">
                  <a:pos x="648" y="928"/>
                </a:cxn>
                <a:cxn ang="0">
                  <a:pos x="0" y="64"/>
                </a:cxn>
                <a:cxn ang="0">
                  <a:pos x="96" y="0"/>
                </a:cxn>
                <a:cxn ang="0">
                  <a:pos x="648" y="632"/>
                </a:cxn>
              </a:cxnLst>
              <a:rect l="0" t="0" r="r" b="b"/>
              <a:pathLst>
                <a:path w="648" h="928">
                  <a:moveTo>
                    <a:pt x="648" y="632"/>
                  </a:moveTo>
                  <a:lnTo>
                    <a:pt x="648" y="928"/>
                  </a:lnTo>
                  <a:lnTo>
                    <a:pt x="0" y="64"/>
                  </a:lnTo>
                  <a:lnTo>
                    <a:pt x="96" y="0"/>
                  </a:lnTo>
                  <a:lnTo>
                    <a:pt x="648" y="63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5490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gray">
            <a:xfrm rot="-998297">
              <a:off x="1846" y="1830"/>
              <a:ext cx="1698" cy="844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24314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gray">
            <a:xfrm>
              <a:off x="930" y="2325"/>
              <a:ext cx="1017" cy="3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TW" altLang="en-US" b="1" dirty="0" smtClean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審計單位</a:t>
              </a:r>
              <a:endParaRPr lang="en-US" altLang="zh-TW" b="1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gray">
            <a:xfrm>
              <a:off x="2241" y="1222"/>
              <a:ext cx="1017" cy="5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TW" altLang="en-US" b="1" dirty="0" smtClean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一般</a:t>
              </a:r>
              <a:endParaRPr lang="en-US" altLang="zh-TW" b="1" dirty="0" smtClean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  <a:p>
              <a:pPr algn="ctr" eaLnBrk="0" hangingPunct="0"/>
              <a:r>
                <a:rPr lang="zh-TW" altLang="en-US" b="1" dirty="0" smtClean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公家機關</a:t>
              </a:r>
              <a:endParaRPr lang="en-US" altLang="zh-TW" b="1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gray">
            <a:xfrm>
              <a:off x="3531" y="1682"/>
              <a:ext cx="593" cy="3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TW" altLang="en-US" b="1" dirty="0" smtClean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學校</a:t>
              </a:r>
              <a:endParaRPr lang="en-US" altLang="zh-TW" b="1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gray">
            <a:xfrm>
              <a:off x="3339" y="2450"/>
              <a:ext cx="1017" cy="3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TW" altLang="en-US" b="1" dirty="0" smtClean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國營事業</a:t>
              </a:r>
              <a:endParaRPr lang="en-US" altLang="zh-TW" b="1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gray">
            <a:xfrm>
              <a:off x="1947" y="2882"/>
              <a:ext cx="1017" cy="3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TW" altLang="en-US" b="1" dirty="0" smtClean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私人企業</a:t>
              </a:r>
              <a:endParaRPr lang="en-US" altLang="zh-TW" b="1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gray">
            <a:xfrm>
              <a:off x="2768" y="2632"/>
              <a:ext cx="544" cy="68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56" y="528"/>
                </a:cxn>
                <a:cxn ang="0">
                  <a:pos x="264" y="680"/>
                </a:cxn>
                <a:cxn ang="0">
                  <a:pos x="448" y="624"/>
                </a:cxn>
                <a:cxn ang="0">
                  <a:pos x="544" y="576"/>
                </a:cxn>
                <a:cxn ang="0">
                  <a:pos x="112" y="0"/>
                </a:cxn>
                <a:cxn ang="0">
                  <a:pos x="0" y="16"/>
                </a:cxn>
              </a:cxnLst>
              <a:rect l="0" t="0" r="r" b="b"/>
              <a:pathLst>
                <a:path w="544" h="680">
                  <a:moveTo>
                    <a:pt x="0" y="16"/>
                  </a:moveTo>
                  <a:lnTo>
                    <a:pt x="256" y="528"/>
                  </a:lnTo>
                  <a:lnTo>
                    <a:pt x="264" y="680"/>
                  </a:lnTo>
                  <a:lnTo>
                    <a:pt x="448" y="624"/>
                  </a:lnTo>
                  <a:lnTo>
                    <a:pt x="544" y="576"/>
                  </a:lnTo>
                  <a:lnTo>
                    <a:pt x="112" y="0"/>
                  </a:lnTo>
                  <a:lnTo>
                    <a:pt x="0" y="16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19000"/>
                  </a:schemeClr>
                </a:gs>
                <a:gs pos="100000">
                  <a:schemeClr val="hlink">
                    <a:gamma/>
                    <a:tint val="66667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gray">
            <a:xfrm rot="-998297">
              <a:off x="1910" y="1989"/>
              <a:ext cx="1629" cy="687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5" name="標題 1"/>
          <p:cNvSpPr>
            <a:spLocks noGrp="1"/>
          </p:cNvSpPr>
          <p:nvPr>
            <p:ph type="title"/>
          </p:nvPr>
        </p:nvSpPr>
        <p:spPr>
          <a:xfrm>
            <a:off x="214282" y="609600"/>
            <a:ext cx="6934200" cy="487363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ea typeface="新細明體" pitchFamily="18" charset="-120"/>
              </a:rPr>
              <a:t>伍、</a:t>
            </a:r>
            <a:r>
              <a:rPr lang="zh-TW" dirty="0" smtClean="0">
                <a:ea typeface="新細明體" pitchFamily="18" charset="-120"/>
              </a:rPr>
              <a:t>會計人員在各機關裏扮演的角色</a:t>
            </a:r>
            <a:r>
              <a:rPr lang="en-US" altLang="zh-TW" dirty="0" smtClean="0">
                <a:ea typeface="新細明體" pitchFamily="18" charset="-120"/>
              </a:rPr>
              <a:t>(4/4)</a:t>
            </a:r>
            <a:endParaRPr lang="zh-TW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陸、</a:t>
            </a:r>
            <a:r>
              <a:rPr lang="zh-TW" dirty="0" smtClean="0">
                <a:ea typeface="新細明體" pitchFamily="18" charset="-120"/>
              </a:rPr>
              <a:t>學生、職場、變</a:t>
            </a:r>
            <a:r>
              <a:rPr lang="en-US" altLang="zh-TW" dirty="0" smtClean="0">
                <a:ea typeface="新細明體" pitchFamily="18" charset="-120"/>
              </a:rPr>
              <a:t>(1/5)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dirty="0" smtClean="0">
                <a:latin typeface="細明體" pitchFamily="49" charset="-120"/>
                <a:ea typeface="細明體" pitchFamily="49" charset="-120"/>
              </a:rPr>
              <a:t>要博學、慎思、多聞</a:t>
            </a:r>
          </a:p>
          <a:p>
            <a:pPr marL="431800" indent="-323850"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600" dirty="0" smtClean="0">
                <a:solidFill>
                  <a:schemeClr val="accent6">
                    <a:lumMod val="75000"/>
                  </a:schemeClr>
                </a:solidFill>
              </a:rPr>
              <a:t>學生時代：</a:t>
            </a:r>
            <a:endParaRPr lang="en-US" altLang="zh-TW" sz="2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31800" indent="-32385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TW" sz="2200" dirty="0" smtClean="0"/>
              <a:t>1.</a:t>
            </a:r>
            <a:r>
              <a:rPr lang="zh-TW" sz="2200" dirty="0" smtClean="0"/>
              <a:t>大學是作更深學問的基礎，不論其將來是踏</a:t>
            </a:r>
            <a:r>
              <a:rPr lang="zh-TW" altLang="en-US" sz="2200" dirty="0" smtClean="0"/>
              <a:t> </a:t>
            </a:r>
            <a:r>
              <a:rPr lang="zh-TW" sz="2200" dirty="0" smtClean="0"/>
              <a:t>入社會或繼續研究</a:t>
            </a:r>
            <a:r>
              <a:rPr lang="zh-TW" altLang="en-US" sz="2200" dirty="0" smtClean="0"/>
              <a:t>。</a:t>
            </a:r>
            <a:endParaRPr lang="en-US" altLang="zh-TW" sz="2200" dirty="0" smtClean="0"/>
          </a:p>
          <a:p>
            <a:pPr marL="431800" indent="-32385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TW" sz="2200" dirty="0" smtClean="0"/>
              <a:t>2.</a:t>
            </a:r>
            <a:r>
              <a:rPr lang="zh-TW" sz="2200" dirty="0" smtClean="0"/>
              <a:t>宜多涉獵其他領域書籍，</a:t>
            </a:r>
            <a:r>
              <a:rPr lang="zh-TW" altLang="en-US" sz="2200" dirty="0" smtClean="0"/>
              <a:t>跨</a:t>
            </a:r>
            <a:r>
              <a:rPr lang="zh-TW" sz="2200" dirty="0" smtClean="0"/>
              <a:t>領域則見識、膽識、思維、處事能力、創新，都會隨之成長，能力增強。</a:t>
            </a:r>
          </a:p>
          <a:p>
            <a:pPr marL="431800" indent="-323850"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600" dirty="0" smtClean="0">
                <a:solidFill>
                  <a:schemeClr val="accent6">
                    <a:lumMod val="75000"/>
                  </a:schemeClr>
                </a:solidFill>
              </a:rPr>
              <a:t>職場上：</a:t>
            </a:r>
            <a:endParaRPr lang="en-US" altLang="zh-TW" sz="2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31800" indent="-32385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TW" sz="2200" dirty="0" smtClean="0"/>
              <a:t>1.</a:t>
            </a:r>
            <a:r>
              <a:rPr lang="zh-TW" sz="2200" dirty="0" smtClean="0"/>
              <a:t>以中區國稅局為例，</a:t>
            </a:r>
            <a:r>
              <a:rPr lang="en-US" altLang="zh-TW" sz="2200" dirty="0" smtClean="0"/>
              <a:t>10</a:t>
            </a:r>
            <a:r>
              <a:rPr lang="zh-TW" sz="2200" dirty="0" smtClean="0"/>
              <a:t>年前來了一位鄭局長，每月一書有人獲益，有人反彈，有人歌功頌德，有人怨聲載道。</a:t>
            </a:r>
          </a:p>
          <a:p>
            <a:pPr marL="431800" indent="-32385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TW" sz="2200" dirty="0" smtClean="0"/>
              <a:t>2.</a:t>
            </a:r>
            <a:r>
              <a:rPr lang="zh-TW" sz="2200" dirty="0" smtClean="0"/>
              <a:t>如今回顧，聽話讀書的人，受到潛移默化並對其讚賞懷念；抗拒反彈的人，其反動語言，有些人未蒙其利反受其害，甚至成同事間茶餘飯後笑譚。</a:t>
            </a:r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Font typeface="Times New Roman" pitchFamily="18" charset="0"/>
              <a:buAutoNum type="ea1JpnKorPeriod" startA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TW" dirty="0" smtClean="0"/>
              <a:t>3Q</a:t>
            </a:r>
            <a:r>
              <a:rPr lang="zh-TW" dirty="0" smtClean="0"/>
              <a:t>要與時俱長</a:t>
            </a:r>
            <a:r>
              <a:rPr lang="en-US" altLang="zh-TW" dirty="0" smtClean="0"/>
              <a:t>(</a:t>
            </a:r>
            <a:r>
              <a:rPr lang="en-US" altLang="zh-TW" sz="2000" dirty="0" smtClean="0"/>
              <a:t>EQ</a:t>
            </a:r>
            <a:r>
              <a:rPr lang="zh-TW" sz="2000" dirty="0" smtClean="0"/>
              <a:t>情緒管理、</a:t>
            </a:r>
            <a:r>
              <a:rPr lang="en-US" altLang="zh-TW" sz="2000" dirty="0" smtClean="0"/>
              <a:t>AQ</a:t>
            </a:r>
            <a:r>
              <a:rPr lang="zh-TW" sz="2000" dirty="0" smtClean="0"/>
              <a:t>逆境指數、</a:t>
            </a:r>
            <a:r>
              <a:rPr lang="en-US" altLang="zh-TW" sz="2000" dirty="0" smtClean="0"/>
              <a:t>IQ</a:t>
            </a:r>
            <a:r>
              <a:rPr lang="zh-TW" sz="2000" dirty="0" smtClean="0"/>
              <a:t>智慧指數</a:t>
            </a:r>
            <a:r>
              <a:rPr lang="en-US" altLang="zh-TW" dirty="0" smtClean="0"/>
              <a:t>)</a:t>
            </a:r>
          </a:p>
          <a:p>
            <a:pPr marL="863600" lvl="1" indent="-323850">
              <a:buFont typeface="Times New Roman" pitchFamily="18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 smtClean="0"/>
              <a:t>壓力來自三個面向，第一來自學業或工作，第二來自感情，第三來自社會或職場，一般人不是逃避就是不去處理以拖待變，然而它卻會直接影響到一個人未來有多成功或多快樂</a:t>
            </a:r>
            <a:r>
              <a:rPr lang="zh-TW" altLang="en-US" sz="2400" dirty="0" smtClean="0"/>
              <a:t>。</a:t>
            </a:r>
            <a:endParaRPr lang="zh-TW" sz="2400" dirty="0" smtClean="0"/>
          </a:p>
          <a:p>
            <a:pPr marL="863600" lvl="1" indent="-32385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400" dirty="0" smtClean="0"/>
          </a:p>
          <a:p>
            <a:pPr marL="863600" lvl="1" indent="-32385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400" dirty="0" smtClean="0"/>
          </a:p>
          <a:p>
            <a:pPr>
              <a:buNone/>
            </a:pP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陸、</a:t>
            </a:r>
            <a:r>
              <a:rPr lang="zh-TW" dirty="0" smtClean="0">
                <a:ea typeface="新細明體" pitchFamily="18" charset="-120"/>
              </a:rPr>
              <a:t>學生、職場、變</a:t>
            </a:r>
            <a:r>
              <a:rPr lang="en-US" altLang="zh-TW" dirty="0" smtClean="0">
                <a:ea typeface="新細明體" pitchFamily="18" charset="-120"/>
              </a:rPr>
              <a:t>(2/5)</a:t>
            </a:r>
            <a:endParaRPr lang="zh-TW" altLang="en-US" dirty="0"/>
          </a:p>
        </p:txBody>
      </p:sp>
      <p:grpSp>
        <p:nvGrpSpPr>
          <p:cNvPr id="22" name="群組 21"/>
          <p:cNvGrpSpPr/>
          <p:nvPr/>
        </p:nvGrpSpPr>
        <p:grpSpPr>
          <a:xfrm>
            <a:off x="165811" y="3407654"/>
            <a:ext cx="8763907" cy="3158471"/>
            <a:chOff x="165811" y="3407654"/>
            <a:chExt cx="8763907" cy="3158471"/>
          </a:xfrm>
        </p:grpSpPr>
        <p:grpSp>
          <p:nvGrpSpPr>
            <p:cNvPr id="59" name="群組 58"/>
            <p:cNvGrpSpPr/>
            <p:nvPr/>
          </p:nvGrpSpPr>
          <p:grpSpPr>
            <a:xfrm>
              <a:off x="2000232" y="4643446"/>
              <a:ext cx="1422043" cy="1173064"/>
              <a:chOff x="4969520" y="4366375"/>
              <a:chExt cx="1422043" cy="1173064"/>
            </a:xfrm>
          </p:grpSpPr>
          <p:sp>
            <p:nvSpPr>
              <p:cNvPr id="53" name="Oval 8"/>
              <p:cNvSpPr>
                <a:spLocks noChangeArrowheads="1"/>
              </p:cNvSpPr>
              <p:nvPr/>
            </p:nvSpPr>
            <p:spPr bwMode="gray">
              <a:xfrm rot="21180680">
                <a:off x="5270590" y="5219200"/>
                <a:ext cx="1120973" cy="320239"/>
              </a:xfrm>
              <a:prstGeom prst="ellipse">
                <a:avLst/>
              </a:prstGeom>
              <a:gradFill rotWithShape="1">
                <a:gsLst>
                  <a:gs pos="0">
                    <a:srgbClr val="5F5F5F"/>
                  </a:gs>
                  <a:gs pos="100000">
                    <a:srgbClr val="84A5CA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4" name="Oval 13"/>
              <p:cNvSpPr>
                <a:spLocks noChangeArrowheads="1"/>
              </p:cNvSpPr>
              <p:nvPr/>
            </p:nvSpPr>
            <p:spPr bwMode="gray">
              <a:xfrm>
                <a:off x="4969520" y="4366375"/>
                <a:ext cx="1199375" cy="115753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35686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zh-TW" altLang="zh-TW"/>
              </a:p>
            </p:txBody>
          </p:sp>
          <p:sp>
            <p:nvSpPr>
              <p:cNvPr id="55" name="Text Box 18"/>
              <p:cNvSpPr txBox="1">
                <a:spLocks noChangeArrowheads="1"/>
              </p:cNvSpPr>
              <p:nvPr/>
            </p:nvSpPr>
            <p:spPr bwMode="gray">
              <a:xfrm>
                <a:off x="5254768" y="4781685"/>
                <a:ext cx="6463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zh-TW" altLang="en-US" b="1" dirty="0" smtClean="0">
                    <a:solidFill>
                      <a:schemeClr val="bg1"/>
                    </a:solidFill>
                    <a:latin typeface="Verdana" pitchFamily="34" charset="0"/>
                    <a:ea typeface="新細明體" pitchFamily="18" charset="-120"/>
                  </a:rPr>
                  <a:t>壓力</a:t>
                </a:r>
                <a:endParaRPr lang="en-US" altLang="zh-TW" b="1" dirty="0">
                  <a:solidFill>
                    <a:schemeClr val="bg1"/>
                  </a:solidFill>
                  <a:latin typeface="Verdana" pitchFamily="34" charset="0"/>
                  <a:ea typeface="新細明體" pitchFamily="18" charset="-120"/>
                </a:endParaRPr>
              </a:p>
            </p:txBody>
          </p:sp>
        </p:grpSp>
        <p:grpSp>
          <p:nvGrpSpPr>
            <p:cNvPr id="26" name="群組 25"/>
            <p:cNvGrpSpPr/>
            <p:nvPr/>
          </p:nvGrpSpPr>
          <p:grpSpPr>
            <a:xfrm>
              <a:off x="5429256" y="4972063"/>
              <a:ext cx="3500462" cy="957267"/>
              <a:chOff x="4956305" y="3471865"/>
              <a:chExt cx="2962298" cy="957267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4956305" y="3471865"/>
                <a:ext cx="2962298" cy="38576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60876" rIns="90000" bIns="45000"/>
              <a:lstStyle/>
              <a:p>
                <a:pPr>
                  <a:tabLst>
                    <a:tab pos="723900" algn="l"/>
                    <a:tab pos="1447800" algn="l"/>
                    <a:tab pos="2171700" algn="l"/>
                  </a:tabLst>
                </a:pPr>
                <a:r>
                  <a:rPr lang="zh-TW" sz="2400" b="1" dirty="0">
                    <a:solidFill>
                      <a:srgbClr val="3333CC"/>
                    </a:solidFill>
                    <a:latin typeface="微軟正黑體" pitchFamily="34" charset="-120"/>
                    <a:ea typeface="微軟正黑體" pitchFamily="34" charset="-120"/>
                  </a:rPr>
                  <a:t>正面思考─找到自信心</a:t>
                </a:r>
              </a:p>
            </p:txBody>
          </p:sp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4978422" y="4043369"/>
                <a:ext cx="2808288" cy="38576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60876" rIns="90000" bIns="45000"/>
              <a:lstStyle/>
              <a:p>
                <a:pPr>
                  <a:tabLst>
                    <a:tab pos="723900" algn="l"/>
                    <a:tab pos="1447800" algn="l"/>
                    <a:tab pos="2171700" algn="l"/>
                  </a:tabLst>
                </a:pPr>
                <a:r>
                  <a:rPr lang="zh-TW" sz="2400" b="1" dirty="0">
                    <a:solidFill>
                      <a:schemeClr val="accent5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負面思考─缺乏自信心</a:t>
                </a: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501212">
              <a:off x="165811" y="3559685"/>
              <a:ext cx="1904131" cy="1438667"/>
              <a:chOff x="357158" y="3857737"/>
              <a:chExt cx="1643074" cy="1241425"/>
            </a:xfrm>
          </p:grpSpPr>
          <p:sp>
            <p:nvSpPr>
              <p:cNvPr id="27" name="Freeform 8"/>
              <p:cNvSpPr>
                <a:spLocks/>
              </p:cNvSpPr>
              <p:nvPr/>
            </p:nvSpPr>
            <p:spPr bwMode="gray">
              <a:xfrm rot="13310849">
                <a:off x="1084691" y="3857737"/>
                <a:ext cx="903288" cy="1241425"/>
              </a:xfrm>
              <a:custGeom>
                <a:avLst/>
                <a:gdLst/>
                <a:ahLst/>
                <a:cxnLst>
                  <a:cxn ang="0">
                    <a:pos x="580" y="0"/>
                  </a:cxn>
                  <a:cxn ang="0">
                    <a:pos x="578" y="90"/>
                  </a:cxn>
                  <a:cxn ang="0">
                    <a:pos x="568" y="174"/>
                  </a:cxn>
                  <a:cxn ang="0">
                    <a:pos x="552" y="252"/>
                  </a:cxn>
                  <a:cxn ang="0">
                    <a:pos x="526" y="324"/>
                  </a:cxn>
                  <a:cxn ang="0">
                    <a:pos x="494" y="390"/>
                  </a:cxn>
                  <a:cxn ang="0">
                    <a:pos x="452" y="450"/>
                  </a:cxn>
                  <a:cxn ang="0">
                    <a:pos x="402" y="508"/>
                  </a:cxn>
                  <a:cxn ang="0">
                    <a:pos x="342" y="560"/>
                  </a:cxn>
                  <a:cxn ang="0">
                    <a:pos x="270" y="610"/>
                  </a:cxn>
                  <a:cxn ang="0">
                    <a:pos x="188" y="656"/>
                  </a:cxn>
                  <a:cxn ang="0">
                    <a:pos x="188" y="798"/>
                  </a:cxn>
                  <a:cxn ang="0">
                    <a:pos x="0" y="514"/>
                  </a:cxn>
                  <a:cxn ang="0">
                    <a:pos x="188" y="230"/>
                  </a:cxn>
                  <a:cxn ang="0">
                    <a:pos x="188" y="372"/>
                  </a:cxn>
                  <a:cxn ang="0">
                    <a:pos x="224" y="368"/>
                  </a:cxn>
                  <a:cxn ang="0">
                    <a:pos x="264" y="356"/>
                  </a:cxn>
                  <a:cxn ang="0">
                    <a:pos x="306" y="336"/>
                  </a:cxn>
                  <a:cxn ang="0">
                    <a:pos x="348" y="310"/>
                  </a:cxn>
                  <a:cxn ang="0">
                    <a:pos x="392" y="280"/>
                  </a:cxn>
                  <a:cxn ang="0">
                    <a:pos x="432" y="246"/>
                  </a:cxn>
                  <a:cxn ang="0">
                    <a:pos x="472" y="208"/>
                  </a:cxn>
                  <a:cxn ang="0">
                    <a:pos x="506" y="166"/>
                  </a:cxn>
                  <a:cxn ang="0">
                    <a:pos x="536" y="124"/>
                  </a:cxn>
                  <a:cxn ang="0">
                    <a:pos x="558" y="82"/>
                  </a:cxn>
                  <a:cxn ang="0">
                    <a:pos x="574" y="40"/>
                  </a:cxn>
                  <a:cxn ang="0">
                    <a:pos x="578" y="0"/>
                  </a:cxn>
                  <a:cxn ang="0">
                    <a:pos x="580" y="0"/>
                  </a:cxn>
                </a:cxnLst>
                <a:rect l="0" t="0" r="r" b="b"/>
                <a:pathLst>
                  <a:path w="580" h="798">
                    <a:moveTo>
                      <a:pt x="580" y="0"/>
                    </a:moveTo>
                    <a:lnTo>
                      <a:pt x="578" y="90"/>
                    </a:lnTo>
                    <a:lnTo>
                      <a:pt x="568" y="174"/>
                    </a:lnTo>
                    <a:lnTo>
                      <a:pt x="552" y="252"/>
                    </a:lnTo>
                    <a:lnTo>
                      <a:pt x="526" y="324"/>
                    </a:lnTo>
                    <a:lnTo>
                      <a:pt x="494" y="390"/>
                    </a:lnTo>
                    <a:lnTo>
                      <a:pt x="452" y="450"/>
                    </a:lnTo>
                    <a:lnTo>
                      <a:pt x="402" y="508"/>
                    </a:lnTo>
                    <a:lnTo>
                      <a:pt x="342" y="560"/>
                    </a:lnTo>
                    <a:lnTo>
                      <a:pt x="270" y="610"/>
                    </a:lnTo>
                    <a:lnTo>
                      <a:pt x="188" y="656"/>
                    </a:lnTo>
                    <a:lnTo>
                      <a:pt x="188" y="798"/>
                    </a:lnTo>
                    <a:lnTo>
                      <a:pt x="0" y="514"/>
                    </a:lnTo>
                    <a:lnTo>
                      <a:pt x="188" y="230"/>
                    </a:lnTo>
                    <a:lnTo>
                      <a:pt x="188" y="372"/>
                    </a:lnTo>
                    <a:lnTo>
                      <a:pt x="224" y="368"/>
                    </a:lnTo>
                    <a:lnTo>
                      <a:pt x="264" y="356"/>
                    </a:lnTo>
                    <a:lnTo>
                      <a:pt x="306" y="336"/>
                    </a:lnTo>
                    <a:lnTo>
                      <a:pt x="348" y="310"/>
                    </a:lnTo>
                    <a:lnTo>
                      <a:pt x="392" y="280"/>
                    </a:lnTo>
                    <a:lnTo>
                      <a:pt x="432" y="246"/>
                    </a:lnTo>
                    <a:lnTo>
                      <a:pt x="472" y="208"/>
                    </a:lnTo>
                    <a:lnTo>
                      <a:pt x="506" y="166"/>
                    </a:lnTo>
                    <a:lnTo>
                      <a:pt x="536" y="124"/>
                    </a:lnTo>
                    <a:lnTo>
                      <a:pt x="558" y="82"/>
                    </a:lnTo>
                    <a:lnTo>
                      <a:pt x="574" y="40"/>
                    </a:lnTo>
                    <a:lnTo>
                      <a:pt x="578" y="0"/>
                    </a:lnTo>
                    <a:lnTo>
                      <a:pt x="58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63529"/>
                      <a:invGamma/>
                    </a:schemeClr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0" name="文字方塊 49"/>
              <p:cNvSpPr txBox="1"/>
              <p:nvPr/>
            </p:nvSpPr>
            <p:spPr>
              <a:xfrm>
                <a:off x="357158" y="4100460"/>
                <a:ext cx="16430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dirty="0" smtClean="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學校或工作</a:t>
                </a:r>
                <a:endParaRPr lang="zh-TW" altLang="en-US" sz="20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0441934">
              <a:off x="3113472" y="3407654"/>
              <a:ext cx="2288181" cy="1505750"/>
              <a:chOff x="2471181" y="4287656"/>
              <a:chExt cx="1886505" cy="1241425"/>
            </a:xfrm>
          </p:grpSpPr>
          <p:sp>
            <p:nvSpPr>
              <p:cNvPr id="28" name="Freeform 10"/>
              <p:cNvSpPr>
                <a:spLocks/>
              </p:cNvSpPr>
              <p:nvPr/>
            </p:nvSpPr>
            <p:spPr bwMode="gray">
              <a:xfrm rot="8923216" flipH="1">
                <a:off x="2471181" y="4287656"/>
                <a:ext cx="903287" cy="1241425"/>
              </a:xfrm>
              <a:custGeom>
                <a:avLst/>
                <a:gdLst/>
                <a:ahLst/>
                <a:cxnLst>
                  <a:cxn ang="0">
                    <a:pos x="580" y="0"/>
                  </a:cxn>
                  <a:cxn ang="0">
                    <a:pos x="578" y="90"/>
                  </a:cxn>
                  <a:cxn ang="0">
                    <a:pos x="568" y="174"/>
                  </a:cxn>
                  <a:cxn ang="0">
                    <a:pos x="552" y="252"/>
                  </a:cxn>
                  <a:cxn ang="0">
                    <a:pos x="526" y="324"/>
                  </a:cxn>
                  <a:cxn ang="0">
                    <a:pos x="494" y="390"/>
                  </a:cxn>
                  <a:cxn ang="0">
                    <a:pos x="452" y="450"/>
                  </a:cxn>
                  <a:cxn ang="0">
                    <a:pos x="402" y="508"/>
                  </a:cxn>
                  <a:cxn ang="0">
                    <a:pos x="342" y="560"/>
                  </a:cxn>
                  <a:cxn ang="0">
                    <a:pos x="270" y="610"/>
                  </a:cxn>
                  <a:cxn ang="0">
                    <a:pos x="188" y="656"/>
                  </a:cxn>
                  <a:cxn ang="0">
                    <a:pos x="188" y="798"/>
                  </a:cxn>
                  <a:cxn ang="0">
                    <a:pos x="0" y="514"/>
                  </a:cxn>
                  <a:cxn ang="0">
                    <a:pos x="188" y="230"/>
                  </a:cxn>
                  <a:cxn ang="0">
                    <a:pos x="188" y="372"/>
                  </a:cxn>
                  <a:cxn ang="0">
                    <a:pos x="224" y="368"/>
                  </a:cxn>
                  <a:cxn ang="0">
                    <a:pos x="264" y="356"/>
                  </a:cxn>
                  <a:cxn ang="0">
                    <a:pos x="306" y="336"/>
                  </a:cxn>
                  <a:cxn ang="0">
                    <a:pos x="348" y="310"/>
                  </a:cxn>
                  <a:cxn ang="0">
                    <a:pos x="392" y="280"/>
                  </a:cxn>
                  <a:cxn ang="0">
                    <a:pos x="432" y="246"/>
                  </a:cxn>
                  <a:cxn ang="0">
                    <a:pos x="472" y="208"/>
                  </a:cxn>
                  <a:cxn ang="0">
                    <a:pos x="506" y="166"/>
                  </a:cxn>
                  <a:cxn ang="0">
                    <a:pos x="536" y="124"/>
                  </a:cxn>
                  <a:cxn ang="0">
                    <a:pos x="558" y="82"/>
                  </a:cxn>
                  <a:cxn ang="0">
                    <a:pos x="574" y="40"/>
                  </a:cxn>
                  <a:cxn ang="0">
                    <a:pos x="578" y="0"/>
                  </a:cxn>
                  <a:cxn ang="0">
                    <a:pos x="580" y="0"/>
                  </a:cxn>
                </a:cxnLst>
                <a:rect l="0" t="0" r="r" b="b"/>
                <a:pathLst>
                  <a:path w="580" h="798">
                    <a:moveTo>
                      <a:pt x="580" y="0"/>
                    </a:moveTo>
                    <a:lnTo>
                      <a:pt x="578" y="90"/>
                    </a:lnTo>
                    <a:lnTo>
                      <a:pt x="568" y="174"/>
                    </a:lnTo>
                    <a:lnTo>
                      <a:pt x="552" y="252"/>
                    </a:lnTo>
                    <a:lnTo>
                      <a:pt x="526" y="324"/>
                    </a:lnTo>
                    <a:lnTo>
                      <a:pt x="494" y="390"/>
                    </a:lnTo>
                    <a:lnTo>
                      <a:pt x="452" y="450"/>
                    </a:lnTo>
                    <a:lnTo>
                      <a:pt x="402" y="508"/>
                    </a:lnTo>
                    <a:lnTo>
                      <a:pt x="342" y="560"/>
                    </a:lnTo>
                    <a:lnTo>
                      <a:pt x="270" y="610"/>
                    </a:lnTo>
                    <a:lnTo>
                      <a:pt x="188" y="656"/>
                    </a:lnTo>
                    <a:lnTo>
                      <a:pt x="188" y="798"/>
                    </a:lnTo>
                    <a:lnTo>
                      <a:pt x="0" y="514"/>
                    </a:lnTo>
                    <a:lnTo>
                      <a:pt x="188" y="230"/>
                    </a:lnTo>
                    <a:lnTo>
                      <a:pt x="188" y="372"/>
                    </a:lnTo>
                    <a:lnTo>
                      <a:pt x="224" y="368"/>
                    </a:lnTo>
                    <a:lnTo>
                      <a:pt x="264" y="356"/>
                    </a:lnTo>
                    <a:lnTo>
                      <a:pt x="306" y="336"/>
                    </a:lnTo>
                    <a:lnTo>
                      <a:pt x="348" y="310"/>
                    </a:lnTo>
                    <a:lnTo>
                      <a:pt x="392" y="280"/>
                    </a:lnTo>
                    <a:lnTo>
                      <a:pt x="432" y="246"/>
                    </a:lnTo>
                    <a:lnTo>
                      <a:pt x="472" y="208"/>
                    </a:lnTo>
                    <a:lnTo>
                      <a:pt x="506" y="166"/>
                    </a:lnTo>
                    <a:lnTo>
                      <a:pt x="536" y="124"/>
                    </a:lnTo>
                    <a:lnTo>
                      <a:pt x="558" y="82"/>
                    </a:lnTo>
                    <a:lnTo>
                      <a:pt x="574" y="40"/>
                    </a:lnTo>
                    <a:lnTo>
                      <a:pt x="578" y="0"/>
                    </a:lnTo>
                    <a:lnTo>
                      <a:pt x="58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tint val="31765"/>
                      <a:invGamma/>
                    </a:schemeClr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1" name="文字方塊 50"/>
              <p:cNvSpPr txBox="1"/>
              <p:nvPr/>
            </p:nvSpPr>
            <p:spPr>
              <a:xfrm>
                <a:off x="2714612" y="4429132"/>
                <a:ext cx="16430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dirty="0" smtClean="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感情</a:t>
                </a:r>
                <a:endParaRPr lang="zh-TW" altLang="en-US" sz="20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>
              <a:off x="1357290" y="5572140"/>
              <a:ext cx="1643074" cy="993985"/>
              <a:chOff x="714348" y="5078221"/>
              <a:chExt cx="1643074" cy="993985"/>
            </a:xfrm>
          </p:grpSpPr>
          <p:sp>
            <p:nvSpPr>
              <p:cNvPr id="29" name="Freeform 10"/>
              <p:cNvSpPr>
                <a:spLocks/>
              </p:cNvSpPr>
              <p:nvPr/>
            </p:nvSpPr>
            <p:spPr bwMode="gray">
              <a:xfrm rot="16904441" flipH="1">
                <a:off x="1267048" y="4909152"/>
                <a:ext cx="903287" cy="1241425"/>
              </a:xfrm>
              <a:custGeom>
                <a:avLst/>
                <a:gdLst/>
                <a:ahLst/>
                <a:cxnLst>
                  <a:cxn ang="0">
                    <a:pos x="580" y="0"/>
                  </a:cxn>
                  <a:cxn ang="0">
                    <a:pos x="578" y="90"/>
                  </a:cxn>
                  <a:cxn ang="0">
                    <a:pos x="568" y="174"/>
                  </a:cxn>
                  <a:cxn ang="0">
                    <a:pos x="552" y="252"/>
                  </a:cxn>
                  <a:cxn ang="0">
                    <a:pos x="526" y="324"/>
                  </a:cxn>
                  <a:cxn ang="0">
                    <a:pos x="494" y="390"/>
                  </a:cxn>
                  <a:cxn ang="0">
                    <a:pos x="452" y="450"/>
                  </a:cxn>
                  <a:cxn ang="0">
                    <a:pos x="402" y="508"/>
                  </a:cxn>
                  <a:cxn ang="0">
                    <a:pos x="342" y="560"/>
                  </a:cxn>
                  <a:cxn ang="0">
                    <a:pos x="270" y="610"/>
                  </a:cxn>
                  <a:cxn ang="0">
                    <a:pos x="188" y="656"/>
                  </a:cxn>
                  <a:cxn ang="0">
                    <a:pos x="188" y="798"/>
                  </a:cxn>
                  <a:cxn ang="0">
                    <a:pos x="0" y="514"/>
                  </a:cxn>
                  <a:cxn ang="0">
                    <a:pos x="188" y="230"/>
                  </a:cxn>
                  <a:cxn ang="0">
                    <a:pos x="188" y="372"/>
                  </a:cxn>
                  <a:cxn ang="0">
                    <a:pos x="224" y="368"/>
                  </a:cxn>
                  <a:cxn ang="0">
                    <a:pos x="264" y="356"/>
                  </a:cxn>
                  <a:cxn ang="0">
                    <a:pos x="306" y="336"/>
                  </a:cxn>
                  <a:cxn ang="0">
                    <a:pos x="348" y="310"/>
                  </a:cxn>
                  <a:cxn ang="0">
                    <a:pos x="392" y="280"/>
                  </a:cxn>
                  <a:cxn ang="0">
                    <a:pos x="432" y="246"/>
                  </a:cxn>
                  <a:cxn ang="0">
                    <a:pos x="472" y="208"/>
                  </a:cxn>
                  <a:cxn ang="0">
                    <a:pos x="506" y="166"/>
                  </a:cxn>
                  <a:cxn ang="0">
                    <a:pos x="536" y="124"/>
                  </a:cxn>
                  <a:cxn ang="0">
                    <a:pos x="558" y="82"/>
                  </a:cxn>
                  <a:cxn ang="0">
                    <a:pos x="574" y="40"/>
                  </a:cxn>
                  <a:cxn ang="0">
                    <a:pos x="578" y="0"/>
                  </a:cxn>
                  <a:cxn ang="0">
                    <a:pos x="580" y="0"/>
                  </a:cxn>
                </a:cxnLst>
                <a:rect l="0" t="0" r="r" b="b"/>
                <a:pathLst>
                  <a:path w="580" h="798">
                    <a:moveTo>
                      <a:pt x="580" y="0"/>
                    </a:moveTo>
                    <a:lnTo>
                      <a:pt x="578" y="90"/>
                    </a:lnTo>
                    <a:lnTo>
                      <a:pt x="568" y="174"/>
                    </a:lnTo>
                    <a:lnTo>
                      <a:pt x="552" y="252"/>
                    </a:lnTo>
                    <a:lnTo>
                      <a:pt x="526" y="324"/>
                    </a:lnTo>
                    <a:lnTo>
                      <a:pt x="494" y="390"/>
                    </a:lnTo>
                    <a:lnTo>
                      <a:pt x="452" y="450"/>
                    </a:lnTo>
                    <a:lnTo>
                      <a:pt x="402" y="508"/>
                    </a:lnTo>
                    <a:lnTo>
                      <a:pt x="342" y="560"/>
                    </a:lnTo>
                    <a:lnTo>
                      <a:pt x="270" y="610"/>
                    </a:lnTo>
                    <a:lnTo>
                      <a:pt x="188" y="656"/>
                    </a:lnTo>
                    <a:lnTo>
                      <a:pt x="188" y="798"/>
                    </a:lnTo>
                    <a:lnTo>
                      <a:pt x="0" y="514"/>
                    </a:lnTo>
                    <a:lnTo>
                      <a:pt x="188" y="230"/>
                    </a:lnTo>
                    <a:lnTo>
                      <a:pt x="188" y="372"/>
                    </a:lnTo>
                    <a:lnTo>
                      <a:pt x="224" y="368"/>
                    </a:lnTo>
                    <a:lnTo>
                      <a:pt x="264" y="356"/>
                    </a:lnTo>
                    <a:lnTo>
                      <a:pt x="306" y="336"/>
                    </a:lnTo>
                    <a:lnTo>
                      <a:pt x="348" y="310"/>
                    </a:lnTo>
                    <a:lnTo>
                      <a:pt x="392" y="280"/>
                    </a:lnTo>
                    <a:lnTo>
                      <a:pt x="432" y="246"/>
                    </a:lnTo>
                    <a:lnTo>
                      <a:pt x="472" y="208"/>
                    </a:lnTo>
                    <a:lnTo>
                      <a:pt x="506" y="166"/>
                    </a:lnTo>
                    <a:lnTo>
                      <a:pt x="536" y="124"/>
                    </a:lnTo>
                    <a:lnTo>
                      <a:pt x="558" y="82"/>
                    </a:lnTo>
                    <a:lnTo>
                      <a:pt x="574" y="40"/>
                    </a:lnTo>
                    <a:lnTo>
                      <a:pt x="578" y="0"/>
                    </a:lnTo>
                    <a:lnTo>
                      <a:pt x="58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" name="文字方塊 51"/>
              <p:cNvSpPr txBox="1"/>
              <p:nvPr/>
            </p:nvSpPr>
            <p:spPr>
              <a:xfrm>
                <a:off x="714348" y="5672096"/>
                <a:ext cx="16430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dirty="0" smtClean="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社會或職場</a:t>
                </a:r>
                <a:endParaRPr lang="zh-TW" altLang="en-US" sz="20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60" name="向右箭號 59"/>
            <p:cNvSpPr/>
            <p:nvPr/>
          </p:nvSpPr>
          <p:spPr bwMode="auto">
            <a:xfrm>
              <a:off x="4071934" y="5214950"/>
              <a:ext cx="785818" cy="642942"/>
            </a:xfrm>
            <a:prstGeom prst="stripedRightArrow">
              <a:avLst>
                <a:gd name="adj1" fmla="val 50000"/>
                <a:gd name="adj2" fmla="val 35572"/>
              </a:avLst>
            </a:prstGeom>
            <a:solidFill>
              <a:srgbClr val="A50021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" name="左大括弧 60"/>
            <p:cNvSpPr/>
            <p:nvPr/>
          </p:nvSpPr>
          <p:spPr bwMode="auto">
            <a:xfrm>
              <a:off x="5214942" y="5000636"/>
              <a:ext cx="214314" cy="1000132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陸、</a:t>
            </a:r>
            <a:r>
              <a:rPr lang="zh-TW" dirty="0" smtClean="0">
                <a:ea typeface="新細明體" pitchFamily="18" charset="-120"/>
              </a:rPr>
              <a:t>學生、職場、變</a:t>
            </a:r>
            <a:r>
              <a:rPr lang="en-US" altLang="zh-TW" dirty="0" smtClean="0">
                <a:ea typeface="新細明體" pitchFamily="18" charset="-120"/>
              </a:rPr>
              <a:t>(3/5)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ea"/>
              <a:buAutoNum type="ea1ChtPeriod" startAt="2"/>
            </a:pPr>
            <a:r>
              <a:rPr lang="en-US" altLang="zh-TW" dirty="0" smtClean="0"/>
              <a:t>3Q</a:t>
            </a:r>
            <a:r>
              <a:rPr lang="zh-TW" dirty="0" smtClean="0"/>
              <a:t>要與時俱長</a:t>
            </a:r>
            <a:r>
              <a:rPr lang="en-US" altLang="zh-TW" dirty="0" smtClean="0"/>
              <a:t>(</a:t>
            </a:r>
            <a:r>
              <a:rPr lang="en-US" altLang="zh-TW" sz="2000" dirty="0"/>
              <a:t>EQ</a:t>
            </a:r>
            <a:r>
              <a:rPr lang="zh-TW" altLang="zh-TW" sz="2000" dirty="0"/>
              <a:t>情緒管理、</a:t>
            </a:r>
            <a:r>
              <a:rPr lang="en-US" altLang="zh-TW" sz="2000" dirty="0"/>
              <a:t>AQ</a:t>
            </a:r>
            <a:r>
              <a:rPr lang="zh-TW" altLang="zh-TW" sz="2000" dirty="0"/>
              <a:t>逆境指數、</a:t>
            </a:r>
            <a:r>
              <a:rPr lang="en-US" altLang="zh-TW" sz="2000" dirty="0"/>
              <a:t>IQ</a:t>
            </a:r>
            <a:r>
              <a:rPr lang="zh-TW" altLang="zh-TW" sz="2000" dirty="0"/>
              <a:t>智慧指數</a:t>
            </a:r>
            <a:r>
              <a:rPr lang="en-US" altLang="zh-TW" dirty="0" smtClean="0"/>
              <a:t>)</a:t>
            </a:r>
          </a:p>
          <a:p>
            <a:pPr marL="914400" lvl="2" indent="-457200">
              <a:buClr>
                <a:schemeClr val="tx2"/>
              </a:buClr>
              <a:buFont typeface="+mj-lt"/>
              <a:buAutoNum type="arabicPeriod" startAt="2"/>
            </a:pP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當你真的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搜索枯腸</a:t>
            </a: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都快想破頭時──把它當作挑戰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</a:t>
            </a: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將大目標分項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</a:t>
            </a: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抽絲剝繭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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歸納整理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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列出</a:t>
            </a: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想法或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對策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</a:t>
            </a: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或求救於人，也許就沒想像中的困難了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AutoNum type="ea1ChtPeriod" startAt="2"/>
            </a:pPr>
            <a:endParaRPr lang="zh-TW" altLang="en-US" dirty="0"/>
          </a:p>
        </p:txBody>
      </p:sp>
      <p:grpSp>
        <p:nvGrpSpPr>
          <p:cNvPr id="34" name="群組 33"/>
          <p:cNvGrpSpPr/>
          <p:nvPr/>
        </p:nvGrpSpPr>
        <p:grpSpPr>
          <a:xfrm>
            <a:off x="1124694" y="3581406"/>
            <a:ext cx="6434774" cy="3133742"/>
            <a:chOff x="1124694" y="3581406"/>
            <a:chExt cx="6434774" cy="3133742"/>
          </a:xfrm>
        </p:grpSpPr>
        <p:sp>
          <p:nvSpPr>
            <p:cNvPr id="45" name="Text Box 32"/>
            <p:cNvSpPr txBox="1">
              <a:spLocks noChangeArrowheads="1"/>
            </p:cNvSpPr>
            <p:nvPr/>
          </p:nvSpPr>
          <p:spPr bwMode="auto">
            <a:xfrm>
              <a:off x="5286380" y="4071942"/>
              <a:ext cx="188074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問題解決</a:t>
              </a:r>
              <a:endParaRPr lang="en-US" altLang="zh-TW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2" name="群組 71"/>
            <p:cNvGrpSpPr/>
            <p:nvPr/>
          </p:nvGrpSpPr>
          <p:grpSpPr>
            <a:xfrm rot="20918717">
              <a:off x="1124694" y="3581406"/>
              <a:ext cx="4191367" cy="3133742"/>
              <a:chOff x="1883588" y="3581406"/>
              <a:chExt cx="4191367" cy="3133742"/>
            </a:xfrm>
          </p:grpSpPr>
          <p:sp>
            <p:nvSpPr>
              <p:cNvPr id="44" name="Freeform 3"/>
              <p:cNvSpPr>
                <a:spLocks noEditPoints="1"/>
              </p:cNvSpPr>
              <p:nvPr/>
            </p:nvSpPr>
            <p:spPr bwMode="gray">
              <a:xfrm>
                <a:off x="1883588" y="3867168"/>
                <a:ext cx="4191367" cy="2847980"/>
              </a:xfrm>
              <a:custGeom>
                <a:avLst/>
                <a:gdLst/>
                <a:ahLst/>
                <a:cxnLst>
                  <a:cxn ang="0">
                    <a:pos x="1092" y="50"/>
                  </a:cxn>
                  <a:cxn ang="0">
                    <a:pos x="822" y="168"/>
                  </a:cxn>
                  <a:cxn ang="0">
                    <a:pos x="594" y="300"/>
                  </a:cxn>
                  <a:cxn ang="0">
                    <a:pos x="406" y="446"/>
                  </a:cxn>
                  <a:cxn ang="0">
                    <a:pos x="254" y="604"/>
                  </a:cxn>
                  <a:cxn ang="0">
                    <a:pos x="140" y="772"/>
                  </a:cxn>
                  <a:cxn ang="0">
                    <a:pos x="60" y="944"/>
                  </a:cxn>
                  <a:cxn ang="0">
                    <a:pos x="14" y="1122"/>
                  </a:cxn>
                  <a:cxn ang="0">
                    <a:pos x="0" y="1300"/>
                  </a:cxn>
                  <a:cxn ang="0">
                    <a:pos x="18" y="1476"/>
                  </a:cxn>
                  <a:cxn ang="0">
                    <a:pos x="64" y="1650"/>
                  </a:cxn>
                  <a:cxn ang="0">
                    <a:pos x="138" y="1818"/>
                  </a:cxn>
                  <a:cxn ang="0">
                    <a:pos x="238" y="1978"/>
                  </a:cxn>
                  <a:cxn ang="0">
                    <a:pos x="364" y="2126"/>
                  </a:cxn>
                  <a:cxn ang="0">
                    <a:pos x="512" y="2262"/>
                  </a:cxn>
                  <a:cxn ang="0">
                    <a:pos x="684" y="2382"/>
                  </a:cxn>
                  <a:cxn ang="0">
                    <a:pos x="874" y="2484"/>
                  </a:cxn>
                  <a:cxn ang="0">
                    <a:pos x="1086" y="2564"/>
                  </a:cxn>
                  <a:cxn ang="0">
                    <a:pos x="1314" y="2622"/>
                  </a:cxn>
                  <a:cxn ang="0">
                    <a:pos x="1558" y="2654"/>
                  </a:cxn>
                  <a:cxn ang="0">
                    <a:pos x="1818" y="2658"/>
                  </a:cxn>
                  <a:cxn ang="0">
                    <a:pos x="2090" y="2632"/>
                  </a:cxn>
                  <a:cxn ang="0">
                    <a:pos x="2374" y="2574"/>
                  </a:cxn>
                  <a:cxn ang="0">
                    <a:pos x="2544" y="2912"/>
                  </a:cxn>
                  <a:cxn ang="0">
                    <a:pos x="1868" y="1552"/>
                  </a:cxn>
                  <a:cxn ang="0">
                    <a:pos x="1956" y="1914"/>
                  </a:cxn>
                  <a:cxn ang="0">
                    <a:pos x="1788" y="1936"/>
                  </a:cxn>
                  <a:cxn ang="0">
                    <a:pos x="1616" y="1934"/>
                  </a:cxn>
                  <a:cxn ang="0">
                    <a:pos x="1442" y="1912"/>
                  </a:cxn>
                  <a:cxn ang="0">
                    <a:pos x="1272" y="1872"/>
                  </a:cxn>
                  <a:cxn ang="0">
                    <a:pos x="1108" y="1812"/>
                  </a:cxn>
                  <a:cxn ang="0">
                    <a:pos x="952" y="1736"/>
                  </a:cxn>
                  <a:cxn ang="0">
                    <a:pos x="810" y="1646"/>
                  </a:cxn>
                  <a:cxn ang="0">
                    <a:pos x="684" y="1542"/>
                  </a:cxn>
                  <a:cxn ang="0">
                    <a:pos x="578" y="1428"/>
                  </a:cxn>
                  <a:cxn ang="0">
                    <a:pos x="494" y="1304"/>
                  </a:cxn>
                  <a:cxn ang="0">
                    <a:pos x="438" y="1170"/>
                  </a:cxn>
                  <a:cxn ang="0">
                    <a:pos x="410" y="1032"/>
                  </a:cxn>
                  <a:cxn ang="0">
                    <a:pos x="416" y="888"/>
                  </a:cxn>
                  <a:cxn ang="0">
                    <a:pos x="460" y="742"/>
                  </a:cxn>
                  <a:cxn ang="0">
                    <a:pos x="544" y="592"/>
                  </a:cxn>
                  <a:cxn ang="0">
                    <a:pos x="670" y="444"/>
                  </a:cxn>
                  <a:cxn ang="0">
                    <a:pos x="844" y="298"/>
                  </a:cxn>
                  <a:cxn ang="0">
                    <a:pos x="1070" y="154"/>
                  </a:cxn>
                  <a:cxn ang="0">
                    <a:pos x="1348" y="16"/>
                  </a:cxn>
                  <a:cxn ang="0">
                    <a:pos x="1244" y="0"/>
                  </a:cxn>
                  <a:cxn ang="0">
                    <a:pos x="2820" y="1934"/>
                  </a:cxn>
                  <a:cxn ang="0">
                    <a:pos x="2820" y="1934"/>
                  </a:cxn>
                </a:cxnLst>
                <a:rect l="0" t="0" r="r" b="b"/>
                <a:pathLst>
                  <a:path w="2820" h="2912">
                    <a:moveTo>
                      <a:pt x="1244" y="0"/>
                    </a:moveTo>
                    <a:lnTo>
                      <a:pt x="1092" y="50"/>
                    </a:lnTo>
                    <a:lnTo>
                      <a:pt x="952" y="106"/>
                    </a:lnTo>
                    <a:lnTo>
                      <a:pt x="822" y="168"/>
                    </a:lnTo>
                    <a:lnTo>
                      <a:pt x="704" y="232"/>
                    </a:lnTo>
                    <a:lnTo>
                      <a:pt x="594" y="300"/>
                    </a:lnTo>
                    <a:lnTo>
                      <a:pt x="494" y="372"/>
                    </a:lnTo>
                    <a:lnTo>
                      <a:pt x="406" y="446"/>
                    </a:lnTo>
                    <a:lnTo>
                      <a:pt x="324" y="524"/>
                    </a:lnTo>
                    <a:lnTo>
                      <a:pt x="254" y="604"/>
                    </a:lnTo>
                    <a:lnTo>
                      <a:pt x="192" y="686"/>
                    </a:lnTo>
                    <a:lnTo>
                      <a:pt x="140" y="772"/>
                    </a:lnTo>
                    <a:lnTo>
                      <a:pt x="96" y="856"/>
                    </a:lnTo>
                    <a:lnTo>
                      <a:pt x="60" y="944"/>
                    </a:lnTo>
                    <a:lnTo>
                      <a:pt x="32" y="1032"/>
                    </a:lnTo>
                    <a:lnTo>
                      <a:pt x="14" y="1122"/>
                    </a:lnTo>
                    <a:lnTo>
                      <a:pt x="2" y="1210"/>
                    </a:lnTo>
                    <a:lnTo>
                      <a:pt x="0" y="1300"/>
                    </a:lnTo>
                    <a:lnTo>
                      <a:pt x="4" y="1388"/>
                    </a:lnTo>
                    <a:lnTo>
                      <a:pt x="18" y="1476"/>
                    </a:lnTo>
                    <a:lnTo>
                      <a:pt x="36" y="1564"/>
                    </a:lnTo>
                    <a:lnTo>
                      <a:pt x="64" y="1650"/>
                    </a:lnTo>
                    <a:lnTo>
                      <a:pt x="96" y="1736"/>
                    </a:lnTo>
                    <a:lnTo>
                      <a:pt x="138" y="1818"/>
                    </a:lnTo>
                    <a:lnTo>
                      <a:pt x="184" y="1900"/>
                    </a:lnTo>
                    <a:lnTo>
                      <a:pt x="238" y="1978"/>
                    </a:lnTo>
                    <a:lnTo>
                      <a:pt x="298" y="2054"/>
                    </a:lnTo>
                    <a:lnTo>
                      <a:pt x="364" y="2126"/>
                    </a:lnTo>
                    <a:lnTo>
                      <a:pt x="434" y="2196"/>
                    </a:lnTo>
                    <a:lnTo>
                      <a:pt x="512" y="2262"/>
                    </a:lnTo>
                    <a:lnTo>
                      <a:pt x="596" y="2324"/>
                    </a:lnTo>
                    <a:lnTo>
                      <a:pt x="684" y="2382"/>
                    </a:lnTo>
                    <a:lnTo>
                      <a:pt x="776" y="2436"/>
                    </a:lnTo>
                    <a:lnTo>
                      <a:pt x="874" y="2484"/>
                    </a:lnTo>
                    <a:lnTo>
                      <a:pt x="978" y="2526"/>
                    </a:lnTo>
                    <a:lnTo>
                      <a:pt x="1086" y="2564"/>
                    </a:lnTo>
                    <a:lnTo>
                      <a:pt x="1198" y="2596"/>
                    </a:lnTo>
                    <a:lnTo>
                      <a:pt x="1314" y="2622"/>
                    </a:lnTo>
                    <a:lnTo>
                      <a:pt x="1434" y="2642"/>
                    </a:lnTo>
                    <a:lnTo>
                      <a:pt x="1558" y="2654"/>
                    </a:lnTo>
                    <a:lnTo>
                      <a:pt x="1686" y="2660"/>
                    </a:lnTo>
                    <a:lnTo>
                      <a:pt x="1818" y="2658"/>
                    </a:lnTo>
                    <a:lnTo>
                      <a:pt x="1952" y="2650"/>
                    </a:lnTo>
                    <a:lnTo>
                      <a:pt x="2090" y="2632"/>
                    </a:lnTo>
                    <a:lnTo>
                      <a:pt x="2230" y="2608"/>
                    </a:lnTo>
                    <a:lnTo>
                      <a:pt x="2374" y="2574"/>
                    </a:lnTo>
                    <a:lnTo>
                      <a:pt x="2542" y="2912"/>
                    </a:lnTo>
                    <a:lnTo>
                      <a:pt x="2544" y="2912"/>
                    </a:lnTo>
                    <a:lnTo>
                      <a:pt x="2820" y="1934"/>
                    </a:lnTo>
                    <a:lnTo>
                      <a:pt x="1868" y="1552"/>
                    </a:lnTo>
                    <a:lnTo>
                      <a:pt x="2036" y="1894"/>
                    </a:lnTo>
                    <a:lnTo>
                      <a:pt x="1956" y="1914"/>
                    </a:lnTo>
                    <a:lnTo>
                      <a:pt x="1872" y="1928"/>
                    </a:lnTo>
                    <a:lnTo>
                      <a:pt x="1788" y="1936"/>
                    </a:lnTo>
                    <a:lnTo>
                      <a:pt x="1702" y="1938"/>
                    </a:lnTo>
                    <a:lnTo>
                      <a:pt x="1616" y="1934"/>
                    </a:lnTo>
                    <a:lnTo>
                      <a:pt x="1528" y="1926"/>
                    </a:lnTo>
                    <a:lnTo>
                      <a:pt x="1442" y="1912"/>
                    </a:lnTo>
                    <a:lnTo>
                      <a:pt x="1356" y="1894"/>
                    </a:lnTo>
                    <a:lnTo>
                      <a:pt x="1272" y="1872"/>
                    </a:lnTo>
                    <a:lnTo>
                      <a:pt x="1188" y="1844"/>
                    </a:lnTo>
                    <a:lnTo>
                      <a:pt x="1108" y="1812"/>
                    </a:lnTo>
                    <a:lnTo>
                      <a:pt x="1028" y="1776"/>
                    </a:lnTo>
                    <a:lnTo>
                      <a:pt x="952" y="1736"/>
                    </a:lnTo>
                    <a:lnTo>
                      <a:pt x="880" y="1692"/>
                    </a:lnTo>
                    <a:lnTo>
                      <a:pt x="810" y="1646"/>
                    </a:lnTo>
                    <a:lnTo>
                      <a:pt x="744" y="1596"/>
                    </a:lnTo>
                    <a:lnTo>
                      <a:pt x="684" y="1542"/>
                    </a:lnTo>
                    <a:lnTo>
                      <a:pt x="628" y="1486"/>
                    </a:lnTo>
                    <a:lnTo>
                      <a:pt x="578" y="1428"/>
                    </a:lnTo>
                    <a:lnTo>
                      <a:pt x="532" y="1366"/>
                    </a:lnTo>
                    <a:lnTo>
                      <a:pt x="494" y="1304"/>
                    </a:lnTo>
                    <a:lnTo>
                      <a:pt x="462" y="1238"/>
                    </a:lnTo>
                    <a:lnTo>
                      <a:pt x="438" y="1170"/>
                    </a:lnTo>
                    <a:lnTo>
                      <a:pt x="420" y="1102"/>
                    </a:lnTo>
                    <a:lnTo>
                      <a:pt x="410" y="1032"/>
                    </a:lnTo>
                    <a:lnTo>
                      <a:pt x="410" y="960"/>
                    </a:lnTo>
                    <a:lnTo>
                      <a:pt x="416" y="888"/>
                    </a:lnTo>
                    <a:lnTo>
                      <a:pt x="434" y="816"/>
                    </a:lnTo>
                    <a:lnTo>
                      <a:pt x="460" y="742"/>
                    </a:lnTo>
                    <a:lnTo>
                      <a:pt x="496" y="668"/>
                    </a:lnTo>
                    <a:lnTo>
                      <a:pt x="544" y="592"/>
                    </a:lnTo>
                    <a:lnTo>
                      <a:pt x="602" y="518"/>
                    </a:lnTo>
                    <a:lnTo>
                      <a:pt x="670" y="444"/>
                    </a:lnTo>
                    <a:lnTo>
                      <a:pt x="752" y="370"/>
                    </a:lnTo>
                    <a:lnTo>
                      <a:pt x="844" y="298"/>
                    </a:lnTo>
                    <a:lnTo>
                      <a:pt x="950" y="226"/>
                    </a:lnTo>
                    <a:lnTo>
                      <a:pt x="1070" y="154"/>
                    </a:lnTo>
                    <a:lnTo>
                      <a:pt x="1202" y="84"/>
                    </a:lnTo>
                    <a:lnTo>
                      <a:pt x="1348" y="16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44" y="0"/>
                    </a:lnTo>
                    <a:close/>
                    <a:moveTo>
                      <a:pt x="2820" y="1934"/>
                    </a:moveTo>
                    <a:lnTo>
                      <a:pt x="2820" y="1934"/>
                    </a:lnTo>
                    <a:lnTo>
                      <a:pt x="2820" y="19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accent1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>
                <a:outerShdw dist="206741" dir="8249373" algn="ctr" rotWithShape="0">
                  <a:srgbClr val="C1D1D3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46" name="Group 34"/>
              <p:cNvGrpSpPr>
                <a:grpSpLocks/>
              </p:cNvGrpSpPr>
              <p:nvPr/>
            </p:nvGrpSpPr>
            <p:grpSpPr bwMode="auto">
              <a:xfrm>
                <a:off x="1992698" y="3581406"/>
                <a:ext cx="2636398" cy="2847988"/>
                <a:chOff x="816" y="1152"/>
                <a:chExt cx="2355" cy="2544"/>
              </a:xfrm>
            </p:grpSpPr>
            <p:sp>
              <p:nvSpPr>
                <p:cNvPr id="47" name="Oval 35"/>
                <p:cNvSpPr>
                  <a:spLocks noChangeArrowheads="1"/>
                </p:cNvSpPr>
                <p:nvPr/>
              </p:nvSpPr>
              <p:spPr bwMode="gray">
                <a:xfrm rot="20876594">
                  <a:off x="2089" y="3276"/>
                  <a:ext cx="906" cy="420"/>
                </a:xfrm>
                <a:prstGeom prst="ellipse">
                  <a:avLst/>
                </a:prstGeom>
                <a:solidFill>
                  <a:srgbClr val="0F2145">
                    <a:alpha val="3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48" name="Oval 36"/>
                <p:cNvSpPr>
                  <a:spLocks noChangeArrowheads="1"/>
                </p:cNvSpPr>
                <p:nvPr/>
              </p:nvSpPr>
              <p:spPr bwMode="gray">
                <a:xfrm>
                  <a:off x="2046" y="2508"/>
                  <a:ext cx="1074" cy="107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49" name="Oval 37"/>
                <p:cNvSpPr>
                  <a:spLocks noChangeArrowheads="1"/>
                </p:cNvSpPr>
                <p:nvPr/>
              </p:nvSpPr>
              <p:spPr bwMode="gray">
                <a:xfrm>
                  <a:off x="2059" y="2514"/>
                  <a:ext cx="1049" cy="104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0" name="Oval 38"/>
                <p:cNvSpPr>
                  <a:spLocks noChangeArrowheads="1"/>
                </p:cNvSpPr>
                <p:nvPr/>
              </p:nvSpPr>
              <p:spPr bwMode="gray">
                <a:xfrm>
                  <a:off x="2070" y="2524"/>
                  <a:ext cx="998" cy="9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1" name="Oval 39"/>
                <p:cNvSpPr>
                  <a:spLocks noChangeArrowheads="1"/>
                </p:cNvSpPr>
                <p:nvPr/>
              </p:nvSpPr>
              <p:spPr bwMode="gray">
                <a:xfrm>
                  <a:off x="2128" y="2552"/>
                  <a:ext cx="888" cy="79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2" name="Text Box 40"/>
                <p:cNvSpPr txBox="1">
                  <a:spLocks noChangeArrowheads="1"/>
                </p:cNvSpPr>
                <p:nvPr/>
              </p:nvSpPr>
              <p:spPr bwMode="gray">
                <a:xfrm rot="681283">
                  <a:off x="2090" y="2758"/>
                  <a:ext cx="1081" cy="74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TW" altLang="en-US" sz="1600" b="1" dirty="0" smtClean="0">
                      <a:solidFill>
                        <a:srgbClr val="000000"/>
                      </a:solidFill>
                      <a:latin typeface="微軟正黑體" pitchFamily="34" charset="-120"/>
                      <a:ea typeface="微軟正黑體" pitchFamily="34" charset="-120"/>
                    </a:rPr>
                    <a:t>列出</a:t>
                  </a:r>
                  <a:endParaRPr lang="en-US" altLang="zh-TW" sz="1600" b="1" dirty="0" smtClean="0">
                    <a:solidFill>
                      <a:srgbClr val="000000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  <a:p>
                  <a:pPr algn="ctr"/>
                  <a:r>
                    <a:rPr lang="zh-TW" altLang="en-US" sz="1600" b="1" dirty="0" smtClean="0">
                      <a:solidFill>
                        <a:srgbClr val="000000"/>
                      </a:solidFill>
                      <a:latin typeface="微軟正黑體" pitchFamily="34" charset="-120"/>
                      <a:ea typeface="微軟正黑體" pitchFamily="34" charset="-120"/>
                    </a:rPr>
                    <a:t>想法對策</a:t>
                  </a:r>
                  <a:endParaRPr lang="en-US" altLang="zh-TW" sz="1600" b="1" dirty="0" smtClean="0">
                    <a:solidFill>
                      <a:srgbClr val="000000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  <a:p>
                  <a:pPr algn="ctr"/>
                  <a:r>
                    <a:rPr lang="zh-TW" altLang="en-US" sz="1600" b="1" dirty="0" smtClean="0">
                      <a:solidFill>
                        <a:srgbClr val="000000"/>
                      </a:solidFill>
                      <a:latin typeface="微軟正黑體" pitchFamily="34" charset="-120"/>
                      <a:ea typeface="微軟正黑體" pitchFamily="34" charset="-120"/>
                    </a:rPr>
                    <a:t>或求救於人</a:t>
                  </a:r>
                  <a:endParaRPr lang="en-US" altLang="zh-TW" sz="16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3" name="Oval 41"/>
                <p:cNvSpPr>
                  <a:spLocks noChangeArrowheads="1"/>
                </p:cNvSpPr>
                <p:nvPr/>
              </p:nvSpPr>
              <p:spPr bwMode="gray">
                <a:xfrm rot="20827004">
                  <a:off x="928" y="2892"/>
                  <a:ext cx="714" cy="384"/>
                </a:xfrm>
                <a:prstGeom prst="ellipse">
                  <a:avLst/>
                </a:prstGeom>
                <a:solidFill>
                  <a:srgbClr val="0F2145">
                    <a:alpha val="3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54" name="Group 42"/>
                <p:cNvGrpSpPr>
                  <a:grpSpLocks/>
                </p:cNvGrpSpPr>
                <p:nvPr/>
              </p:nvGrpSpPr>
              <p:grpSpPr bwMode="auto">
                <a:xfrm>
                  <a:off x="880" y="2268"/>
                  <a:ext cx="864" cy="908"/>
                  <a:chOff x="732" y="2112"/>
                  <a:chExt cx="842" cy="860"/>
                </a:xfrm>
              </p:grpSpPr>
              <p:sp>
                <p:nvSpPr>
                  <p:cNvPr id="67" name="Oval 43"/>
                  <p:cNvSpPr>
                    <a:spLocks noChangeArrowheads="1"/>
                  </p:cNvSpPr>
                  <p:nvPr/>
                </p:nvSpPr>
                <p:spPr bwMode="gray">
                  <a:xfrm>
                    <a:off x="732" y="2112"/>
                    <a:ext cx="842" cy="86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gamma/>
                          <a:shade val="46275"/>
                          <a:invGamma/>
                        </a:srgbClr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vert="eaVert"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68" name="Oval 44"/>
                  <p:cNvSpPr>
                    <a:spLocks noChangeArrowheads="1"/>
                  </p:cNvSpPr>
                  <p:nvPr/>
                </p:nvSpPr>
                <p:spPr bwMode="gray">
                  <a:xfrm>
                    <a:off x="743" y="2117"/>
                    <a:ext cx="821" cy="8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D6E1E2">
                          <a:gamma/>
                          <a:tint val="34902"/>
                          <a:invGamma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vert="eaVert"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69" name="Oval 45"/>
                  <p:cNvSpPr>
                    <a:spLocks noChangeArrowheads="1"/>
                  </p:cNvSpPr>
                  <p:nvPr/>
                </p:nvSpPr>
                <p:spPr bwMode="gray">
                  <a:xfrm>
                    <a:off x="751" y="2125"/>
                    <a:ext cx="781" cy="7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gamma/>
                          <a:shade val="79216"/>
                          <a:invGamma/>
                        </a:srgbClr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vert="eaVert"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70" name="Oval 46"/>
                  <p:cNvSpPr>
                    <a:spLocks noChangeArrowheads="1"/>
                  </p:cNvSpPr>
                  <p:nvPr/>
                </p:nvSpPr>
                <p:spPr bwMode="gray">
                  <a:xfrm>
                    <a:off x="795" y="2147"/>
                    <a:ext cx="695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gamma/>
                          <a:tint val="0"/>
                          <a:invGamma/>
                        </a:srgbClr>
                      </a:gs>
                      <a:gs pos="100000">
                        <a:srgbClr val="D6E1E2">
                          <a:alpha val="3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vert="eaVert"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71" name="Text Box 47"/>
                  <p:cNvSpPr txBox="1">
                    <a:spLocks noChangeArrowheads="1"/>
                  </p:cNvSpPr>
                  <p:nvPr/>
                </p:nvSpPr>
                <p:spPr bwMode="gray">
                  <a:xfrm rot="681283">
                    <a:off x="924" y="2417"/>
                    <a:ext cx="518" cy="495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zh-TW" altLang="en-US" sz="1600" b="1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rPr>
                      <a:t>歸納</a:t>
                    </a:r>
                    <a:endParaRPr lang="en-US" altLang="zh-TW" sz="1600" b="1" dirty="0" smtClean="0">
                      <a:solidFill>
                        <a:srgbClr val="000000"/>
                      </a:solidFill>
                      <a:latin typeface="微軟正黑體" pitchFamily="34" charset="-120"/>
                      <a:ea typeface="微軟正黑體" pitchFamily="34" charset="-120"/>
                    </a:endParaRPr>
                  </a:p>
                  <a:p>
                    <a:pPr algn="ctr"/>
                    <a:r>
                      <a:rPr lang="zh-TW" altLang="en-US" sz="1600" b="1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rPr>
                      <a:t>整理</a:t>
                    </a:r>
                    <a:endParaRPr lang="en-US" altLang="zh-TW" sz="1600" b="1" dirty="0">
                      <a:solidFill>
                        <a:srgbClr val="000000"/>
                      </a:solidFill>
                      <a:latin typeface="微軟正黑體" pitchFamily="34" charset="-120"/>
                      <a:ea typeface="微軟正黑體" pitchFamily="34" charset="-120"/>
                    </a:endParaRPr>
                  </a:p>
                </p:txBody>
              </p:sp>
            </p:grpSp>
            <p:sp>
              <p:nvSpPr>
                <p:cNvPr id="55" name="Oval 48"/>
                <p:cNvSpPr>
                  <a:spLocks noChangeArrowheads="1"/>
                </p:cNvSpPr>
                <p:nvPr/>
              </p:nvSpPr>
              <p:spPr bwMode="gray">
                <a:xfrm>
                  <a:off x="816" y="1786"/>
                  <a:ext cx="576" cy="336"/>
                </a:xfrm>
                <a:prstGeom prst="ellipse">
                  <a:avLst/>
                </a:prstGeom>
                <a:solidFill>
                  <a:srgbClr val="0F2145">
                    <a:alpha val="3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6" name="Oval 49"/>
                <p:cNvSpPr>
                  <a:spLocks noChangeArrowheads="1"/>
                </p:cNvSpPr>
                <p:nvPr/>
              </p:nvSpPr>
              <p:spPr bwMode="gray">
                <a:xfrm>
                  <a:off x="864" y="1404"/>
                  <a:ext cx="645" cy="64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7" name="Oval 50"/>
                <p:cNvSpPr>
                  <a:spLocks noChangeArrowheads="1"/>
                </p:cNvSpPr>
                <p:nvPr/>
              </p:nvSpPr>
              <p:spPr bwMode="gray">
                <a:xfrm>
                  <a:off x="872" y="1407"/>
                  <a:ext cx="630" cy="6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8" name="Oval 51"/>
                <p:cNvSpPr>
                  <a:spLocks noChangeArrowheads="1"/>
                </p:cNvSpPr>
                <p:nvPr/>
              </p:nvSpPr>
              <p:spPr bwMode="gray">
                <a:xfrm>
                  <a:off x="879" y="1414"/>
                  <a:ext cx="599" cy="5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9" name="Oval 52"/>
                <p:cNvSpPr>
                  <a:spLocks noChangeArrowheads="1"/>
                </p:cNvSpPr>
                <p:nvPr/>
              </p:nvSpPr>
              <p:spPr bwMode="gray">
                <a:xfrm>
                  <a:off x="913" y="1430"/>
                  <a:ext cx="534" cy="47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0" name="Text Box 53"/>
                <p:cNvSpPr txBox="1">
                  <a:spLocks noChangeArrowheads="1"/>
                </p:cNvSpPr>
                <p:nvPr/>
              </p:nvSpPr>
              <p:spPr bwMode="gray">
                <a:xfrm rot="681283">
                  <a:off x="958" y="1562"/>
                  <a:ext cx="532" cy="52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TW" altLang="en-US" sz="1600" b="1" dirty="0" smtClean="0">
                      <a:solidFill>
                        <a:srgbClr val="000000"/>
                      </a:solidFill>
                      <a:latin typeface="微軟正黑體" pitchFamily="34" charset="-120"/>
                      <a:ea typeface="微軟正黑體" pitchFamily="34" charset="-120"/>
                    </a:rPr>
                    <a:t>抽絲</a:t>
                  </a:r>
                  <a:endParaRPr lang="en-US" altLang="zh-TW" sz="1600" b="1" dirty="0" smtClean="0">
                    <a:solidFill>
                      <a:srgbClr val="000000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  <a:p>
                  <a:pPr algn="ctr"/>
                  <a:r>
                    <a:rPr lang="zh-TW" altLang="en-US" sz="1600" b="1" dirty="0" smtClean="0">
                      <a:solidFill>
                        <a:srgbClr val="000000"/>
                      </a:solidFill>
                      <a:latin typeface="微軟正黑體" pitchFamily="34" charset="-120"/>
                      <a:ea typeface="微軟正黑體" pitchFamily="34" charset="-120"/>
                    </a:rPr>
                    <a:t>剝繭</a:t>
                  </a:r>
                  <a:endParaRPr lang="en-US" altLang="zh-TW" sz="1600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1" name="Oval 54"/>
                <p:cNvSpPr>
                  <a:spLocks noChangeArrowheads="1"/>
                </p:cNvSpPr>
                <p:nvPr/>
              </p:nvSpPr>
              <p:spPr bwMode="gray">
                <a:xfrm>
                  <a:off x="1614" y="1488"/>
                  <a:ext cx="432" cy="144"/>
                </a:xfrm>
                <a:prstGeom prst="ellipse">
                  <a:avLst/>
                </a:prstGeom>
                <a:solidFill>
                  <a:srgbClr val="0F2145">
                    <a:alpha val="3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2" name="Oval 55"/>
                <p:cNvSpPr>
                  <a:spLocks noChangeArrowheads="1"/>
                </p:cNvSpPr>
                <p:nvPr/>
              </p:nvSpPr>
              <p:spPr bwMode="gray">
                <a:xfrm>
                  <a:off x="1691" y="1152"/>
                  <a:ext cx="430" cy="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3" name="Oval 56"/>
                <p:cNvSpPr>
                  <a:spLocks noChangeArrowheads="1"/>
                </p:cNvSpPr>
                <p:nvPr/>
              </p:nvSpPr>
              <p:spPr bwMode="gray">
                <a:xfrm>
                  <a:off x="1697" y="1154"/>
                  <a:ext cx="419" cy="4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4" name="Oval 57"/>
                <p:cNvSpPr>
                  <a:spLocks noChangeArrowheads="1"/>
                </p:cNvSpPr>
                <p:nvPr/>
              </p:nvSpPr>
              <p:spPr bwMode="gray">
                <a:xfrm>
                  <a:off x="1701" y="1158"/>
                  <a:ext cx="399" cy="39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5" name="Oval 58"/>
                <p:cNvSpPr>
                  <a:spLocks noChangeArrowheads="1"/>
                </p:cNvSpPr>
                <p:nvPr/>
              </p:nvSpPr>
              <p:spPr bwMode="gray">
                <a:xfrm>
                  <a:off x="1724" y="1170"/>
                  <a:ext cx="355" cy="31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6" name="Text Box 59"/>
                <p:cNvSpPr txBox="1">
                  <a:spLocks noChangeArrowheads="1"/>
                </p:cNvSpPr>
                <p:nvPr/>
              </p:nvSpPr>
              <p:spPr bwMode="gray">
                <a:xfrm rot="681283">
                  <a:off x="1651" y="1170"/>
                  <a:ext cx="646" cy="46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TW" altLang="en-US" sz="1400" b="1" dirty="0" smtClean="0">
                      <a:latin typeface="微軟正黑體" pitchFamily="34" charset="-120"/>
                      <a:ea typeface="微軟正黑體" pitchFamily="34" charset="-120"/>
                    </a:rPr>
                    <a:t>大目標</a:t>
                  </a:r>
                  <a:endParaRPr lang="en-US" altLang="zh-TW" sz="14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  <a:p>
                  <a:pPr algn="ctr"/>
                  <a:r>
                    <a:rPr lang="zh-TW" altLang="en-US" sz="1400" b="1" dirty="0" smtClean="0">
                      <a:latin typeface="微軟正黑體" pitchFamily="34" charset="-120"/>
                      <a:ea typeface="微軟正黑體" pitchFamily="34" charset="-120"/>
                    </a:rPr>
                    <a:t>分項</a:t>
                  </a:r>
                  <a:endParaRPr lang="en-US" altLang="zh-TW" sz="14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pic>
          <p:nvPicPr>
            <p:cNvPr id="79874" name="Picture 2" descr="C:\Program Files\Microsoft Office\MEDIA\CAGCAT10\j0195812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6446" y="4643446"/>
              <a:ext cx="1773022" cy="18242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陸、</a:t>
            </a:r>
            <a:r>
              <a:rPr lang="zh-TW" dirty="0" smtClean="0"/>
              <a:t>學生、職場、變</a:t>
            </a:r>
            <a:r>
              <a:rPr lang="en-US" altLang="zh-TW" dirty="0" smtClean="0"/>
              <a:t>(4/5)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Font typeface="Times New Roman" pitchFamily="18" charset="0"/>
              <a:buAutoNum type="ea1JpnKorPeriod" startA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TW" dirty="0" smtClean="0"/>
              <a:t>3Q</a:t>
            </a:r>
            <a:r>
              <a:rPr lang="zh-TW" dirty="0" smtClean="0"/>
              <a:t>要與時俱長</a:t>
            </a:r>
            <a:r>
              <a:rPr lang="en-US" altLang="zh-TW" dirty="0" smtClean="0"/>
              <a:t>(</a:t>
            </a:r>
            <a:r>
              <a:rPr lang="en-US" altLang="zh-TW" sz="2000" dirty="0" smtClean="0"/>
              <a:t>EQ</a:t>
            </a:r>
            <a:r>
              <a:rPr lang="zh-TW" sz="2000" dirty="0" smtClean="0"/>
              <a:t>情緒管理、</a:t>
            </a:r>
            <a:r>
              <a:rPr lang="en-US" altLang="zh-TW" sz="2000" dirty="0" smtClean="0"/>
              <a:t>AQ</a:t>
            </a:r>
            <a:r>
              <a:rPr lang="zh-TW" sz="2000" dirty="0" smtClean="0"/>
              <a:t>逆境指數、</a:t>
            </a:r>
            <a:r>
              <a:rPr lang="en-US" altLang="zh-TW" sz="2000" dirty="0" smtClean="0"/>
              <a:t>IQ</a:t>
            </a:r>
            <a:r>
              <a:rPr lang="zh-TW" sz="2000" dirty="0" smtClean="0"/>
              <a:t>智慧指數</a:t>
            </a:r>
            <a:r>
              <a:rPr lang="en-US" altLang="zh-TW" dirty="0" smtClean="0"/>
              <a:t>)</a:t>
            </a:r>
          </a:p>
          <a:p>
            <a:pPr marL="863600" lvl="1" indent="-323850">
              <a:buFont typeface="Times New Roman" pitchFamily="18" charset="0"/>
              <a:buAutoNum type="arabicPeriod" startAt="3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 smtClean="0"/>
              <a:t>現今家庭孩子少</a:t>
            </a:r>
            <a:r>
              <a:rPr lang="zh-TW" sz="2400" dirty="0" smtClean="0">
                <a:cs typeface="Arial" pitchFamily="34" charset="0"/>
              </a:rPr>
              <a:t>，只要把書讀好，不必做家事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  <a:sym typeface="Wingdings" pitchFamily="2" charset="2"/>
              </a:rPr>
              <a:t></a:t>
            </a:r>
            <a:r>
              <a:rPr lang="zh-TW" sz="2400" dirty="0" smtClean="0">
                <a:cs typeface="Arial" pitchFamily="34" charset="0"/>
              </a:rPr>
              <a:t>媽寶是家庭或環境造成的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  <a:sym typeface="Wingdings" pitchFamily="2" charset="2"/>
              </a:rPr>
              <a:t></a:t>
            </a:r>
            <a:r>
              <a:rPr lang="zh-TW" sz="2400" dirty="0" smtClean="0">
                <a:cs typeface="Arial" pitchFamily="34" charset="0"/>
              </a:rPr>
              <a:t>孩子適應力、抗壓力、生活常識都降低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  <a:sym typeface="Wingdings" pitchFamily="2" charset="2"/>
              </a:rPr>
              <a:t></a:t>
            </a:r>
            <a:r>
              <a:rPr lang="zh-TW" sz="2400" dirty="0" smtClean="0">
                <a:cs typeface="Arial" pitchFamily="34" charset="0"/>
              </a:rPr>
              <a:t>害了孩子；鄭捷殺人事件、跳樓自殺事件。</a:t>
            </a:r>
          </a:p>
          <a:p>
            <a:pPr marL="863600" lvl="1" indent="-323850">
              <a:buFont typeface="Times New Roman" pitchFamily="18" charset="0"/>
              <a:buAutoNum type="arabicPeriod" startAt="3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 smtClean="0">
                <a:cs typeface="Arial" pitchFamily="34" charset="0"/>
              </a:rPr>
              <a:t>身為子女者，最不喜歡父母一天到晚叫我們讀書，拿別人家子女作比較、嘮叨、說教，同一件事，說了再說叮嚀</a:t>
            </a:r>
            <a:r>
              <a:rPr lang="en-US" altLang="zh-TW" sz="2400" dirty="0" smtClean="0">
                <a:cs typeface="Arial" pitchFamily="34" charset="0"/>
              </a:rPr>
              <a:t>N</a:t>
            </a:r>
            <a:r>
              <a:rPr lang="zh-TW" sz="2400" dirty="0" smtClean="0">
                <a:cs typeface="Arial" pitchFamily="34" charset="0"/>
              </a:rPr>
              <a:t>遍。身為父母者，有的愛之深，責之切；有的寵溺過度，在親子互動中未能隨時代進步改變，學不會放手，苦了父母也苦了孩子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  <a:sym typeface="Wingdings" pitchFamily="2" charset="2"/>
              </a:rPr>
              <a:t></a:t>
            </a:r>
            <a:r>
              <a:rPr lang="zh-TW" sz="2400" dirty="0" smtClean="0">
                <a:cs typeface="Arial" pitchFamily="34" charset="0"/>
              </a:rPr>
              <a:t>忤逆弒親事件</a:t>
            </a:r>
            <a:r>
              <a:rPr lang="zh-TW" altLang="en-US" sz="2400" dirty="0" smtClean="0">
                <a:cs typeface="Arial" pitchFamily="34" charset="0"/>
              </a:rPr>
              <a:t>。</a:t>
            </a:r>
            <a:endParaRPr lang="zh-TW" sz="2400" dirty="0" smtClean="0">
              <a:cs typeface="Arial" pitchFamily="34" charset="0"/>
            </a:endParaRP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C:\Program Files\Microsoft Office\MEDIA\CAGCAT10\j0284916.jpg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6643702" y="5321274"/>
            <a:ext cx="2214578" cy="146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壹、台灣</a:t>
            </a:r>
            <a:r>
              <a:rPr lang="zh-TW" altLang="en-US" dirty="0"/>
              <a:t>現況</a:t>
            </a:r>
            <a:r>
              <a:rPr lang="en-US" altLang="zh-TW" dirty="0"/>
              <a:t>(1/2)</a:t>
            </a: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571612"/>
            <a:ext cx="7788275" cy="4357688"/>
          </a:xfrm>
        </p:spPr>
        <p:txBody>
          <a:bodyPr>
            <a:normAutofit fontScale="92500"/>
          </a:bodyPr>
          <a:lstStyle/>
          <a:p>
            <a:r>
              <a:rPr lang="zh-TW" altLang="en-US" sz="3200" dirty="0" smtClean="0"/>
              <a:t>太陽花運動</a:t>
            </a:r>
            <a:endParaRPr lang="en-US" altLang="zh-TW" sz="3200" b="1" dirty="0">
              <a:solidFill>
                <a:schemeClr val="tx2"/>
              </a:solidFill>
              <a:ea typeface="新細明體" pitchFamily="18" charset="-120"/>
            </a:endParaRPr>
          </a:p>
          <a:p>
            <a:pPr marL="1079500" lvl="1">
              <a:buFont typeface="Arial" pitchFamily="34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TW" dirty="0" smtClean="0"/>
              <a:t>3~5</a:t>
            </a:r>
            <a:r>
              <a:rPr lang="zh-TW" dirty="0" smtClean="0"/>
              <a:t>年級生經歷了貧困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zh-TW" dirty="0" smtClean="0"/>
              <a:t>經濟成長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zh-TW" dirty="0" smtClean="0"/>
              <a:t>沒落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1079500" lvl="1">
              <a:buFont typeface="Arial" pitchFamily="34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TW" dirty="0" smtClean="0"/>
              <a:t>3~5</a:t>
            </a:r>
            <a:r>
              <a:rPr lang="zh-TW" dirty="0" smtClean="0"/>
              <a:t>年級也享受了經濟成長之成果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zh-TW" dirty="0" smtClean="0"/>
              <a:t>卻未保留</a:t>
            </a:r>
            <a:r>
              <a:rPr lang="zh-TW" altLang="en-US" dirty="0" smtClean="0"/>
              <a:t>，</a:t>
            </a:r>
            <a:r>
              <a:rPr lang="zh-TW" dirty="0" smtClean="0"/>
              <a:t>也未再創新給下一代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1079500" lvl="1">
              <a:buFont typeface="Arial" pitchFamily="34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TW" dirty="0" smtClean="0"/>
              <a:t>3~5</a:t>
            </a:r>
            <a:r>
              <a:rPr lang="zh-TW" dirty="0" smtClean="0"/>
              <a:t>年級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zh-TW" dirty="0" smtClean="0"/>
              <a:t>佔據了決策層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zh-TW" dirty="0" smtClean="0"/>
              <a:t>卻又創造了爛攤子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zh-TW" dirty="0" smtClean="0"/>
              <a:t>阻礙年</a:t>
            </a:r>
            <a:r>
              <a:rPr lang="zh-TW" altLang="en-US" dirty="0" smtClean="0"/>
              <a:t>青</a:t>
            </a:r>
            <a:r>
              <a:rPr lang="zh-TW" dirty="0" smtClean="0"/>
              <a:t>人創意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1079500" lvl="1">
              <a:buFont typeface="Arial" pitchFamily="34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dirty="0" smtClean="0"/>
              <a:t>年青人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zh-TW" dirty="0" smtClean="0"/>
              <a:t>不滿現況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zh-TW" dirty="0" smtClean="0"/>
              <a:t>沒有前景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zh-TW" dirty="0" smtClean="0"/>
              <a:t>學運產生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1079500" lvl="1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		</a:t>
            </a:r>
            <a:r>
              <a:rPr lang="en-US" altLang="zh-TW" dirty="0" smtClean="0"/>
              <a:t>(</a:t>
            </a:r>
            <a:r>
              <a:rPr lang="en-US" altLang="zh-TW" sz="1900" dirty="0" smtClean="0"/>
              <a:t>ECFA</a:t>
            </a:r>
            <a:r>
              <a:rPr lang="zh-TW" sz="1900" dirty="0" smtClean="0"/>
              <a:t>、服貿、貨貿等經濟過度傾中，經濟衰敗，薪資倒退</a:t>
            </a:r>
            <a:r>
              <a:rPr lang="en-US" altLang="zh-TW" sz="1900" dirty="0" smtClean="0"/>
              <a:t>15</a:t>
            </a:r>
            <a:r>
              <a:rPr lang="zh-TW" sz="1900" dirty="0" smtClean="0"/>
              <a:t>年</a:t>
            </a:r>
            <a:r>
              <a:rPr lang="en-US" altLang="zh-TW" dirty="0" smtClean="0"/>
              <a:t>)</a:t>
            </a:r>
          </a:p>
          <a:p>
            <a:pPr marL="1079500" lvl="1">
              <a:buFont typeface="Arial" pitchFamily="34" charset="0"/>
              <a:buAutoNum type="arabicPeriod" startAt="5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dirty="0" smtClean="0"/>
              <a:t>畢業後的就業市場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zh-TW" dirty="0" smtClean="0"/>
              <a:t>委身屈就領</a:t>
            </a:r>
            <a:r>
              <a:rPr lang="en-US" altLang="zh-TW" dirty="0" smtClean="0"/>
              <a:t>22K</a:t>
            </a:r>
            <a:r>
              <a:rPr lang="zh-TW" dirty="0" smtClean="0"/>
              <a:t>，台塑集團總裁悲觀認為會退至</a:t>
            </a:r>
            <a:r>
              <a:rPr lang="en-US" altLang="zh-TW" dirty="0" smtClean="0"/>
              <a:t>15K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陸、</a:t>
            </a:r>
            <a:r>
              <a:rPr lang="zh-TW" dirty="0" smtClean="0">
                <a:ea typeface="新細明體" pitchFamily="18" charset="-120"/>
              </a:rPr>
              <a:t>學生、職場、變</a:t>
            </a:r>
            <a:r>
              <a:rPr lang="en-US" altLang="zh-TW" dirty="0" smtClean="0">
                <a:ea typeface="新細明體" pitchFamily="18" charset="-120"/>
              </a:rPr>
              <a:t>(5/5)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Font typeface="Times New Roman" pitchFamily="18" charset="0"/>
              <a:buAutoNum type="ea1JpnKorPeriod" startA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TW" dirty="0" smtClean="0"/>
              <a:t>3Q</a:t>
            </a:r>
            <a:r>
              <a:rPr lang="zh-TW" dirty="0" smtClean="0">
                <a:ea typeface="新細明體" pitchFamily="18" charset="-120"/>
              </a:rPr>
              <a:t>要與時俱長</a:t>
            </a:r>
            <a:r>
              <a:rPr lang="en-US" altLang="zh-TW" dirty="0" smtClean="0"/>
              <a:t>(</a:t>
            </a:r>
            <a:r>
              <a:rPr lang="en-US" altLang="zh-TW" sz="2000" dirty="0" smtClean="0"/>
              <a:t>EQ</a:t>
            </a:r>
            <a:r>
              <a:rPr lang="zh-TW" sz="2000" dirty="0" smtClean="0">
                <a:ea typeface="新細明體" pitchFamily="18" charset="-120"/>
              </a:rPr>
              <a:t>情緒管理、</a:t>
            </a:r>
            <a:r>
              <a:rPr lang="en-US" altLang="zh-TW" sz="2000" dirty="0" smtClean="0"/>
              <a:t>AQ</a:t>
            </a:r>
            <a:r>
              <a:rPr lang="zh-TW" sz="2000" dirty="0" smtClean="0">
                <a:ea typeface="新細明體" pitchFamily="18" charset="-120"/>
              </a:rPr>
              <a:t>逆境指數、</a:t>
            </a:r>
            <a:r>
              <a:rPr lang="en-US" altLang="zh-TW" sz="2000" dirty="0" smtClean="0"/>
              <a:t>IQ</a:t>
            </a:r>
            <a:r>
              <a:rPr lang="zh-TW" sz="2000" dirty="0" smtClean="0">
                <a:ea typeface="新細明體" pitchFamily="18" charset="-120"/>
              </a:rPr>
              <a:t>智慧指數</a:t>
            </a:r>
            <a:r>
              <a:rPr lang="en-US" altLang="zh-TW" dirty="0" smtClean="0"/>
              <a:t>)</a:t>
            </a:r>
          </a:p>
          <a:p>
            <a:pPr marL="863600" lvl="1" indent="-323850">
              <a:buFont typeface="Times New Roman" pitchFamily="18" charset="0"/>
              <a:buAutoNum type="arabicPeriod" startAt="5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dirty="0" smtClean="0">
                <a:ea typeface="新細明體" pitchFamily="18" charset="-120"/>
              </a:rPr>
              <a:t>職場上</a:t>
            </a:r>
            <a:r>
              <a:rPr lang="zh-TW" dirty="0" smtClean="0">
                <a:ea typeface="新細明體" pitchFamily="18" charset="-120"/>
                <a:cs typeface="Arial" pitchFamily="34" charset="0"/>
              </a:rPr>
              <a:t>：</a:t>
            </a:r>
          </a:p>
          <a:p>
            <a:endParaRPr lang="zh-TW" altLang="en-US" dirty="0"/>
          </a:p>
        </p:txBody>
      </p:sp>
      <p:grpSp>
        <p:nvGrpSpPr>
          <p:cNvPr id="22" name="群組 21"/>
          <p:cNvGrpSpPr/>
          <p:nvPr/>
        </p:nvGrpSpPr>
        <p:grpSpPr>
          <a:xfrm>
            <a:off x="1071538" y="2612875"/>
            <a:ext cx="7929618" cy="4289670"/>
            <a:chOff x="714348" y="2571744"/>
            <a:chExt cx="7929618" cy="4289670"/>
          </a:xfrm>
        </p:grpSpPr>
        <p:grpSp>
          <p:nvGrpSpPr>
            <p:cNvPr id="14" name="群組 13"/>
            <p:cNvGrpSpPr/>
            <p:nvPr/>
          </p:nvGrpSpPr>
          <p:grpSpPr>
            <a:xfrm>
              <a:off x="714348" y="2571744"/>
              <a:ext cx="6421458" cy="4289670"/>
              <a:chOff x="1079500" y="3000372"/>
              <a:chExt cx="6421458" cy="3723111"/>
            </a:xfrm>
          </p:grpSpPr>
          <p:sp>
            <p:nvSpPr>
              <p:cNvPr id="20" name="剪去單一角落矩形 19"/>
              <p:cNvSpPr/>
              <p:nvPr/>
            </p:nvSpPr>
            <p:spPr bwMode="auto">
              <a:xfrm>
                <a:off x="4294210" y="5220860"/>
                <a:ext cx="3143272" cy="1237361"/>
              </a:xfrm>
              <a:prstGeom prst="snip1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3" name="剪去單一角落矩形 12"/>
              <p:cNvSpPr/>
              <p:nvPr/>
            </p:nvSpPr>
            <p:spPr bwMode="auto">
              <a:xfrm>
                <a:off x="4222772" y="5294477"/>
                <a:ext cx="3143272" cy="1237361"/>
              </a:xfrm>
              <a:prstGeom prst="snip1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1368425" y="3000373"/>
                <a:ext cx="2711471" cy="37201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60876" rIns="90000" bIns="45000"/>
              <a:lstStyle/>
              <a:p>
                <a: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</a:tabLst>
                </a:pPr>
                <a:r>
                  <a:rPr lang="zh-TW" sz="2000" dirty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長官的感受與改變 </a:t>
                </a:r>
                <a:r>
                  <a:rPr lang="zh-TW" altLang="en-US" sz="2000" dirty="0" smtClean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：</a:t>
                </a:r>
                <a:endParaRPr lang="en-US" altLang="zh-TW" sz="2000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6" name="AutoShape 4"/>
              <p:cNvSpPr>
                <a:spLocks/>
              </p:cNvSpPr>
              <p:nvPr/>
            </p:nvSpPr>
            <p:spPr bwMode="auto">
              <a:xfrm>
                <a:off x="1079500" y="3000372"/>
                <a:ext cx="214314" cy="2232102"/>
              </a:xfrm>
              <a:prstGeom prst="leftBrace">
                <a:avLst>
                  <a:gd name="adj1" fmla="val 58333"/>
                  <a:gd name="adj2" fmla="val 50000"/>
                </a:avLst>
              </a:prstGeom>
              <a:ln>
                <a:headEnd/>
                <a:tailEnd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TW" altLang="en-US">
                  <a:ea typeface="新細明體" pitchFamily="18" charset="-12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1936756" y="5418482"/>
                <a:ext cx="1714512" cy="42862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60876" rIns="90000" bIns="45000"/>
              <a:lstStyle/>
              <a:p>
                <a: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</a:pPr>
                <a:r>
                  <a:rPr lang="zh-TW" sz="2000" dirty="0">
                    <a:solidFill>
                      <a:srgbClr val="000000"/>
                    </a:solidFill>
                    <a:ea typeface="新細明體" pitchFamily="18" charset="-120"/>
                  </a:rPr>
                  <a:t>態度決定</a:t>
                </a:r>
                <a:r>
                  <a:rPr lang="zh-TW" sz="2000" dirty="0" smtClean="0">
                    <a:solidFill>
                      <a:srgbClr val="000000"/>
                    </a:solidFill>
                    <a:ea typeface="新細明體" pitchFamily="18" charset="-120"/>
                  </a:rPr>
                  <a:t>一切</a:t>
                </a:r>
                <a:endParaRPr lang="zh-TW" sz="2000" dirty="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9" name="文字方塊 8"/>
              <p:cNvSpPr txBox="1"/>
              <p:nvPr/>
            </p:nvSpPr>
            <p:spPr>
              <a:xfrm>
                <a:off x="4286248" y="5418482"/>
                <a:ext cx="2857520" cy="320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>
                    <a:solidFill>
                      <a:schemeClr val="tx2">
                        <a:lumMod val="75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心若改變   態度就會改變</a:t>
                </a:r>
              </a:p>
            </p:txBody>
          </p:sp>
          <p:sp>
            <p:nvSpPr>
              <p:cNvPr id="10" name="文字方塊 9"/>
              <p:cNvSpPr txBox="1"/>
              <p:nvPr/>
            </p:nvSpPr>
            <p:spPr>
              <a:xfrm>
                <a:off x="4286248" y="5790499"/>
                <a:ext cx="3214710" cy="320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>
                    <a:solidFill>
                      <a:schemeClr val="tx2">
                        <a:lumMod val="75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態度改變   習慣就會改變</a:t>
                </a:r>
              </a:p>
            </p:txBody>
          </p:sp>
          <p:sp>
            <p:nvSpPr>
              <p:cNvPr id="11" name="文字方塊 10"/>
              <p:cNvSpPr txBox="1"/>
              <p:nvPr/>
            </p:nvSpPr>
            <p:spPr>
              <a:xfrm>
                <a:off x="4286248" y="6162516"/>
                <a:ext cx="3143272" cy="560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>
                    <a:solidFill>
                      <a:schemeClr val="tx2">
                        <a:lumMod val="75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習慣改變   人生就會改變</a:t>
                </a:r>
              </a:p>
              <a:p>
                <a:endParaRPr lang="zh-TW" altLang="en-US" dirty="0"/>
              </a:p>
            </p:txBody>
          </p:sp>
          <p:sp>
            <p:nvSpPr>
              <p:cNvPr id="12" name="向右箭號 11"/>
              <p:cNvSpPr/>
              <p:nvPr/>
            </p:nvSpPr>
            <p:spPr bwMode="auto">
              <a:xfrm>
                <a:off x="3794144" y="5480485"/>
                <a:ext cx="357190" cy="285752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00100" y="384548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</a:pPr>
              <a:r>
                <a:rPr lang="zh-TW" altLang="en-US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同事間相處的模式與</a:t>
              </a:r>
              <a:r>
                <a:rPr lang="zh-TW" altLang="en-US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改變：</a:t>
              </a:r>
              <a:endParaRPr lang="zh-TW" altLang="en-US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00100" y="4845618"/>
              <a:ext cx="2262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</a:pPr>
              <a:r>
                <a:rPr lang="zh-TW" altLang="en-US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本身的調適與改變</a:t>
              </a:r>
              <a:r>
                <a:rPr lang="zh-TW" altLang="en-US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：</a:t>
              </a:r>
              <a:endPara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428992" y="2613756"/>
              <a:ext cx="51475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Wingdings" pitchFamily="2" charset="2"/>
                <a:buAutoNum type="circleNumWdWhitePlain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</a:pPr>
              <a:r>
                <a:rPr lang="zh-TW" altLang="en-US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無非吾不可的位置，排隊的人</a:t>
              </a:r>
              <a:r>
                <a:rPr lang="zh-TW" altLang="en-US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一堆</a:t>
              </a:r>
              <a:endParaRPr lang="en-US" altLang="zh-TW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342900" indent="-342900">
                <a:buFont typeface="Wingdings" pitchFamily="2" charset="2"/>
                <a:buAutoNum type="circleNumWdWhitePlain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</a:pPr>
              <a:r>
                <a:rPr lang="zh-TW" altLang="en-US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每位</a:t>
              </a:r>
              <a:r>
                <a:rPr lang="zh-TW" altLang="en-US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領導者之習性、思維、風格、好惡都不同</a:t>
              </a:r>
              <a:endParaRPr lang="en-US" altLang="zh-TW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342900" indent="-342900">
                <a:buFont typeface="Wingdings" pitchFamily="2" charset="2"/>
                <a:buAutoNum type="circleNumWdWhitePlain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</a:pPr>
              <a:r>
                <a:rPr lang="zh-TW" altLang="en-US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不得意忘形、不妄自菲薄，要懂得沉潛</a:t>
              </a:r>
              <a:endParaRPr lang="en-US" altLang="zh-TW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342900" indent="-342900">
                <a:buFont typeface="Wingdings" pitchFamily="2" charset="2"/>
                <a:buAutoNum type="circleNumWdWhitePlain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</a:pPr>
              <a:r>
                <a:rPr lang="zh-TW" altLang="en-US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要</a:t>
              </a:r>
              <a:r>
                <a:rPr lang="zh-TW" altLang="en-US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創新，要勇於表現</a:t>
              </a:r>
              <a:endParaRPr lang="en-US" altLang="zh-TW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857620" y="3871745"/>
              <a:ext cx="47863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AutoNum type="circleNumWdWhitePlain"/>
              </a:pPr>
              <a:r>
                <a:rPr lang="zh-TW" altLang="en-US" dirty="0" smtClean="0">
                  <a:latin typeface="微軟正黑體" pitchFamily="34" charset="-120"/>
                  <a:ea typeface="微軟正黑體" pitchFamily="34" charset="-120"/>
                </a:rPr>
                <a:t>「凡事推諉」與「勇於負責」</a:t>
              </a:r>
              <a:endParaRPr lang="en-US" altLang="zh-TW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marL="342900" indent="-342900">
                <a:buFont typeface="Wingdings" pitchFamily="2" charset="2"/>
                <a:buAutoNum type="circleNumWdWhitePlain"/>
              </a:pPr>
              <a:r>
                <a:rPr lang="zh-TW" altLang="en-US" dirty="0" smtClean="0">
                  <a:latin typeface="微軟正黑體" pitchFamily="34" charset="-120"/>
                  <a:ea typeface="微軟正黑體" pitchFamily="34" charset="-120"/>
                </a:rPr>
                <a:t>「單打獨鬥」與「團隊精神」</a:t>
              </a:r>
              <a:endParaRPr lang="en-US" altLang="zh-TW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marL="342900" indent="-342900">
                <a:buFont typeface="Wingdings" pitchFamily="2" charset="2"/>
                <a:buAutoNum type="circleNumWdWhitePlain"/>
              </a:pPr>
              <a:r>
                <a:rPr lang="zh-TW" altLang="en-US" dirty="0" smtClean="0">
                  <a:latin typeface="微軟正黑體" pitchFamily="34" charset="-120"/>
                  <a:ea typeface="微軟正黑體" pitchFamily="34" charset="-120"/>
                </a:rPr>
                <a:t>「友誼」與「競爭」</a:t>
              </a:r>
              <a:endParaRPr lang="en-US" altLang="zh-TW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marL="342900" indent="-342900">
                <a:buFont typeface="Wingdings" pitchFamily="2" charset="2"/>
                <a:buAutoNum type="circleNumWdWhitePlain"/>
              </a:pPr>
              <a:r>
                <a:rPr lang="zh-TW" altLang="en-US" dirty="0" smtClean="0">
                  <a:latin typeface="微軟正黑體" pitchFamily="34" charset="-120"/>
                  <a:ea typeface="微軟正黑體" pitchFamily="34" charset="-120"/>
                </a:rPr>
                <a:t>「工作成就」與「人際關係」</a:t>
              </a:r>
              <a:endParaRPr lang="zh-TW" altLang="en-US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WordArt 3"/>
          <p:cNvSpPr>
            <a:spLocks noChangeArrowheads="1" noChangeShapeType="1" noTextEdit="1"/>
          </p:cNvSpPr>
          <p:nvPr/>
        </p:nvSpPr>
        <p:spPr bwMode="gray">
          <a:xfrm>
            <a:off x="3886200" y="2819400"/>
            <a:ext cx="46482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TW" sz="54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</a:rPr>
              <a:t>Thank You !</a:t>
            </a:r>
            <a:endParaRPr lang="zh-TW" altLang="en-US" sz="54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71842" dir="2700000" algn="ctr" rotWithShape="0">
                  <a:schemeClr val="bg2">
                    <a:alpha val="50000"/>
                  </a:schemeClr>
                </a:outerShdw>
              </a:effectLst>
              <a:latin typeface="Verdana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壹、台灣</a:t>
            </a:r>
            <a:r>
              <a:rPr lang="zh-TW" altLang="en-US" dirty="0"/>
              <a:t>現況</a:t>
            </a:r>
            <a:r>
              <a:rPr lang="en-US" altLang="zh-TW" dirty="0"/>
              <a:t>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ea"/>
              <a:buAutoNum type="ea1ChtPeriod" startAt="2"/>
            </a:pPr>
            <a:r>
              <a:rPr lang="zh-TW" altLang="en-US" dirty="0" smtClean="0"/>
              <a:t>失業率，久居不下：</a:t>
            </a:r>
            <a:endParaRPr lang="en-US" altLang="zh-TW" dirty="0" smtClean="0"/>
          </a:p>
          <a:p>
            <a:pPr marL="914400" lvl="2" indent="-457200">
              <a:buClr>
                <a:schemeClr val="tx2"/>
              </a:buClr>
              <a:buFont typeface="+mj-lt"/>
              <a:buAutoNum type="arabicPeriod"/>
            </a:pPr>
            <a:r>
              <a:rPr lang="zh-TW" dirty="0" smtClean="0"/>
              <a:t>總失業率維持在</a:t>
            </a:r>
            <a:r>
              <a:rPr lang="en-US" altLang="zh-TW" dirty="0" smtClean="0"/>
              <a:t>4%~4.5%</a:t>
            </a:r>
            <a:r>
              <a:rPr lang="en-US" dirty="0" smtClean="0"/>
              <a:t>。</a:t>
            </a:r>
          </a:p>
          <a:p>
            <a:pPr marL="914400" lvl="2" indent="-457200">
              <a:buClr>
                <a:schemeClr val="tx2"/>
              </a:buClr>
              <a:buFont typeface="+mj-lt"/>
              <a:buAutoNum type="arabicPeriod"/>
            </a:pPr>
            <a:r>
              <a:rPr lang="en-US" altLang="zh-TW" dirty="0" smtClean="0"/>
              <a:t>20~24</a:t>
            </a:r>
            <a:r>
              <a:rPr lang="zh-TW" dirty="0" smtClean="0"/>
              <a:t>歲失業率達</a:t>
            </a:r>
            <a:r>
              <a:rPr lang="en-US" altLang="zh-TW" dirty="0" smtClean="0"/>
              <a:t>14.5%~15%</a:t>
            </a:r>
            <a:r>
              <a:rPr lang="zh-TW" dirty="0" smtClean="0"/>
              <a:t>之間，約有</a:t>
            </a:r>
            <a:r>
              <a:rPr lang="en-US" altLang="zh-TW" baseline="30000" dirty="0" smtClean="0"/>
              <a:t>1</a:t>
            </a:r>
            <a:r>
              <a:rPr lang="en-US" altLang="zh-TW" dirty="0" smtClean="0"/>
              <a:t>/</a:t>
            </a:r>
            <a:r>
              <a:rPr lang="en-US" altLang="zh-TW" baseline="-25000" dirty="0" smtClean="0"/>
              <a:t>7</a:t>
            </a:r>
            <a:r>
              <a:rPr lang="zh-TW" dirty="0" smtClean="0"/>
              <a:t>人口失業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914400" lvl="2" indent="-457200">
              <a:buClr>
                <a:schemeClr val="tx2"/>
              </a:buClr>
              <a:buFont typeface="+mj-lt"/>
              <a:buAutoNum type="arabicPeriod"/>
            </a:pPr>
            <a:r>
              <a:rPr lang="zh-TW" dirty="0" smtClean="0"/>
              <a:t>在校不努力，每天睡到日上三竿，畢業即失業</a:t>
            </a:r>
            <a:r>
              <a:rPr lang="zh-TW" altLang="en-US" dirty="0" smtClean="0"/>
              <a:t>、</a:t>
            </a:r>
            <a:r>
              <a:rPr lang="zh-TW" dirty="0" smtClean="0"/>
              <a:t>流連網咖</a:t>
            </a:r>
            <a:r>
              <a:rPr lang="zh-TW" altLang="en-US" dirty="0" smtClean="0"/>
              <a:t>、</a:t>
            </a:r>
            <a:r>
              <a:rPr lang="zh-TW" dirty="0" smtClean="0"/>
              <a:t>吸毒辦趴</a:t>
            </a:r>
            <a:r>
              <a:rPr lang="zh-TW" altLang="en-US" dirty="0" smtClean="0"/>
              <a:t>、</a:t>
            </a:r>
            <a:r>
              <a:rPr lang="zh-TW" dirty="0" smtClean="0"/>
              <a:t>啃老靠爸</a:t>
            </a:r>
            <a:r>
              <a:rPr lang="zh-TW" altLang="en-US" dirty="0" smtClean="0"/>
              <a:t>。</a:t>
            </a:r>
            <a:endParaRPr lang="zh-TW" dirty="0" smtClean="0"/>
          </a:p>
          <a:p>
            <a:pPr marL="914400" lvl="2" indent="-457200">
              <a:buClr>
                <a:schemeClr val="tx2"/>
              </a:buClr>
              <a:buFont typeface="+mj-lt"/>
              <a:buAutoNum type="arabicPeriod"/>
            </a:pPr>
            <a:endParaRPr lang="en-US" dirty="0" smtClean="0"/>
          </a:p>
          <a:p>
            <a:pPr>
              <a:buAutoNum type="ea1ChtPeriod" startAt="2"/>
            </a:pPr>
            <a:endParaRPr lang="zh-TW" altLang="en-US" dirty="0"/>
          </a:p>
        </p:txBody>
      </p:sp>
      <p:pic>
        <p:nvPicPr>
          <p:cNvPr id="74754" name="Picture 2" descr="E:\素材庫\2011092322551596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8078" y="4137051"/>
            <a:ext cx="2435221" cy="2435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:\素材庫\MP90044857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929322" y="4643446"/>
            <a:ext cx="2988013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壹、</a:t>
            </a:r>
            <a:r>
              <a:rPr lang="zh-TW" dirty="0" smtClean="0"/>
              <a:t>大陸現況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/>
              <a:t>每年經濟成長率仍維持</a:t>
            </a:r>
            <a:r>
              <a:rPr lang="en-US" altLang="zh-TW" sz="2400" dirty="0"/>
              <a:t>7%</a:t>
            </a:r>
            <a:r>
              <a:rPr lang="zh-TW" altLang="en-US" sz="2400" dirty="0"/>
              <a:t>以上，經濟成長快速，已成為世界第二大經濟體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/>
              <a:t>校園裏早上天剛亮就看到很多學生在校園</a:t>
            </a:r>
            <a:r>
              <a:rPr lang="en-US" altLang="zh-TW" sz="2400" dirty="0"/>
              <a:t>K</a:t>
            </a:r>
            <a:r>
              <a:rPr lang="zh-TW" altLang="en-US" sz="2400" dirty="0"/>
              <a:t>書，只有努力才能出人頭地。</a:t>
            </a:r>
          </a:p>
          <a:p>
            <a:r>
              <a:rPr lang="zh-TW" altLang="en-US" sz="2400" dirty="0"/>
              <a:t>每年高考</a:t>
            </a:r>
            <a:r>
              <a:rPr lang="en-US" altLang="zh-TW" sz="2400" dirty="0"/>
              <a:t>(</a:t>
            </a:r>
            <a:r>
              <a:rPr lang="zh-TW" altLang="en-US" sz="2400" dirty="0"/>
              <a:t>大學聯考</a:t>
            </a:r>
            <a:r>
              <a:rPr lang="en-US" altLang="zh-TW" sz="2400" dirty="0"/>
              <a:t>)</a:t>
            </a:r>
            <a:r>
              <a:rPr lang="zh-TW" altLang="en-US" sz="2400" dirty="0"/>
              <a:t>約一千萬人，畢業後投入就業市場，競爭激烈。</a:t>
            </a:r>
          </a:p>
          <a:p>
            <a:r>
              <a:rPr lang="zh-TW" altLang="en-US" sz="2400" dirty="0"/>
              <a:t>無論學生、年青人甚至英壯年都非常拚，非常努力，只要有錢賺，肯拚、肯作、不怕吃苦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lvl="1"/>
            <a:r>
              <a:rPr lang="zh-TW" altLang="en-US" sz="2200" dirty="0" smtClean="0"/>
              <a:t>台商</a:t>
            </a:r>
            <a:r>
              <a:rPr lang="en-US" altLang="zh-TW" sz="2200" dirty="0" smtClean="0"/>
              <a:t>100</a:t>
            </a:r>
            <a:r>
              <a:rPr lang="zh-TW" altLang="en-US" sz="2200" dirty="0" smtClean="0"/>
              <a:t>多萬在大陸設廠。</a:t>
            </a:r>
            <a:endParaRPr lang="en-US" altLang="zh-TW" sz="2200" dirty="0" smtClean="0"/>
          </a:p>
          <a:p>
            <a:pPr lvl="1"/>
            <a:r>
              <a:rPr lang="zh-TW" altLang="en-US" sz="2200" dirty="0" smtClean="0"/>
              <a:t>重金挖角台灣人才。</a:t>
            </a:r>
            <a:endParaRPr lang="en-US" altLang="zh-TW" sz="2200" dirty="0" smtClean="0"/>
          </a:p>
          <a:p>
            <a:pPr lvl="1"/>
            <a:r>
              <a:rPr lang="zh-TW" altLang="en-US" sz="2200" dirty="0" smtClean="0"/>
              <a:t>產業鏈多已外移大陸。</a:t>
            </a:r>
            <a:endParaRPr lang="zh-TW" altLang="en-US" sz="2200" dirty="0"/>
          </a:p>
          <a:p>
            <a:endParaRPr lang="zh-TW" altLang="en-US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貳、</a:t>
            </a:r>
            <a:r>
              <a:rPr lang="zh-TW" dirty="0" smtClean="0"/>
              <a:t>人生規劃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sz="2400" dirty="0" smtClean="0"/>
              <a:t>最好從高中開始思考，我未來想做什麼？我想過什麼樣的生活？</a:t>
            </a:r>
          </a:p>
          <a:p>
            <a:r>
              <a:rPr lang="zh-TW" sz="2400" dirty="0" smtClean="0"/>
              <a:t>我們沒辦法選擇出生，但我們可以趁年輕時學習認清自己的優劣勢。</a:t>
            </a:r>
          </a:p>
          <a:p>
            <a:r>
              <a:rPr lang="zh-TW" sz="2400" dirty="0" smtClean="0"/>
              <a:t>發揮自己的強項，選擇自己真正喜愛的人生道路，不要盲目或一窩蜂的跟隨大家的腳步走。</a:t>
            </a:r>
            <a:r>
              <a:rPr lang="en-US" altLang="zh-TW" sz="2400" dirty="0" smtClean="0"/>
              <a:t>(</a:t>
            </a:r>
            <a:r>
              <a:rPr lang="zh-TW" sz="2400" dirty="0" smtClean="0"/>
              <a:t>權貴與</a:t>
            </a:r>
            <a:r>
              <a:rPr lang="zh-TW" altLang="en-US" sz="2400" dirty="0" smtClean="0"/>
              <a:t>貧</a:t>
            </a:r>
            <a:r>
              <a:rPr lang="zh-TW" sz="2400" dirty="0" smtClean="0"/>
              <a:t>農</a:t>
            </a:r>
            <a:r>
              <a:rPr lang="en-US" altLang="zh-TW" sz="2400" dirty="0" smtClean="0"/>
              <a:t>)</a:t>
            </a:r>
          </a:p>
          <a:p>
            <a:r>
              <a:rPr lang="zh-TW" sz="2400" dirty="0" smtClean="0"/>
              <a:t>當我們準備好了</a:t>
            </a:r>
          </a:p>
          <a:p>
            <a:endParaRPr lang="zh-TW" altLang="en-US" dirty="0"/>
          </a:p>
        </p:txBody>
      </p:sp>
      <p:grpSp>
        <p:nvGrpSpPr>
          <p:cNvPr id="28" name="群組 27"/>
          <p:cNvGrpSpPr/>
          <p:nvPr/>
        </p:nvGrpSpPr>
        <p:grpSpPr>
          <a:xfrm>
            <a:off x="3098830" y="4143380"/>
            <a:ext cx="3759186" cy="2571768"/>
            <a:chOff x="3098830" y="4143380"/>
            <a:chExt cx="3759186" cy="2571768"/>
          </a:xfrm>
        </p:grpSpPr>
        <p:sp>
          <p:nvSpPr>
            <p:cNvPr id="17" name="AutoShape 3"/>
            <p:cNvSpPr>
              <a:spLocks noChangeArrowheads="1"/>
            </p:cNvSpPr>
            <p:nvPr/>
          </p:nvSpPr>
          <p:spPr bwMode="gray">
            <a:xfrm rot="10800000">
              <a:off x="3098830" y="4513639"/>
              <a:ext cx="3759186" cy="1722097"/>
            </a:xfrm>
            <a:prstGeom prst="upArrow">
              <a:avLst>
                <a:gd name="adj1" fmla="val 56944"/>
                <a:gd name="adj2" fmla="val 50782"/>
              </a:avLst>
            </a:prstGeom>
            <a:gradFill rotWithShape="1">
              <a:gsLst>
                <a:gs pos="0">
                  <a:srgbClr val="BDBFB9"/>
                </a:gs>
                <a:gs pos="100000">
                  <a:schemeClr val="bg1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" name="AutoShape 4"/>
            <p:cNvSpPr>
              <a:spLocks noChangeArrowheads="1"/>
            </p:cNvSpPr>
            <p:nvPr/>
          </p:nvSpPr>
          <p:spPr bwMode="gray">
            <a:xfrm>
              <a:off x="3748102" y="6164275"/>
              <a:ext cx="2609848" cy="55087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ea typeface="新細明體" pitchFamily="18" charset="-120"/>
                </a:rPr>
                <a:t>給準備好的人</a:t>
              </a:r>
              <a:endParaRPr lang="en-US" altLang="zh-TW" b="1" dirty="0">
                <a:solidFill>
                  <a:schemeClr val="bg1"/>
                </a:solidFill>
                <a:ea typeface="新細明體" pitchFamily="18" charset="-120"/>
              </a:endParaRPr>
            </a:p>
          </p:txBody>
        </p:sp>
        <p:grpSp>
          <p:nvGrpSpPr>
            <p:cNvPr id="20" name="Group 6"/>
            <p:cNvGrpSpPr>
              <a:grpSpLocks/>
            </p:cNvGrpSpPr>
            <p:nvPr/>
          </p:nvGrpSpPr>
          <p:grpSpPr bwMode="auto">
            <a:xfrm>
              <a:off x="5357818" y="4143380"/>
              <a:ext cx="859062" cy="982667"/>
              <a:chOff x="4272" y="2823"/>
              <a:chExt cx="973" cy="1113"/>
            </a:xfrm>
          </p:grpSpPr>
          <p:sp>
            <p:nvSpPr>
              <p:cNvPr id="21" name="Oval 7"/>
              <p:cNvSpPr>
                <a:spLocks noChangeArrowheads="1"/>
              </p:cNvSpPr>
              <p:nvPr/>
            </p:nvSpPr>
            <p:spPr bwMode="gray">
              <a:xfrm>
                <a:off x="4368" y="3744"/>
                <a:ext cx="816" cy="192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zh-TW" altLang="zh-TW"/>
              </a:p>
            </p:txBody>
          </p:sp>
          <p:sp>
            <p:nvSpPr>
              <p:cNvPr id="22" name="Oval 8"/>
              <p:cNvSpPr>
                <a:spLocks noChangeArrowheads="1"/>
              </p:cNvSpPr>
              <p:nvPr/>
            </p:nvSpPr>
            <p:spPr bwMode="gray">
              <a:xfrm>
                <a:off x="4272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5725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3" name="Oval 9"/>
              <p:cNvSpPr>
                <a:spLocks noChangeArrowheads="1"/>
              </p:cNvSpPr>
              <p:nvPr/>
            </p:nvSpPr>
            <p:spPr bwMode="gray">
              <a:xfrm>
                <a:off x="4293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85001"/>
                    </a:schemeClr>
                  </a:gs>
                  <a:gs pos="100000">
                    <a:schemeClr val="folHlink">
                      <a:gamma/>
                      <a:shade val="63529"/>
                      <a:invGamma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" name="Oval 10"/>
              <p:cNvSpPr>
                <a:spLocks noChangeArrowheads="1"/>
              </p:cNvSpPr>
              <p:nvPr/>
            </p:nvSpPr>
            <p:spPr bwMode="gray">
              <a:xfrm>
                <a:off x="4329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25" name="Picture 11" descr="Picture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gray">
              <a:xfrm>
                <a:off x="4293" y="2880"/>
                <a:ext cx="616" cy="616"/>
              </a:xfrm>
              <a:prstGeom prst="rect">
                <a:avLst/>
              </a:prstGeom>
              <a:noFill/>
            </p:spPr>
          </p:pic>
          <p:sp>
            <p:nvSpPr>
              <p:cNvPr id="26" name="Text Box 12"/>
              <p:cNvSpPr txBox="1">
                <a:spLocks noChangeArrowheads="1"/>
              </p:cNvSpPr>
              <p:nvPr/>
            </p:nvSpPr>
            <p:spPr bwMode="gray">
              <a:xfrm>
                <a:off x="4461" y="3213"/>
                <a:ext cx="696" cy="3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rgbClr val="FFFFFF"/>
                    </a:solidFill>
                    <a:latin typeface="Verdana" pitchFamily="34" charset="0"/>
                    <a:ea typeface="新細明體" pitchFamily="18" charset="-120"/>
                  </a:rPr>
                  <a:t>態度</a:t>
                </a:r>
                <a:endParaRPr lang="en-US" altLang="zh-TW" dirty="0">
                  <a:solidFill>
                    <a:srgbClr val="FFFFFF"/>
                  </a:solidFill>
                  <a:ea typeface="新細明體" pitchFamily="18" charset="-120"/>
                </a:endParaRPr>
              </a:p>
            </p:txBody>
          </p:sp>
        </p:grpSp>
        <p:grpSp>
          <p:nvGrpSpPr>
            <p:cNvPr id="34" name="Group 20"/>
            <p:cNvGrpSpPr>
              <a:grpSpLocks/>
            </p:cNvGrpSpPr>
            <p:nvPr/>
          </p:nvGrpSpPr>
          <p:grpSpPr bwMode="auto">
            <a:xfrm>
              <a:off x="4544958" y="4786322"/>
              <a:ext cx="859062" cy="982667"/>
              <a:chOff x="1776" y="2823"/>
              <a:chExt cx="973" cy="1113"/>
            </a:xfrm>
          </p:grpSpPr>
          <p:sp>
            <p:nvSpPr>
              <p:cNvPr id="35" name="Oval 21"/>
              <p:cNvSpPr>
                <a:spLocks noChangeArrowheads="1"/>
              </p:cNvSpPr>
              <p:nvPr/>
            </p:nvSpPr>
            <p:spPr bwMode="gray">
              <a:xfrm>
                <a:off x="1872" y="3744"/>
                <a:ext cx="816" cy="192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zh-TW" altLang="zh-TW"/>
              </a:p>
            </p:txBody>
          </p:sp>
          <p:sp>
            <p:nvSpPr>
              <p:cNvPr id="36" name="Oval 22"/>
              <p:cNvSpPr>
                <a:spLocks noChangeArrowheads="1"/>
              </p:cNvSpPr>
              <p:nvPr/>
            </p:nvSpPr>
            <p:spPr bwMode="gray">
              <a:xfrm>
                <a:off x="1776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725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7" name="Oval 23"/>
              <p:cNvSpPr>
                <a:spLocks noChangeArrowheads="1"/>
              </p:cNvSpPr>
              <p:nvPr/>
            </p:nvSpPr>
            <p:spPr bwMode="gray">
              <a:xfrm>
                <a:off x="1797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alpha val="85001"/>
                    </a:schemeClr>
                  </a:gs>
                  <a:gs pos="100000">
                    <a:schemeClr val="hlink">
                      <a:gamma/>
                      <a:shade val="63529"/>
                      <a:invGamma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8" name="Oval 24"/>
              <p:cNvSpPr>
                <a:spLocks noChangeArrowheads="1"/>
              </p:cNvSpPr>
              <p:nvPr/>
            </p:nvSpPr>
            <p:spPr bwMode="gray">
              <a:xfrm>
                <a:off x="1833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39" name="Picture 25" descr="Picture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gray">
              <a:xfrm>
                <a:off x="1797" y="2880"/>
                <a:ext cx="616" cy="616"/>
              </a:xfrm>
              <a:prstGeom prst="rect">
                <a:avLst/>
              </a:prstGeom>
              <a:noFill/>
            </p:spPr>
          </p:pic>
          <p:sp>
            <p:nvSpPr>
              <p:cNvPr id="40" name="Text Box 26"/>
              <p:cNvSpPr txBox="1">
                <a:spLocks noChangeArrowheads="1"/>
              </p:cNvSpPr>
              <p:nvPr/>
            </p:nvSpPr>
            <p:spPr bwMode="gray">
              <a:xfrm>
                <a:off x="1965" y="3213"/>
                <a:ext cx="696" cy="3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rgbClr val="FFFFFF"/>
                    </a:solidFill>
                    <a:latin typeface="Verdana" pitchFamily="34" charset="0"/>
                    <a:ea typeface="新細明體" pitchFamily="18" charset="-120"/>
                  </a:rPr>
                  <a:t>專業</a:t>
                </a:r>
                <a:endParaRPr lang="en-US" altLang="zh-TW" dirty="0">
                  <a:solidFill>
                    <a:srgbClr val="FFFFFF"/>
                  </a:solidFill>
                  <a:ea typeface="新細明體" pitchFamily="18" charset="-120"/>
                </a:endParaRPr>
              </a:p>
            </p:txBody>
          </p:sp>
        </p:grpSp>
        <p:grpSp>
          <p:nvGrpSpPr>
            <p:cNvPr id="41" name="Group 27"/>
            <p:cNvGrpSpPr>
              <a:grpSpLocks/>
            </p:cNvGrpSpPr>
            <p:nvPr/>
          </p:nvGrpSpPr>
          <p:grpSpPr bwMode="auto">
            <a:xfrm>
              <a:off x="3786182" y="4143380"/>
              <a:ext cx="859062" cy="982667"/>
              <a:chOff x="555" y="2823"/>
              <a:chExt cx="973" cy="1113"/>
            </a:xfrm>
          </p:grpSpPr>
          <p:sp>
            <p:nvSpPr>
              <p:cNvPr id="42" name="Oval 28"/>
              <p:cNvSpPr>
                <a:spLocks noChangeArrowheads="1"/>
              </p:cNvSpPr>
              <p:nvPr/>
            </p:nvSpPr>
            <p:spPr bwMode="gray">
              <a:xfrm>
                <a:off x="624" y="3744"/>
                <a:ext cx="816" cy="192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zh-TW" altLang="zh-TW"/>
              </a:p>
            </p:txBody>
          </p:sp>
          <p:sp>
            <p:nvSpPr>
              <p:cNvPr id="43" name="Oval 29"/>
              <p:cNvSpPr>
                <a:spLocks noChangeArrowheads="1"/>
              </p:cNvSpPr>
              <p:nvPr/>
            </p:nvSpPr>
            <p:spPr bwMode="gray">
              <a:xfrm>
                <a:off x="555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5725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4" name="Oval 30"/>
              <p:cNvSpPr>
                <a:spLocks noChangeArrowheads="1"/>
              </p:cNvSpPr>
              <p:nvPr/>
            </p:nvSpPr>
            <p:spPr bwMode="gray">
              <a:xfrm>
                <a:off x="576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85001"/>
                    </a:schemeClr>
                  </a:gs>
                  <a:gs pos="100000">
                    <a:schemeClr val="accent2">
                      <a:gamma/>
                      <a:shade val="63529"/>
                      <a:invGamma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5" name="Oval 31"/>
              <p:cNvSpPr>
                <a:spLocks noChangeArrowheads="1"/>
              </p:cNvSpPr>
              <p:nvPr/>
            </p:nvSpPr>
            <p:spPr bwMode="gray">
              <a:xfrm>
                <a:off x="612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46" name="Picture 32" descr="Picture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gray">
              <a:xfrm>
                <a:off x="576" y="2880"/>
                <a:ext cx="616" cy="616"/>
              </a:xfrm>
              <a:prstGeom prst="rect">
                <a:avLst/>
              </a:prstGeom>
              <a:noFill/>
            </p:spPr>
          </p:pic>
          <p:sp>
            <p:nvSpPr>
              <p:cNvPr id="47" name="Text Box 33"/>
              <p:cNvSpPr txBox="1">
                <a:spLocks noChangeArrowheads="1"/>
              </p:cNvSpPr>
              <p:nvPr/>
            </p:nvSpPr>
            <p:spPr bwMode="gray">
              <a:xfrm>
                <a:off x="744" y="3213"/>
                <a:ext cx="696" cy="3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rgbClr val="FFFFFF"/>
                    </a:solidFill>
                    <a:latin typeface="Verdana" pitchFamily="34" charset="0"/>
                    <a:ea typeface="新細明體" pitchFamily="18" charset="-120"/>
                  </a:rPr>
                  <a:t>學識</a:t>
                </a:r>
                <a:endParaRPr lang="en-US" altLang="zh-TW" dirty="0">
                  <a:solidFill>
                    <a:srgbClr val="FFFFFF"/>
                  </a:solidFill>
                  <a:ea typeface="新細明體" pitchFamily="18" charset="-120"/>
                </a:endParaRPr>
              </a:p>
            </p:txBody>
          </p:sp>
        </p:grpSp>
        <p:sp>
          <p:nvSpPr>
            <p:cNvPr id="48" name="Text Box 5"/>
            <p:cNvSpPr txBox="1">
              <a:spLocks noChangeArrowheads="1"/>
            </p:cNvSpPr>
            <p:nvPr/>
          </p:nvSpPr>
          <p:spPr bwMode="auto">
            <a:xfrm>
              <a:off x="3857620" y="5726124"/>
              <a:ext cx="272382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 smtClean="0">
                  <a:ea typeface="新細明體" pitchFamily="18" charset="-120"/>
                </a:rPr>
                <a:t>時機到了，機會就是你的</a:t>
              </a:r>
              <a:endParaRPr lang="en-US" altLang="zh-TW" b="1" dirty="0">
                <a:ea typeface="新細明體" pitchFamily="18" charset="-12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參、</a:t>
            </a:r>
            <a:r>
              <a:rPr lang="zh-TW" dirty="0" smtClean="0">
                <a:ea typeface="新細明體" pitchFamily="18" charset="-120"/>
              </a:rPr>
              <a:t>會計、財稅與職場</a:t>
            </a:r>
            <a:r>
              <a:rPr lang="en-US" altLang="zh-TW" dirty="0" smtClean="0">
                <a:ea typeface="新細明體" pitchFamily="18" charset="-120"/>
              </a:rPr>
              <a:t>(1/3)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dirty="0" smtClean="0">
                <a:ea typeface="新細明體" charset="-120"/>
              </a:rPr>
              <a:t>學程：</a:t>
            </a:r>
          </a:p>
          <a:p>
            <a:pPr marL="914400" lvl="2" indent="-457200">
              <a:buClr>
                <a:schemeClr val="tx2"/>
              </a:buClr>
              <a:buFont typeface="+mj-lt"/>
              <a:buAutoNum type="arabicPeriod"/>
            </a:pPr>
            <a:r>
              <a:rPr lang="zh-TW" sz="2000" dirty="0" smtClean="0">
                <a:ea typeface="新細明體" charset="-120"/>
              </a:rPr>
              <a:t>會計學在商學院或管理學院是顯學，排名在前，學程實用。</a:t>
            </a:r>
            <a:endParaRPr lang="en-US" altLang="zh-TW" sz="2000" dirty="0" smtClean="0">
              <a:ea typeface="新細明體" charset="-120"/>
            </a:endParaRPr>
          </a:p>
          <a:p>
            <a:pPr marL="914400" lvl="2" indent="-457200">
              <a:buClr>
                <a:schemeClr val="tx2"/>
              </a:buClr>
              <a:buFont typeface="+mj-lt"/>
              <a:buAutoNum type="arabicPeriod"/>
            </a:pPr>
            <a:r>
              <a:rPr lang="zh-TW" sz="2000" dirty="0" smtClean="0">
                <a:ea typeface="新細明體" charset="-120"/>
              </a:rPr>
              <a:t>除自我提升外，在民間企業、公家機關都有發展空間，都受重視，出路沒問題。</a:t>
            </a:r>
          </a:p>
          <a:p>
            <a:pPr marL="914400" lvl="2" indent="-457200">
              <a:buClr>
                <a:schemeClr val="tx2"/>
              </a:buClr>
              <a:buFont typeface="+mj-lt"/>
              <a:buAutoNum type="arabicPeriod"/>
            </a:pPr>
            <a:r>
              <a:rPr lang="zh-TW" sz="2000" dirty="0" smtClean="0">
                <a:ea typeface="新細明體" charset="-120"/>
              </a:rPr>
              <a:t>會計學系所修學分與財政、財稅、財務管理、財務金融等系大部分雷同，是競爭與夥伴關係。</a:t>
            </a:r>
            <a:endParaRPr lang="en-US" altLang="zh-TW" sz="2000" dirty="0" smtClean="0">
              <a:ea typeface="新細明體" charset="-120"/>
            </a:endParaRPr>
          </a:p>
          <a:p>
            <a:pPr marL="914400" lvl="2" indent="-457200">
              <a:buClr>
                <a:schemeClr val="tx2"/>
              </a:buClr>
              <a:buFont typeface="+mj-lt"/>
              <a:buAutoNum type="arabicPeriod"/>
            </a:pPr>
            <a:r>
              <a:rPr lang="zh-TW" altLang="en-US" sz="2000" dirty="0" smtClean="0">
                <a:ea typeface="新細明體" charset="-120"/>
              </a:rPr>
              <a:t>全國會計系學生流失中，剩約</a:t>
            </a:r>
            <a:r>
              <a:rPr lang="en-US" altLang="zh-TW" sz="2000" dirty="0" smtClean="0">
                <a:ea typeface="新細明體" charset="-120"/>
              </a:rPr>
              <a:t>6,000</a:t>
            </a:r>
            <a:r>
              <a:rPr lang="zh-TW" altLang="en-US" sz="2000" dirty="0" smtClean="0">
                <a:ea typeface="新細明體" charset="-120"/>
              </a:rPr>
              <a:t>人。</a:t>
            </a:r>
            <a:endParaRPr lang="zh-TW" sz="2000" dirty="0" smtClean="0">
              <a:ea typeface="新細明體" charset="-120"/>
            </a:endParaRPr>
          </a:p>
          <a:p>
            <a:pPr marL="914400" lvl="2" indent="-457200">
              <a:buClr>
                <a:schemeClr val="tx2"/>
              </a:buClr>
              <a:buFont typeface="+mj-lt"/>
              <a:buAutoNum type="arabicPeriod"/>
            </a:pPr>
            <a:endParaRPr lang="zh-TW" dirty="0" smtClean="0">
              <a:ea typeface="新細明體" charset="-120"/>
            </a:endParaRPr>
          </a:p>
          <a:p>
            <a:endParaRPr lang="zh-TW" altLang="en-US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665402" y="4214819"/>
            <a:ext cx="4707073" cy="2500329"/>
            <a:chOff x="480" y="1296"/>
            <a:chExt cx="4608" cy="2448"/>
          </a:xfrm>
        </p:grpSpPr>
        <p:sp>
          <p:nvSpPr>
            <p:cNvPr id="6" name="Freeform 4"/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/>
              <a:ahLst/>
              <a:cxnLst>
                <a:cxn ang="0">
                  <a:pos x="1692" y="12"/>
                </a:cxn>
                <a:cxn ang="0">
                  <a:pos x="1234" y="74"/>
                </a:cxn>
                <a:cxn ang="0">
                  <a:pos x="828" y="182"/>
                </a:cxn>
                <a:cxn ang="0">
                  <a:pos x="486" y="330"/>
                </a:cxn>
                <a:cxn ang="0">
                  <a:pos x="226" y="510"/>
                </a:cxn>
                <a:cxn ang="0">
                  <a:pos x="58" y="718"/>
                </a:cxn>
                <a:cxn ang="0">
                  <a:pos x="0" y="944"/>
                </a:cxn>
                <a:cxn ang="0">
                  <a:pos x="58" y="1170"/>
                </a:cxn>
                <a:cxn ang="0">
                  <a:pos x="226" y="1378"/>
                </a:cxn>
                <a:cxn ang="0">
                  <a:pos x="486" y="1558"/>
                </a:cxn>
                <a:cxn ang="0">
                  <a:pos x="828" y="1706"/>
                </a:cxn>
                <a:cxn ang="0">
                  <a:pos x="1234" y="1814"/>
                </a:cxn>
                <a:cxn ang="0">
                  <a:pos x="1692" y="1876"/>
                </a:cxn>
                <a:cxn ang="0">
                  <a:pos x="2186" y="1884"/>
                </a:cxn>
                <a:cxn ang="0">
                  <a:pos x="2658" y="1840"/>
                </a:cxn>
                <a:cxn ang="0">
                  <a:pos x="3084" y="1746"/>
                </a:cxn>
                <a:cxn ang="0">
                  <a:pos x="3448" y="1612"/>
                </a:cxn>
                <a:cxn ang="0">
                  <a:pos x="3738" y="1442"/>
                </a:cxn>
                <a:cxn ang="0">
                  <a:pos x="3938" y="1242"/>
                </a:cxn>
                <a:cxn ang="0">
                  <a:pos x="4034" y="1022"/>
                </a:cxn>
                <a:cxn ang="0">
                  <a:pos x="4014" y="790"/>
                </a:cxn>
                <a:cxn ang="0">
                  <a:pos x="3882" y="576"/>
                </a:cxn>
                <a:cxn ang="0">
                  <a:pos x="3650" y="386"/>
                </a:cxn>
                <a:cxn ang="0">
                  <a:pos x="3334" y="228"/>
                </a:cxn>
                <a:cxn ang="0">
                  <a:pos x="2948" y="106"/>
                </a:cxn>
                <a:cxn ang="0">
                  <a:pos x="2506" y="28"/>
                </a:cxn>
                <a:cxn ang="0">
                  <a:pos x="2020" y="0"/>
                </a:cxn>
                <a:cxn ang="0">
                  <a:pos x="1606" y="1736"/>
                </a:cxn>
                <a:cxn ang="0">
                  <a:pos x="1164" y="1678"/>
                </a:cxn>
                <a:cxn ang="0">
                  <a:pos x="776" y="1576"/>
                </a:cxn>
                <a:cxn ang="0">
                  <a:pos x="458" y="1436"/>
                </a:cxn>
                <a:cxn ang="0">
                  <a:pos x="224" y="1266"/>
                </a:cxn>
                <a:cxn ang="0">
                  <a:pos x="88" y="1074"/>
                </a:cxn>
                <a:cxn ang="0">
                  <a:pos x="68" y="864"/>
                </a:cxn>
                <a:cxn ang="0">
                  <a:pos x="166" y="664"/>
                </a:cxn>
                <a:cxn ang="0">
                  <a:pos x="370" y="486"/>
                </a:cxn>
                <a:cxn ang="0">
                  <a:pos x="662" y="336"/>
                </a:cxn>
                <a:cxn ang="0">
                  <a:pos x="1028" y="222"/>
                </a:cxn>
                <a:cxn ang="0">
                  <a:pos x="1454" y="148"/>
                </a:cxn>
                <a:cxn ang="0">
                  <a:pos x="1922" y="120"/>
                </a:cxn>
                <a:cxn ang="0">
                  <a:pos x="2392" y="148"/>
                </a:cxn>
                <a:cxn ang="0">
                  <a:pos x="2818" y="222"/>
                </a:cxn>
                <a:cxn ang="0">
                  <a:pos x="3184" y="336"/>
                </a:cxn>
                <a:cxn ang="0">
                  <a:pos x="3476" y="486"/>
                </a:cxn>
                <a:cxn ang="0">
                  <a:pos x="3680" y="664"/>
                </a:cxn>
                <a:cxn ang="0">
                  <a:pos x="3778" y="864"/>
                </a:cxn>
                <a:cxn ang="0">
                  <a:pos x="3758" y="1074"/>
                </a:cxn>
                <a:cxn ang="0">
                  <a:pos x="3622" y="1266"/>
                </a:cxn>
                <a:cxn ang="0">
                  <a:pos x="3388" y="1436"/>
                </a:cxn>
                <a:cxn ang="0">
                  <a:pos x="3070" y="1576"/>
                </a:cxn>
                <a:cxn ang="0">
                  <a:pos x="2682" y="1678"/>
                </a:cxn>
                <a:cxn ang="0">
                  <a:pos x="2240" y="1736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2353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 rot="-1543677">
              <a:off x="2784" y="168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gray">
            <a:xfrm rot="-1543677">
              <a:off x="4416" y="182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gray">
            <a:xfrm rot="-1543677">
              <a:off x="1872" y="3456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gray">
            <a:xfrm rot="-1543677">
              <a:off x="3456" y="310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gray">
            <a:xfrm rot="-1543677">
              <a:off x="1344" y="254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gray">
            <a:xfrm>
              <a:off x="2407" y="1296"/>
              <a:ext cx="720" cy="69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gray">
            <a:xfrm>
              <a:off x="999" y="2126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gray">
            <a:xfrm>
              <a:off x="1493" y="3050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gray">
            <a:xfrm>
              <a:off x="3048" y="2707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gray">
            <a:xfrm>
              <a:off x="4072" y="1420"/>
              <a:ext cx="680" cy="69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zh-TW" b="1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2442" y="1576"/>
              <a:ext cx="884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zh-TW" altLang="en-US" sz="1400" b="1" dirty="0" smtClean="0">
                  <a:solidFill>
                    <a:schemeClr val="bg1"/>
                  </a:solidFill>
                  <a:latin typeface="Verdana" pitchFamily="34" charset="0"/>
                  <a:ea typeface="新細明體" pitchFamily="18" charset="-120"/>
                </a:rPr>
                <a:t>會計學系</a:t>
              </a:r>
              <a:endParaRPr lang="en-US" altLang="zh-TW" sz="1400" b="1" dirty="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gray">
            <a:xfrm>
              <a:off x="4222" y="1696"/>
              <a:ext cx="708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zh-TW" altLang="en-US" sz="1400" b="1" dirty="0" smtClean="0">
                  <a:solidFill>
                    <a:schemeClr val="bg1"/>
                  </a:solidFill>
                  <a:latin typeface="Verdana" pitchFamily="34" charset="0"/>
                  <a:ea typeface="新細明體" pitchFamily="18" charset="-120"/>
                </a:rPr>
                <a:t>財稅系</a:t>
              </a:r>
              <a:endParaRPr lang="en-US" altLang="zh-TW" sz="1400" b="1" dirty="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gray">
            <a:xfrm>
              <a:off x="3116" y="2975"/>
              <a:ext cx="884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zh-TW" altLang="en-US" sz="1400" b="1" dirty="0" smtClean="0">
                  <a:solidFill>
                    <a:schemeClr val="bg1"/>
                  </a:solidFill>
                  <a:latin typeface="Verdana" pitchFamily="34" charset="0"/>
                  <a:ea typeface="新細明體" pitchFamily="18" charset="-120"/>
                </a:rPr>
                <a:t>財務管理</a:t>
              </a:r>
              <a:endParaRPr lang="en-US" altLang="zh-TW" sz="1400" b="1" dirty="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gray">
            <a:xfrm>
              <a:off x="1577" y="3324"/>
              <a:ext cx="884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zh-TW" altLang="en-US" sz="1400" b="1" dirty="0" smtClean="0">
                  <a:solidFill>
                    <a:schemeClr val="bg1"/>
                  </a:solidFill>
                  <a:latin typeface="Verdana" pitchFamily="34" charset="0"/>
                  <a:ea typeface="新細明體" pitchFamily="18" charset="-120"/>
                </a:rPr>
                <a:t>財務金融</a:t>
              </a:r>
              <a:endParaRPr lang="en-US" altLang="zh-TW" sz="1400" b="1" dirty="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2160" y="2304"/>
              <a:ext cx="1452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zh-TW" altLang="en-US" b="1" dirty="0" smtClean="0">
                  <a:ea typeface="新細明體" pitchFamily="18" charset="-120"/>
                </a:rPr>
                <a:t>競爭與夥伴</a:t>
              </a:r>
              <a:endParaRPr lang="en-US" altLang="zh-TW" b="1" dirty="0">
                <a:ea typeface="新細明體" pitchFamily="18" charset="-120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gray">
            <a:xfrm>
              <a:off x="1639" y="1545"/>
              <a:ext cx="1025" cy="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cxnSp>
          <p:nvCxnSpPr>
            <p:cNvPr id="24" name="AutoShape 22"/>
            <p:cNvCxnSpPr>
              <a:cxnSpLocks noChangeShapeType="1"/>
            </p:cNvCxnSpPr>
            <p:nvPr/>
          </p:nvCxnSpPr>
          <p:spPr bwMode="gray">
            <a:xfrm flipH="1">
              <a:off x="559" y="1545"/>
              <a:ext cx="10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25" name="Text Box 23"/>
            <p:cNvSpPr txBox="1">
              <a:spLocks noChangeArrowheads="1"/>
            </p:cNvSpPr>
            <p:nvPr/>
          </p:nvSpPr>
          <p:spPr bwMode="gray">
            <a:xfrm>
              <a:off x="480" y="1296"/>
              <a:ext cx="1296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zh-TW" altLang="en-US" dirty="0" smtClean="0">
                  <a:solidFill>
                    <a:schemeClr val="accent2"/>
                  </a:solidFill>
                  <a:latin typeface="Verdana" pitchFamily="34" charset="0"/>
                  <a:ea typeface="新細明體" pitchFamily="18" charset="-120"/>
                </a:rPr>
                <a:t>所修學分</a:t>
              </a:r>
              <a:endParaRPr lang="en-US" altLang="zh-TW" dirty="0">
                <a:solidFill>
                  <a:schemeClr val="accent2"/>
                </a:solidFill>
                <a:latin typeface="Verdana" pitchFamily="34" charset="0"/>
                <a:ea typeface="新細明體" pitchFamily="18" charset="-120"/>
              </a:endParaRPr>
            </a:p>
            <a:p>
              <a:pPr eaLnBrk="0" hangingPunct="0"/>
              <a:r>
                <a:rPr lang="zh-TW" altLang="en-US" dirty="0" smtClean="0">
                  <a:solidFill>
                    <a:schemeClr val="accent2"/>
                  </a:solidFill>
                  <a:latin typeface="Verdana" pitchFamily="34" charset="0"/>
                  <a:ea typeface="新細明體" pitchFamily="18" charset="-120"/>
                </a:rPr>
                <a:t>大多雷同</a:t>
              </a:r>
              <a:endParaRPr lang="en-US" altLang="zh-TW" dirty="0">
                <a:solidFill>
                  <a:schemeClr val="accent2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</p:grpSp>
      <p:sp>
        <p:nvSpPr>
          <p:cNvPr id="26" name="Text Box 16"/>
          <p:cNvSpPr txBox="1">
            <a:spLocks noChangeArrowheads="1"/>
          </p:cNvSpPr>
          <p:nvPr/>
        </p:nvSpPr>
        <p:spPr bwMode="gray">
          <a:xfrm>
            <a:off x="4277353" y="5264363"/>
            <a:ext cx="723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1400" b="1" dirty="0" smtClean="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財政系</a:t>
            </a:r>
            <a:endParaRPr lang="en-US" altLang="zh-TW" sz="1400" b="1" dirty="0">
              <a:solidFill>
                <a:schemeClr val="bg1"/>
              </a:solidFill>
              <a:latin typeface="Verdana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參、</a:t>
            </a:r>
            <a:r>
              <a:rPr lang="zh-TW" dirty="0" smtClean="0">
                <a:ea typeface="新細明體" pitchFamily="18" charset="-120"/>
              </a:rPr>
              <a:t>會計、財稅與職場</a:t>
            </a:r>
            <a:r>
              <a:rPr lang="en-US" altLang="zh-TW" dirty="0" smtClean="0">
                <a:ea typeface="新細明體" pitchFamily="18" charset="-120"/>
              </a:rPr>
              <a:t>(2/3)</a:t>
            </a:r>
            <a:endParaRPr lang="zh-TW" alt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762000" y="2665807"/>
            <a:ext cx="6860704" cy="4049341"/>
            <a:chOff x="762000" y="2665807"/>
            <a:chExt cx="6860704" cy="4049341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ltGray">
            <a:xfrm>
              <a:off x="762000" y="2665807"/>
              <a:ext cx="4953008" cy="4049341"/>
            </a:xfrm>
            <a:prstGeom prst="rightArrow">
              <a:avLst>
                <a:gd name="adj1" fmla="val 79306"/>
                <a:gd name="adj2" fmla="val 30296"/>
              </a:avLst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24001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blackWhite">
            <a:xfrm>
              <a:off x="914400" y="2927321"/>
              <a:ext cx="3637544" cy="892228"/>
            </a:xfrm>
            <a:prstGeom prst="roundRect">
              <a:avLst>
                <a:gd name="adj" fmla="val 9106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zh-TW" altLang="en-US" dirty="0" smtClean="0">
                  <a:solidFill>
                    <a:schemeClr val="bg1"/>
                  </a:solidFill>
                </a:rPr>
                <a:t>  </a:t>
              </a:r>
              <a:r>
                <a:rPr lang="zh-TW" altLang="en-US" sz="2000" dirty="0" smtClean="0">
                  <a:solidFill>
                    <a:schemeClr val="bg1"/>
                  </a:solidFill>
                </a:rPr>
                <a:t>會計部門：</a:t>
              </a:r>
              <a:endParaRPr lang="en-US" altLang="zh-TW" sz="2000" dirty="0" smtClean="0">
                <a:solidFill>
                  <a:schemeClr val="bg1"/>
                </a:solidFill>
              </a:endParaRPr>
            </a:p>
            <a:p>
              <a:pPr algn="r"/>
              <a:r>
                <a:rPr lang="zh-TW" altLang="en-US" sz="2000" dirty="0" smtClean="0">
                  <a:solidFill>
                    <a:schemeClr val="bg1"/>
                  </a:solidFill>
                </a:rPr>
                <a:t> </a:t>
              </a:r>
              <a:r>
                <a:rPr lang="zh-TW" sz="2000" dirty="0" smtClean="0">
                  <a:solidFill>
                    <a:schemeClr val="bg1"/>
                  </a:solidFill>
                </a:rPr>
                <a:t>會計帳務處理、外帳處</a:t>
              </a:r>
              <a:r>
                <a:rPr lang="zh-TW" altLang="en-US" sz="2000" dirty="0" smtClean="0">
                  <a:solidFill>
                    <a:schemeClr val="bg1"/>
                  </a:solidFill>
                </a:rPr>
                <a:t>理 </a:t>
              </a:r>
              <a:endParaRPr lang="en-US" altLang="zh-TW" sz="2000" dirty="0">
                <a:solidFill>
                  <a:schemeClr val="bg1"/>
                </a:solidFill>
                <a:ea typeface="新細明體" pitchFamily="18" charset="-12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blackWhite">
            <a:xfrm>
              <a:off x="914400" y="4070321"/>
              <a:ext cx="3637544" cy="892228"/>
            </a:xfrm>
            <a:prstGeom prst="roundRect">
              <a:avLst>
                <a:gd name="adj" fmla="val 9106"/>
              </a:avLst>
            </a:prstGeom>
            <a:gradFill rotWithShape="1">
              <a:gsLst>
                <a:gs pos="0">
                  <a:srgbClr val="699D5F"/>
                </a:gs>
                <a:gs pos="100000">
                  <a:srgbClr val="699D5F">
                    <a:gamma/>
                    <a:tint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zh-TW" dirty="0" smtClean="0">
                  <a:solidFill>
                    <a:schemeClr val="bg1"/>
                  </a:solidFill>
                </a:rPr>
                <a:t>財務部門</a:t>
              </a:r>
              <a:r>
                <a:rPr lang="zh-TW" altLang="en-US" dirty="0" smtClean="0">
                  <a:solidFill>
                    <a:schemeClr val="bg1"/>
                  </a:solidFill>
                </a:rPr>
                <a:t>：</a:t>
              </a:r>
              <a:endParaRPr lang="en-US" altLang="zh-TW" dirty="0" smtClean="0">
                <a:solidFill>
                  <a:schemeClr val="bg1"/>
                </a:solidFill>
                <a:ea typeface="新細明體" pitchFamily="18" charset="-120"/>
              </a:endParaRPr>
            </a:p>
            <a:p>
              <a:pPr algn="r"/>
              <a:r>
                <a:rPr lang="zh-TW" dirty="0" smtClean="0">
                  <a:solidFill>
                    <a:schemeClr val="bg1"/>
                  </a:solidFill>
                </a:rPr>
                <a:t>財務調度、成本控制、內帳處理</a:t>
              </a:r>
              <a:endParaRPr lang="en-US" altLang="zh-TW" dirty="0">
                <a:solidFill>
                  <a:schemeClr val="bg1"/>
                </a:solidFill>
                <a:ea typeface="新細明體" pitchFamily="18" charset="-12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blackWhite">
            <a:xfrm>
              <a:off x="914400" y="5213321"/>
              <a:ext cx="3637544" cy="892228"/>
            </a:xfrm>
            <a:prstGeom prst="roundRect">
              <a:avLst>
                <a:gd name="adj" fmla="val 9106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zh-TW" dirty="0" smtClean="0">
                  <a:solidFill>
                    <a:schemeClr val="bg1"/>
                  </a:solidFill>
                </a:rPr>
                <a:t>銷管部門</a:t>
              </a:r>
              <a:r>
                <a:rPr lang="zh-TW" altLang="en-US" dirty="0" smtClean="0">
                  <a:solidFill>
                    <a:schemeClr val="bg1"/>
                  </a:solidFill>
                </a:rPr>
                <a:t>：</a:t>
              </a:r>
              <a:endParaRPr lang="en-US" altLang="zh-TW" dirty="0" smtClean="0">
                <a:solidFill>
                  <a:schemeClr val="bg1"/>
                </a:solidFill>
                <a:ea typeface="新細明體" pitchFamily="18" charset="-120"/>
              </a:endParaRPr>
            </a:p>
            <a:p>
              <a:pPr algn="ctr" eaLnBrk="0" hangingPunct="0"/>
              <a:r>
                <a:rPr lang="zh-TW" dirty="0" smtClean="0">
                  <a:solidFill>
                    <a:schemeClr val="bg1"/>
                  </a:solidFill>
                </a:rPr>
                <a:t>各項收入支出憑證之開立及蒐集、</a:t>
              </a:r>
              <a:endParaRPr lang="en-US" altLang="zh-TW" dirty="0" smtClean="0">
                <a:solidFill>
                  <a:schemeClr val="bg1"/>
                </a:solidFill>
              </a:endParaRPr>
            </a:p>
            <a:p>
              <a:pPr algn="r" eaLnBrk="0" hangingPunct="0"/>
              <a:r>
                <a:rPr lang="zh-TW" dirty="0" smtClean="0">
                  <a:solidFill>
                    <a:schemeClr val="bg1"/>
                  </a:solidFill>
                </a:rPr>
                <a:t>產銷進出審核。</a:t>
              </a:r>
              <a:endParaRPr lang="en-US" altLang="zh-TW" dirty="0">
                <a:solidFill>
                  <a:schemeClr val="bg1"/>
                </a:solidFill>
                <a:ea typeface="新細明體" pitchFamily="18" charset="-12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357818" y="4333943"/>
              <a:ext cx="2264886" cy="1166759"/>
            </a:xfrm>
            <a:prstGeom prst="roundRect">
              <a:avLst>
                <a:gd name="adj" fmla="val 9106"/>
              </a:avLst>
            </a:prstGeom>
            <a:noFill/>
            <a:ln w="25400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zh-TW" altLang="en-US" sz="2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ea typeface="新細明體" pitchFamily="18" charset="-120"/>
                </a:rPr>
                <a:t>公司行號之財務、稅務除自備財會人員外，多委由會計師查帳、簽證並作各項專業知識之諮詢。</a:t>
              </a:r>
            </a:p>
            <a:p>
              <a:pPr algn="ctr"/>
              <a:endParaRPr lang="en-US" altLang="zh-TW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endParaRPr>
            </a:p>
          </p:txBody>
        </p:sp>
      </p:grpSp>
      <p:sp>
        <p:nvSpPr>
          <p:cNvPr id="11" name="內容版面配置區 2"/>
          <p:cNvSpPr txBox="1">
            <a:spLocks/>
          </p:cNvSpPr>
          <p:nvPr/>
        </p:nvSpPr>
        <p:spPr>
          <a:xfrm>
            <a:off x="428596" y="1571612"/>
            <a:ext cx="8191500" cy="4713287"/>
          </a:xfrm>
          <a:prstGeom prst="rect">
            <a:avLst/>
          </a:prstGeom>
        </p:spPr>
        <p:txBody>
          <a:bodyPr/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+mj-ea"/>
              <a:buAutoNum type="ea1ChtPeriod" startAt="2"/>
              <a:tabLst/>
              <a:defRPr/>
            </a:pPr>
            <a:r>
              <a:rPr kumimoji="0" 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在民間             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就業者：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+mj-ea"/>
              <a:buAutoNum type="ea1ChtPeriod" startAt="2"/>
              <a:tabLst/>
              <a:defRPr/>
            </a:pPr>
            <a:endParaRPr kumimoji="0" lang="zh-TW" alt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09823" y="1357298"/>
            <a:ext cx="1152525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tabLst>
                <a:tab pos="723900" algn="l"/>
              </a:tabLst>
            </a:pPr>
            <a:r>
              <a:rPr lang="zh-TW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製造部門</a:t>
            </a:r>
          </a:p>
        </p:txBody>
      </p:sp>
      <p:sp>
        <p:nvSpPr>
          <p:cNvPr id="13" name="文字方塊 7"/>
          <p:cNvSpPr txBox="1">
            <a:spLocks noChangeArrowheads="1"/>
          </p:cNvSpPr>
          <p:nvPr/>
        </p:nvSpPr>
        <p:spPr bwMode="auto">
          <a:xfrm>
            <a:off x="2509823" y="2071678"/>
            <a:ext cx="1276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銷管部門</a:t>
            </a:r>
          </a:p>
        </p:txBody>
      </p:sp>
      <p:sp>
        <p:nvSpPr>
          <p:cNvPr id="14" name="左大括弧 13"/>
          <p:cNvSpPr/>
          <p:nvPr/>
        </p:nvSpPr>
        <p:spPr bwMode="auto">
          <a:xfrm>
            <a:off x="2221690" y="1500174"/>
            <a:ext cx="278608" cy="785818"/>
          </a:xfrm>
          <a:prstGeom prst="leftBrace">
            <a:avLst/>
          </a:prstGeom>
          <a:noFill/>
          <a:ln w="1587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ea"/>
              <a:buAutoNum type="ea1ChtPeriod" startAt="3"/>
            </a:pPr>
            <a:r>
              <a:rPr lang="zh-TW" altLang="en-US" dirty="0">
                <a:ea typeface="新細明體" pitchFamily="18" charset="-120"/>
              </a:rPr>
              <a:t>會計師在社會上有一定的聲望、地位</a:t>
            </a:r>
            <a:r>
              <a:rPr lang="en-US" altLang="zh-TW" dirty="0"/>
              <a:t>(</a:t>
            </a:r>
            <a:r>
              <a:rPr lang="zh-TW" altLang="en-US" dirty="0">
                <a:ea typeface="新細明體" pitchFamily="18" charset="-120"/>
              </a:rPr>
              <a:t>三師：醫師、律師、會計師</a:t>
            </a:r>
            <a:r>
              <a:rPr lang="en-US" altLang="zh-TW" dirty="0"/>
              <a:t>)</a:t>
            </a:r>
            <a:r>
              <a:rPr lang="zh-TW" altLang="en-US" dirty="0">
                <a:ea typeface="新細明體" pitchFamily="18" charset="-120"/>
              </a:rPr>
              <a:t>具有公信力，其簽證報告：</a:t>
            </a:r>
          </a:p>
          <a:p>
            <a:pPr>
              <a:buAutoNum type="ea1ChtPeriod" startAt="3"/>
            </a:pP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參、會計、財稅與職場</a:t>
            </a:r>
            <a:r>
              <a:rPr lang="en-US" altLang="zh-TW" dirty="0" smtClean="0">
                <a:ea typeface="新細明體" pitchFamily="18" charset="-120"/>
              </a:rPr>
              <a:t>(3/3)</a:t>
            </a:r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1132892" y="2714620"/>
            <a:ext cx="6534736" cy="3929090"/>
            <a:chOff x="1132892" y="2714620"/>
            <a:chExt cx="6534736" cy="3929090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ltGray">
            <a:xfrm>
              <a:off x="2000232" y="3357562"/>
              <a:ext cx="3929090" cy="2571744"/>
            </a:xfrm>
            <a:prstGeom prst="rightArrow">
              <a:avLst>
                <a:gd name="adj1" fmla="val 79306"/>
                <a:gd name="adj2" fmla="val 30296"/>
              </a:avLst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24001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" name="圓角矩形 4"/>
            <p:cNvSpPr/>
            <p:nvPr/>
          </p:nvSpPr>
          <p:spPr bwMode="auto">
            <a:xfrm>
              <a:off x="1214414" y="2714620"/>
              <a:ext cx="2786082" cy="1928826"/>
            </a:xfrm>
            <a:prstGeom prst="roundRect">
              <a:avLst/>
            </a:prstGeom>
            <a:solidFill>
              <a:srgbClr val="FFCC99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" name="圓角矩形 5"/>
            <p:cNvSpPr/>
            <p:nvPr/>
          </p:nvSpPr>
          <p:spPr bwMode="auto">
            <a:xfrm>
              <a:off x="1214414" y="4714884"/>
              <a:ext cx="2786082" cy="1928826"/>
            </a:xfrm>
            <a:prstGeom prst="roundRect">
              <a:avLst/>
            </a:prstGeom>
            <a:solidFill>
              <a:srgbClr val="9999FF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Text Box 32"/>
            <p:cNvSpPr txBox="1">
              <a:spLocks noChangeArrowheads="1"/>
            </p:cNvSpPr>
            <p:nvPr/>
          </p:nvSpPr>
          <p:spPr bwMode="auto">
            <a:xfrm>
              <a:off x="5000628" y="4286256"/>
              <a:ext cx="2667000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居橋樑地位</a:t>
              </a:r>
              <a:endParaRPr lang="en-US" altLang="zh-TW" sz="36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428728" y="2928934"/>
              <a:ext cx="235745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sz="2400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財務簽證</a:t>
              </a:r>
              <a:endPara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altLang="zh-TW" sz="2400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2400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借款用途─銀行、保險專用</a:t>
              </a:r>
              <a:r>
                <a:rPr lang="en-US" altLang="zh-TW" sz="2400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endParaRPr lang="zh-TW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132892" y="5169771"/>
              <a:ext cx="265329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31800" indent="-323850" eaLnBrk="1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zh-TW" sz="2400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稅務簽證</a:t>
              </a:r>
              <a:endPara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431800" indent="-323850" eaLnBrk="1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altLang="zh-TW" sz="2400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sz="2400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等同國稅局查帳</a:t>
              </a:r>
              <a:r>
                <a:rPr lang="en-US" altLang="zh-TW" sz="2400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cdb2004199l">
  <a:themeElements>
    <a:clrScheme name="Office 佈景主題 3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229450"/>
      </a:accent1>
      <a:accent2>
        <a:srgbClr val="E3892F"/>
      </a:accent2>
      <a:accent3>
        <a:srgbClr val="FFFFFF"/>
      </a:accent3>
      <a:accent4>
        <a:srgbClr val="000000"/>
      </a:accent4>
      <a:accent5>
        <a:srgbClr val="ABC8B3"/>
      </a:accent5>
      <a:accent6>
        <a:srgbClr val="CE7C2A"/>
      </a:accent6>
      <a:hlink>
        <a:srgbClr val="0099CC"/>
      </a:hlink>
      <a:folHlink>
        <a:srgbClr val="855ADA"/>
      </a:folHlink>
    </a:clrScheme>
    <a:fontScheme name="Office 佈景主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64B4DC"/>
        </a:accent1>
        <a:accent2>
          <a:srgbClr val="EA4A46"/>
        </a:accent2>
        <a:accent3>
          <a:srgbClr val="FFFFFF"/>
        </a:accent3>
        <a:accent4>
          <a:srgbClr val="000000"/>
        </a:accent4>
        <a:accent5>
          <a:srgbClr val="B8D6EB"/>
        </a:accent5>
        <a:accent6>
          <a:srgbClr val="D4423F"/>
        </a:accent6>
        <a:hlink>
          <a:srgbClr val="441FCD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480048"/>
        </a:dk2>
        <a:lt2>
          <a:srgbClr val="C0C0C0"/>
        </a:lt2>
        <a:accent1>
          <a:srgbClr val="DE791E"/>
        </a:accent1>
        <a:accent2>
          <a:srgbClr val="38A0DA"/>
        </a:accent2>
        <a:accent3>
          <a:srgbClr val="FFFFFF"/>
        </a:accent3>
        <a:accent4>
          <a:srgbClr val="000000"/>
        </a:accent4>
        <a:accent5>
          <a:srgbClr val="ECBEAB"/>
        </a:accent5>
        <a:accent6>
          <a:srgbClr val="3291C5"/>
        </a:accent6>
        <a:hlink>
          <a:srgbClr val="009999"/>
        </a:hlink>
        <a:folHlink>
          <a:srgbClr val="66A4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229450"/>
        </a:accent1>
        <a:accent2>
          <a:srgbClr val="E3892F"/>
        </a:accent2>
        <a:accent3>
          <a:srgbClr val="FFFFFF"/>
        </a:accent3>
        <a:accent4>
          <a:srgbClr val="000000"/>
        </a:accent4>
        <a:accent5>
          <a:srgbClr val="ABC8B3"/>
        </a:accent5>
        <a:accent6>
          <a:srgbClr val="CE7C2A"/>
        </a:accent6>
        <a:hlink>
          <a:srgbClr val="0099CC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cdb2004199l</Template>
  <TotalTime>489</TotalTime>
  <Words>3122</Words>
  <Application>Microsoft PowerPoint</Application>
  <PresentationFormat>如螢幕大小 (4:3)</PresentationFormat>
  <Paragraphs>341</Paragraphs>
  <Slides>31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1" baseType="lpstr">
      <vt:lpstr>Arial</vt:lpstr>
      <vt:lpstr>新細明體</vt:lpstr>
      <vt:lpstr>微軟正黑體</vt:lpstr>
      <vt:lpstr>Wingdings</vt:lpstr>
      <vt:lpstr>Verdana</vt:lpstr>
      <vt:lpstr>Times New Roman</vt:lpstr>
      <vt:lpstr>Microsoft YaHei</vt:lpstr>
      <vt:lpstr>細明體</vt:lpstr>
      <vt:lpstr>cdb2004199l</vt:lpstr>
      <vt:lpstr>Image</vt:lpstr>
      <vt:lpstr>淺談會計、財稅與職場</vt:lpstr>
      <vt:lpstr>大綱</vt:lpstr>
      <vt:lpstr>壹、台灣現況(1/2)</vt:lpstr>
      <vt:lpstr>壹、台灣現況(2/2)</vt:lpstr>
      <vt:lpstr>壹、大陸現況</vt:lpstr>
      <vt:lpstr>貳、人生規劃</vt:lpstr>
      <vt:lpstr>參、會計、財稅與職場(1/3)</vt:lpstr>
      <vt:lpstr>參、會計、財稅與職場(2/3)</vt:lpstr>
      <vt:lpstr>參、會計、財稅與職場(3/3)</vt:lpstr>
      <vt:lpstr>肆、各稅業務介紹(1/5)</vt:lpstr>
      <vt:lpstr>肆、各稅業務介紹(2/5)</vt:lpstr>
      <vt:lpstr>肆、各稅業務介紹(3/5)</vt:lpstr>
      <vt:lpstr>肆、各稅業務介紹(4/5)</vt:lpstr>
      <vt:lpstr>肆、各稅業務介紹(5/5)</vt:lpstr>
      <vt:lpstr>伍、會計人員在各機關裏扮演的角色(1/4)</vt:lpstr>
      <vt:lpstr>伍、會計人員在各機關裏扮演的角色(2/4)</vt:lpstr>
      <vt:lpstr>伍、會計人員在各機關裏扮演的角色(3/4)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伍、會計人員在各機關裏扮演的角色(4/4)</vt:lpstr>
      <vt:lpstr>陸、學生、職場、變(1/5)</vt:lpstr>
      <vt:lpstr>陸、學生、職場、變(2/5)</vt:lpstr>
      <vt:lpstr>陸、學生、職場、變(3/5)</vt:lpstr>
      <vt:lpstr>陸、學生、職場、變(4/5)</vt:lpstr>
      <vt:lpstr>陸、學生、職場、變(5/5)</vt:lpstr>
      <vt:lpstr>投影片 31</vt:lpstr>
    </vt:vector>
  </TitlesOfParts>
  <Company>ntbca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slucky</dc:creator>
  <cp:lastModifiedBy>slucky</cp:lastModifiedBy>
  <cp:revision>156</cp:revision>
  <dcterms:created xsi:type="dcterms:W3CDTF">2014-11-26T17:21:40Z</dcterms:created>
  <dcterms:modified xsi:type="dcterms:W3CDTF">2014-12-01T16:58:35Z</dcterms:modified>
</cp:coreProperties>
</file>