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0"/>
  </p:notesMasterIdLst>
  <p:sldIdLst>
    <p:sldId id="427" r:id="rId2"/>
    <p:sldId id="462" r:id="rId3"/>
    <p:sldId id="477" r:id="rId4"/>
    <p:sldId id="466" r:id="rId5"/>
    <p:sldId id="467" r:id="rId6"/>
    <p:sldId id="475" r:id="rId7"/>
    <p:sldId id="471" r:id="rId8"/>
    <p:sldId id="476" r:id="rId9"/>
  </p:sldIdLst>
  <p:sldSz cx="9144000" cy="6858000" type="screen4x3"/>
  <p:notesSz cx="6858000" cy="99472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99FFCC"/>
    <a:srgbClr val="00FF00"/>
    <a:srgbClr val="F618C6"/>
    <a:srgbClr val="F2F2F2"/>
    <a:srgbClr val="99FF66"/>
    <a:srgbClr val="FFFF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301" autoAdjust="0"/>
  </p:normalViewPr>
  <p:slideViewPr>
    <p:cSldViewPr>
      <p:cViewPr varScale="1">
        <p:scale>
          <a:sx n="83" d="100"/>
          <a:sy n="83" d="100"/>
        </p:scale>
        <p:origin x="-13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DFB2B4-4435-4401-96CA-E38E81248718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AF53D4D2-0405-4F77-A175-F22A24697476}">
      <dgm:prSet phldrT="[文字]" custT="1"/>
      <dgm:spPr>
        <a:solidFill>
          <a:schemeClr val="accent4">
            <a:lumMod val="20000"/>
            <a:lumOff val="80000"/>
          </a:schemeClr>
        </a:solidFill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1.</a:t>
          </a:r>
          <a:r>
            <a:rPr lang="zh-TW" altLang="en-US" sz="2400" b="1" dirty="0" smtClean="0">
              <a:solidFill>
                <a:schemeClr val="tx1"/>
              </a:solidFill>
              <a:latin typeface="+mj-ea"/>
              <a:ea typeface="+mj-ea"/>
            </a:rPr>
            <a:t>基礎能力</a:t>
          </a:r>
          <a:endParaRPr lang="en-US" altLang="zh-TW" sz="2400" b="1" dirty="0" smtClean="0">
            <a:solidFill>
              <a:schemeClr val="tx1"/>
            </a:solidFill>
            <a:latin typeface="+mj-ea"/>
            <a:ea typeface="+mj-ea"/>
          </a:endParaRPr>
        </a:p>
        <a:p>
          <a:pPr algn="l"/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en-US" sz="2400" b="1" dirty="0" smtClean="0">
              <a:solidFill>
                <a:schemeClr val="tx1"/>
              </a:solidFill>
              <a:latin typeface="+mj-ea"/>
              <a:ea typeface="+mj-ea"/>
            </a:rPr>
            <a:t>培訓</a:t>
          </a:r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altLang="en-US" sz="2400" b="1" dirty="0">
            <a:solidFill>
              <a:schemeClr val="tx1"/>
            </a:solidFill>
            <a:latin typeface="+mj-ea"/>
            <a:ea typeface="+mj-ea"/>
          </a:endParaRPr>
        </a:p>
      </dgm:t>
    </dgm:pt>
    <dgm:pt modelId="{5084E304-D3F9-4050-9090-BCDB3F94276E}" type="parTrans" cxnId="{F31DD8B6-C952-402C-B913-7BF5BD3A0752}">
      <dgm:prSet/>
      <dgm:spPr/>
      <dgm:t>
        <a:bodyPr/>
        <a:lstStyle/>
        <a:p>
          <a:pPr algn="l"/>
          <a:endParaRPr lang="zh-TW" altLang="en-US" b="1"/>
        </a:p>
      </dgm:t>
    </dgm:pt>
    <dgm:pt modelId="{937A5693-26D5-4199-A88C-ED2C1587F5F2}" type="sibTrans" cxnId="{F31DD8B6-C952-402C-B913-7BF5BD3A0752}">
      <dgm:prSet/>
      <dgm:spPr/>
      <dgm:t>
        <a:bodyPr/>
        <a:lstStyle/>
        <a:p>
          <a:pPr algn="l"/>
          <a:endParaRPr lang="zh-TW" altLang="en-US" b="1"/>
        </a:p>
      </dgm:t>
    </dgm:pt>
    <dgm:pt modelId="{BF61F1A1-69D0-4234-980F-31C0D3E7BA60}">
      <dgm:prSet phldrT="[文字]" custT="1"/>
      <dgm:spPr>
        <a:solidFill>
          <a:schemeClr val="accent4">
            <a:lumMod val="75000"/>
          </a:schemeClr>
        </a:solidFill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US" altLang="zh-TW" sz="2400" b="1" dirty="0" smtClean="0">
              <a:latin typeface="+mj-ea"/>
              <a:ea typeface="+mj-ea"/>
            </a:rPr>
            <a:t>3.</a:t>
          </a:r>
          <a:r>
            <a:rPr lang="zh-TW" altLang="en-US" sz="2400" b="1" dirty="0" smtClean="0">
              <a:latin typeface="+mj-ea"/>
              <a:ea typeface="+mj-ea"/>
            </a:rPr>
            <a:t>高階能力</a:t>
          </a:r>
          <a:endParaRPr lang="en-US" altLang="zh-TW" sz="2400" b="1" dirty="0" smtClean="0">
            <a:latin typeface="+mj-ea"/>
            <a:ea typeface="+mj-ea"/>
          </a:endParaRPr>
        </a:p>
        <a:p>
          <a:pPr algn="l"/>
          <a:r>
            <a:rPr lang="en-US" altLang="zh-TW" sz="2400" b="1" dirty="0" smtClean="0">
              <a:latin typeface="+mj-ea"/>
              <a:ea typeface="+mj-ea"/>
            </a:rPr>
            <a:t>(</a:t>
          </a:r>
          <a:r>
            <a:rPr lang="zh-TW" altLang="en-US" sz="2400" b="1" dirty="0" smtClean="0">
              <a:latin typeface="+mj-ea"/>
              <a:ea typeface="+mj-ea"/>
            </a:rPr>
            <a:t>實作</a:t>
          </a:r>
          <a:r>
            <a:rPr lang="en-US" altLang="zh-TW" sz="2400" b="1" dirty="0" smtClean="0">
              <a:latin typeface="+mj-ea"/>
              <a:ea typeface="+mj-ea"/>
            </a:rPr>
            <a:t>)</a:t>
          </a:r>
          <a:endParaRPr lang="zh-TW" altLang="en-US" sz="2400" b="1" dirty="0">
            <a:latin typeface="+mj-ea"/>
            <a:ea typeface="+mj-ea"/>
          </a:endParaRPr>
        </a:p>
      </dgm:t>
    </dgm:pt>
    <dgm:pt modelId="{E9126F9C-4255-4E0F-8B2A-31D366AA6974}" type="parTrans" cxnId="{33230BFC-5FFF-4D0B-9D42-37777BBCD537}">
      <dgm:prSet/>
      <dgm:spPr/>
      <dgm:t>
        <a:bodyPr/>
        <a:lstStyle/>
        <a:p>
          <a:pPr algn="l"/>
          <a:endParaRPr lang="zh-TW" altLang="en-US" b="1"/>
        </a:p>
      </dgm:t>
    </dgm:pt>
    <dgm:pt modelId="{B1AAE476-5F58-4A3B-B898-6DB8DF91CCC9}" type="sibTrans" cxnId="{33230BFC-5FFF-4D0B-9D42-37777BBCD537}">
      <dgm:prSet/>
      <dgm:spPr/>
      <dgm:t>
        <a:bodyPr/>
        <a:lstStyle/>
        <a:p>
          <a:pPr algn="l"/>
          <a:endParaRPr lang="zh-TW" altLang="en-US" b="1"/>
        </a:p>
      </dgm:t>
    </dgm:pt>
    <dgm:pt modelId="{2E6E5F6C-E797-4ABC-91D2-80243A8EC7B2}">
      <dgm:prSet phldrT="[文字]" custT="1"/>
      <dgm:spPr>
        <a:solidFill>
          <a:schemeClr val="accent4">
            <a:lumMod val="60000"/>
            <a:lumOff val="40000"/>
          </a:schemeClr>
        </a:solidFill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pPr algn="l"/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2.</a:t>
          </a:r>
          <a:r>
            <a:rPr lang="zh-TW" altLang="en-US" sz="2400" b="1" dirty="0" smtClean="0">
              <a:solidFill>
                <a:schemeClr val="tx1"/>
              </a:solidFill>
              <a:latin typeface="+mj-ea"/>
              <a:ea typeface="+mj-ea"/>
            </a:rPr>
            <a:t>進階能力</a:t>
          </a:r>
          <a:endParaRPr lang="en-US" altLang="zh-TW" sz="2400" b="1" dirty="0" smtClean="0">
            <a:solidFill>
              <a:schemeClr val="tx1"/>
            </a:solidFill>
            <a:latin typeface="+mj-ea"/>
            <a:ea typeface="+mj-ea"/>
          </a:endParaRPr>
        </a:p>
        <a:p>
          <a:pPr algn="l"/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en-US" sz="2400" b="1" dirty="0" smtClean="0">
              <a:solidFill>
                <a:schemeClr val="tx1"/>
              </a:solidFill>
              <a:latin typeface="+mj-ea"/>
              <a:ea typeface="+mj-ea"/>
            </a:rPr>
            <a:t>演練</a:t>
          </a:r>
          <a:r>
            <a:rPr lang="en-US" altLang="zh-TW" sz="2400" b="1" dirty="0" smtClean="0">
              <a:solidFill>
                <a:schemeClr val="tx1"/>
              </a:solidFill>
              <a:latin typeface="+mj-ea"/>
              <a:ea typeface="+mj-ea"/>
            </a:rPr>
            <a:t>)</a:t>
          </a:r>
        </a:p>
      </dgm:t>
    </dgm:pt>
    <dgm:pt modelId="{8A52AD35-A617-40BA-8C68-B499DB13999F}" type="sibTrans" cxnId="{F5B4F1E9-A8A6-4506-8EE7-24A4A10FD317}">
      <dgm:prSet/>
      <dgm:spPr/>
      <dgm:t>
        <a:bodyPr/>
        <a:lstStyle/>
        <a:p>
          <a:pPr algn="l"/>
          <a:endParaRPr lang="zh-TW" altLang="en-US" b="1"/>
        </a:p>
      </dgm:t>
    </dgm:pt>
    <dgm:pt modelId="{D7FD7B6C-7EEB-4D9D-9E62-1EA46AAC609F}" type="parTrans" cxnId="{F5B4F1E9-A8A6-4506-8EE7-24A4A10FD317}">
      <dgm:prSet/>
      <dgm:spPr/>
      <dgm:t>
        <a:bodyPr/>
        <a:lstStyle/>
        <a:p>
          <a:pPr algn="l"/>
          <a:endParaRPr lang="zh-TW" altLang="en-US" b="1"/>
        </a:p>
      </dgm:t>
    </dgm:pt>
    <dgm:pt modelId="{59B3FDF2-B48A-41D7-B217-9B8AB82C9AA5}" type="pres">
      <dgm:prSet presAssocID="{3FDFB2B4-4435-4401-96CA-E38E81248718}" presName="Name0" presStyleCnt="0">
        <dgm:presLayoutVars>
          <dgm:dir/>
          <dgm:resizeHandles val="exact"/>
        </dgm:presLayoutVars>
      </dgm:prSet>
      <dgm:spPr/>
    </dgm:pt>
    <dgm:pt modelId="{AE0CB63F-D1AF-4D48-B088-AA9BEDC7E18A}" type="pres">
      <dgm:prSet presAssocID="{AF53D4D2-0405-4F77-A175-F22A24697476}" presName="parTxOnly" presStyleLbl="node1" presStyleIdx="0" presStyleCnt="3" custScaleX="8169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E73AD9-D33C-4227-A614-52BB8FEF361E}" type="pres">
      <dgm:prSet presAssocID="{937A5693-26D5-4199-A88C-ED2C1587F5F2}" presName="parSpace" presStyleCnt="0"/>
      <dgm:spPr/>
    </dgm:pt>
    <dgm:pt modelId="{AC83454B-19D1-4672-9050-D87B1A4CCA1F}" type="pres">
      <dgm:prSet presAssocID="{2E6E5F6C-E797-4ABC-91D2-80243A8EC7B2}" presName="parTxOnly" presStyleLbl="node1" presStyleIdx="1" presStyleCnt="3" custScaleX="1035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9AB4672-EB17-48D8-8E72-63B952D6615A}" type="pres">
      <dgm:prSet presAssocID="{8A52AD35-A617-40BA-8C68-B499DB13999F}" presName="parSpace" presStyleCnt="0"/>
      <dgm:spPr/>
    </dgm:pt>
    <dgm:pt modelId="{CCC14FCD-13DF-40BC-AA09-A5C69D5A21E4}" type="pres">
      <dgm:prSet presAssocID="{BF61F1A1-69D0-4234-980F-31C0D3E7BA60}" presName="parTxOnly" presStyleLbl="node1" presStyleIdx="2" presStyleCnt="3" custLinFactNeighborX="-1537" custLinFactNeighborY="34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2DBFBE0-56A5-4B95-8CE6-9FCF3605C821}" type="presOf" srcId="{AF53D4D2-0405-4F77-A175-F22A24697476}" destId="{AE0CB63F-D1AF-4D48-B088-AA9BEDC7E18A}" srcOrd="0" destOrd="0" presId="urn:microsoft.com/office/officeart/2005/8/layout/hChevron3"/>
    <dgm:cxn modelId="{C9AA3607-9A0C-4123-86D7-2A1D9741E538}" type="presOf" srcId="{3FDFB2B4-4435-4401-96CA-E38E81248718}" destId="{59B3FDF2-B48A-41D7-B217-9B8AB82C9AA5}" srcOrd="0" destOrd="0" presId="urn:microsoft.com/office/officeart/2005/8/layout/hChevron3"/>
    <dgm:cxn modelId="{33230BFC-5FFF-4D0B-9D42-37777BBCD537}" srcId="{3FDFB2B4-4435-4401-96CA-E38E81248718}" destId="{BF61F1A1-69D0-4234-980F-31C0D3E7BA60}" srcOrd="2" destOrd="0" parTransId="{E9126F9C-4255-4E0F-8B2A-31D366AA6974}" sibTransId="{B1AAE476-5F58-4A3B-B898-6DB8DF91CCC9}"/>
    <dgm:cxn modelId="{E1929A30-3FE0-4D47-9BD4-2F40BEFECD0E}" type="presOf" srcId="{BF61F1A1-69D0-4234-980F-31C0D3E7BA60}" destId="{CCC14FCD-13DF-40BC-AA09-A5C69D5A21E4}" srcOrd="0" destOrd="0" presId="urn:microsoft.com/office/officeart/2005/8/layout/hChevron3"/>
    <dgm:cxn modelId="{F31DD8B6-C952-402C-B913-7BF5BD3A0752}" srcId="{3FDFB2B4-4435-4401-96CA-E38E81248718}" destId="{AF53D4D2-0405-4F77-A175-F22A24697476}" srcOrd="0" destOrd="0" parTransId="{5084E304-D3F9-4050-9090-BCDB3F94276E}" sibTransId="{937A5693-26D5-4199-A88C-ED2C1587F5F2}"/>
    <dgm:cxn modelId="{F5B4F1E9-A8A6-4506-8EE7-24A4A10FD317}" srcId="{3FDFB2B4-4435-4401-96CA-E38E81248718}" destId="{2E6E5F6C-E797-4ABC-91D2-80243A8EC7B2}" srcOrd="1" destOrd="0" parTransId="{D7FD7B6C-7EEB-4D9D-9E62-1EA46AAC609F}" sibTransId="{8A52AD35-A617-40BA-8C68-B499DB13999F}"/>
    <dgm:cxn modelId="{2DF5BE41-D99F-4218-A646-3191F970A113}" type="presOf" srcId="{2E6E5F6C-E797-4ABC-91D2-80243A8EC7B2}" destId="{AC83454B-19D1-4672-9050-D87B1A4CCA1F}" srcOrd="0" destOrd="0" presId="urn:microsoft.com/office/officeart/2005/8/layout/hChevron3"/>
    <dgm:cxn modelId="{EC68051F-7080-4159-A30F-8C8CB8C6072C}" type="presParOf" srcId="{59B3FDF2-B48A-41D7-B217-9B8AB82C9AA5}" destId="{AE0CB63F-D1AF-4D48-B088-AA9BEDC7E18A}" srcOrd="0" destOrd="0" presId="urn:microsoft.com/office/officeart/2005/8/layout/hChevron3"/>
    <dgm:cxn modelId="{CE562BC8-99EE-414B-A8A4-842A48B4EE72}" type="presParOf" srcId="{59B3FDF2-B48A-41D7-B217-9B8AB82C9AA5}" destId="{E2E73AD9-D33C-4227-A614-52BB8FEF361E}" srcOrd="1" destOrd="0" presId="urn:microsoft.com/office/officeart/2005/8/layout/hChevron3"/>
    <dgm:cxn modelId="{3D51A6E9-05DA-4DBF-BFBD-F85A3368FC5D}" type="presParOf" srcId="{59B3FDF2-B48A-41D7-B217-9B8AB82C9AA5}" destId="{AC83454B-19D1-4672-9050-D87B1A4CCA1F}" srcOrd="2" destOrd="0" presId="urn:microsoft.com/office/officeart/2005/8/layout/hChevron3"/>
    <dgm:cxn modelId="{F96262BE-806F-47A0-AC02-BAFA5F061976}" type="presParOf" srcId="{59B3FDF2-B48A-41D7-B217-9B8AB82C9AA5}" destId="{A9AB4672-EB17-48D8-8E72-63B952D6615A}" srcOrd="3" destOrd="0" presId="urn:microsoft.com/office/officeart/2005/8/layout/hChevron3"/>
    <dgm:cxn modelId="{DCC5EDF6-A299-4EDF-BEAD-223CF8C62A3D}" type="presParOf" srcId="{59B3FDF2-B48A-41D7-B217-9B8AB82C9AA5}" destId="{CCC14FCD-13DF-40BC-AA09-A5C69D5A21E4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22596E-B100-48EE-999D-66DAA01C28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307FF26-40AE-4A46-A049-9B17CC41DE9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kumimoji="1" lang="zh-TW" altLang="en-US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系統導入與輔導</a:t>
          </a:r>
          <a:endParaRPr kumimoji="1" lang="zh-TW" altLang="en-US" sz="16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gm:t>
    </dgm:pt>
    <dgm:pt modelId="{F029861C-E5C7-4CDF-BD37-CB40DE5F6538}" type="parTrans" cxnId="{9B3C271F-E959-4215-B5D0-9E2E9374E6C2}">
      <dgm:prSet/>
      <dgm:spPr/>
      <dgm:t>
        <a:bodyPr/>
        <a:lstStyle/>
        <a:p>
          <a:endParaRPr lang="zh-TW" altLang="en-US"/>
        </a:p>
      </dgm:t>
    </dgm:pt>
    <dgm:pt modelId="{D0170154-C94A-4526-A30A-B408E75BC619}" type="sibTrans" cxnId="{9B3C271F-E959-4215-B5D0-9E2E9374E6C2}">
      <dgm:prSet/>
      <dgm:spPr/>
      <dgm:t>
        <a:bodyPr/>
        <a:lstStyle/>
        <a:p>
          <a:endParaRPr lang="zh-TW" altLang="en-US"/>
        </a:p>
      </dgm:t>
    </dgm:pt>
    <dgm:pt modelId="{507E9305-A227-4087-99FD-EBC09F36AA4F}" type="pres">
      <dgm:prSet presAssocID="{7A22596E-B100-48EE-999D-66DAA01C28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537751B-9863-44D8-8348-D778185A9380}" type="pres">
      <dgm:prSet presAssocID="{9307FF26-40AE-4A46-A049-9B17CC41DE95}" presName="parentText" presStyleLbl="node1" presStyleIdx="0" presStyleCnt="1" custLinFactNeighborX="41384" custLinFactNeighborY="96195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B3C271F-E959-4215-B5D0-9E2E9374E6C2}" srcId="{7A22596E-B100-48EE-999D-66DAA01C285A}" destId="{9307FF26-40AE-4A46-A049-9B17CC41DE95}" srcOrd="0" destOrd="0" parTransId="{F029861C-E5C7-4CDF-BD37-CB40DE5F6538}" sibTransId="{D0170154-C94A-4526-A30A-B408E75BC619}"/>
    <dgm:cxn modelId="{56CDD7DB-30AB-4819-A400-2142E7D1198F}" type="presOf" srcId="{9307FF26-40AE-4A46-A049-9B17CC41DE95}" destId="{5537751B-9863-44D8-8348-D778185A9380}" srcOrd="0" destOrd="0" presId="urn:microsoft.com/office/officeart/2005/8/layout/vList2"/>
    <dgm:cxn modelId="{49F4E223-8608-4F94-9C48-94A1776CB732}" type="presOf" srcId="{7A22596E-B100-48EE-999D-66DAA01C285A}" destId="{507E9305-A227-4087-99FD-EBC09F36AA4F}" srcOrd="0" destOrd="0" presId="urn:microsoft.com/office/officeart/2005/8/layout/vList2"/>
    <dgm:cxn modelId="{E1D85599-CBD7-4402-8732-E1DB6941751A}" type="presParOf" srcId="{507E9305-A227-4087-99FD-EBC09F36AA4F}" destId="{5537751B-9863-44D8-8348-D778185A938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CB63F-D1AF-4D48-B088-AA9BEDC7E18A}">
      <dsp:nvSpPr>
        <dsp:cNvPr id="0" name=""/>
        <dsp:cNvSpPr/>
      </dsp:nvSpPr>
      <dsp:spPr>
        <a:xfrm>
          <a:off x="443" y="1075085"/>
          <a:ext cx="2961910" cy="1450228"/>
        </a:xfrm>
        <a:prstGeom prst="homePlat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64008" rIns="32004" bIns="6400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1.</a:t>
          </a:r>
          <a:r>
            <a:rPr lang="zh-TW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基礎能力</a:t>
          </a:r>
          <a:endParaRPr lang="en-US" altLang="zh-TW" sz="2400" b="1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培訓</a:t>
          </a: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  <a:endParaRPr lang="zh-TW" altLang="en-US" sz="2400" b="1" kern="1200" dirty="0">
            <a:solidFill>
              <a:schemeClr val="tx1"/>
            </a:solidFill>
            <a:latin typeface="+mj-ea"/>
            <a:ea typeface="+mj-ea"/>
          </a:endParaRPr>
        </a:p>
      </dsp:txBody>
      <dsp:txXfrm>
        <a:off x="443" y="1075085"/>
        <a:ext cx="2599353" cy="1450228"/>
      </dsp:txXfrm>
    </dsp:sp>
    <dsp:sp modelId="{AC83454B-19D1-4672-9050-D87B1A4CCA1F}">
      <dsp:nvSpPr>
        <dsp:cNvPr id="0" name=""/>
        <dsp:cNvSpPr/>
      </dsp:nvSpPr>
      <dsp:spPr>
        <a:xfrm>
          <a:off x="2237239" y="1075085"/>
          <a:ext cx="3754278" cy="1450228"/>
        </a:xfrm>
        <a:prstGeom prst="chevron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2.</a:t>
          </a:r>
          <a:r>
            <a:rPr lang="zh-TW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進階能力</a:t>
          </a:r>
          <a:endParaRPr lang="en-US" altLang="zh-TW" sz="2400" b="1" kern="1200" dirty="0" smtClean="0">
            <a:solidFill>
              <a:schemeClr val="tx1"/>
            </a:solidFill>
            <a:latin typeface="+mj-ea"/>
            <a:ea typeface="+mj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(</a:t>
          </a:r>
          <a:r>
            <a:rPr lang="zh-TW" altLang="en-US" sz="2400" b="1" kern="1200" dirty="0" smtClean="0">
              <a:solidFill>
                <a:schemeClr val="tx1"/>
              </a:solidFill>
              <a:latin typeface="+mj-ea"/>
              <a:ea typeface="+mj-ea"/>
            </a:rPr>
            <a:t>演練</a:t>
          </a:r>
          <a:r>
            <a:rPr lang="en-US" altLang="zh-TW" sz="2400" b="1" kern="1200" dirty="0" smtClean="0">
              <a:solidFill>
                <a:schemeClr val="tx1"/>
              </a:solidFill>
              <a:latin typeface="+mj-ea"/>
              <a:ea typeface="+mj-ea"/>
            </a:rPr>
            <a:t>)</a:t>
          </a:r>
        </a:p>
      </dsp:txBody>
      <dsp:txXfrm>
        <a:off x="2962353" y="1075085"/>
        <a:ext cx="2304050" cy="1450228"/>
      </dsp:txXfrm>
    </dsp:sp>
    <dsp:sp modelId="{CCC14FCD-13DF-40BC-AA09-A5C69D5A21E4}">
      <dsp:nvSpPr>
        <dsp:cNvPr id="0" name=""/>
        <dsp:cNvSpPr/>
      </dsp:nvSpPr>
      <dsp:spPr>
        <a:xfrm>
          <a:off x="5255258" y="1080118"/>
          <a:ext cx="3625570" cy="1450228"/>
        </a:xfrm>
        <a:prstGeom prst="chevron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latin typeface="+mj-ea"/>
              <a:ea typeface="+mj-ea"/>
            </a:rPr>
            <a:t>3.</a:t>
          </a:r>
          <a:r>
            <a:rPr lang="zh-TW" altLang="en-US" sz="2400" b="1" kern="1200" dirty="0" smtClean="0">
              <a:latin typeface="+mj-ea"/>
              <a:ea typeface="+mj-ea"/>
            </a:rPr>
            <a:t>高階能力</a:t>
          </a:r>
          <a:endParaRPr lang="en-US" altLang="zh-TW" sz="2400" b="1" kern="1200" dirty="0" smtClean="0">
            <a:latin typeface="+mj-ea"/>
            <a:ea typeface="+mj-ea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b="1" kern="1200" dirty="0" smtClean="0">
              <a:latin typeface="+mj-ea"/>
              <a:ea typeface="+mj-ea"/>
            </a:rPr>
            <a:t>(</a:t>
          </a:r>
          <a:r>
            <a:rPr lang="zh-TW" altLang="en-US" sz="2400" b="1" kern="1200" dirty="0" smtClean="0">
              <a:latin typeface="+mj-ea"/>
              <a:ea typeface="+mj-ea"/>
            </a:rPr>
            <a:t>實作</a:t>
          </a:r>
          <a:r>
            <a:rPr lang="en-US" altLang="zh-TW" sz="2400" b="1" kern="1200" dirty="0" smtClean="0">
              <a:latin typeface="+mj-ea"/>
              <a:ea typeface="+mj-ea"/>
            </a:rPr>
            <a:t>)</a:t>
          </a:r>
          <a:endParaRPr lang="zh-TW" altLang="en-US" sz="2400" b="1" kern="1200" dirty="0">
            <a:latin typeface="+mj-ea"/>
            <a:ea typeface="+mj-ea"/>
          </a:endParaRPr>
        </a:p>
      </dsp:txBody>
      <dsp:txXfrm>
        <a:off x="5980372" y="1080118"/>
        <a:ext cx="2175342" cy="14502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7751B-9863-44D8-8348-D778185A9380}">
      <dsp:nvSpPr>
        <dsp:cNvPr id="0" name=""/>
        <dsp:cNvSpPr/>
      </dsp:nvSpPr>
      <dsp:spPr>
        <a:xfrm>
          <a:off x="0" y="44"/>
          <a:ext cx="1676400" cy="404061"/>
        </a:xfrm>
        <a:prstGeom prst="roundRect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zh-TW" altLang="en-US" sz="16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rPr>
            <a:t>系統導入與輔導</a:t>
          </a:r>
          <a:endParaRPr kumimoji="1" lang="zh-TW" altLang="en-US" sz="16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微軟正黑體" pitchFamily="34" charset="-120"/>
            <a:ea typeface="微軟正黑體" pitchFamily="34" charset="-120"/>
          </a:endParaRPr>
        </a:p>
      </dsp:txBody>
      <dsp:txXfrm>
        <a:off x="19725" y="19769"/>
        <a:ext cx="1636950" cy="364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921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C4F6010C-6F47-4C2E-A31E-161D38490B22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9" tIns="45939" rIns="91879" bIns="45939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480" y="4724678"/>
            <a:ext cx="5487041" cy="4476512"/>
          </a:xfrm>
          <a:prstGeom prst="rect">
            <a:avLst/>
          </a:prstGeom>
        </p:spPr>
        <p:txBody>
          <a:bodyPr vert="horz" lIns="91879" tIns="45939" rIns="91879" bIns="45939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3852" y="9447764"/>
            <a:ext cx="2972547" cy="497920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988A4C5F-68E9-4F8C-9852-0A8C155B892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1027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TW" altLang="en-US" smtClean="0"/>
              <a:t>孫</a:t>
            </a:r>
            <a:r>
              <a:rPr lang="en-US" altLang="zh-TW" smtClean="0"/>
              <a:t>Q:</a:t>
            </a:r>
          </a:p>
          <a:p>
            <a:r>
              <a:rPr lang="zh-TW" altLang="en-US" smtClean="0"/>
              <a:t>分流的原則、角度</a:t>
            </a:r>
            <a:r>
              <a:rPr lang="en-US" altLang="zh-TW" smtClean="0"/>
              <a:t>?</a:t>
            </a:r>
            <a:r>
              <a:rPr lang="zh-TW" altLang="en-US" smtClean="0"/>
              <a:t>  待補強</a:t>
            </a:r>
            <a:endParaRPr lang="en-US" altLang="zh-TW" smtClean="0"/>
          </a:p>
          <a:p>
            <a:r>
              <a:rPr lang="zh-TW" altLang="en-US" smtClean="0"/>
              <a:t>電銷是共同科目，電銷進階職能思考</a:t>
            </a:r>
            <a:r>
              <a:rPr lang="en-US" altLang="zh-TW" smtClean="0"/>
              <a:t>?</a:t>
            </a:r>
            <a:r>
              <a:rPr lang="zh-TW" altLang="en-US" smtClean="0"/>
              <a:t>  行業經營中心</a:t>
            </a:r>
            <a:r>
              <a:rPr lang="en-US" altLang="zh-TW" smtClean="0"/>
              <a:t>(</a:t>
            </a:r>
            <a:r>
              <a:rPr lang="zh-TW" altLang="en-US" smtClean="0"/>
              <a:t>市場活動</a:t>
            </a:r>
            <a:r>
              <a:rPr lang="en-US" altLang="zh-TW" smtClean="0"/>
              <a:t>…)?</a:t>
            </a:r>
          </a:p>
          <a:p>
            <a:endParaRPr lang="en-US" altLang="zh-TW" smtClean="0"/>
          </a:p>
          <a:p>
            <a:r>
              <a:rPr lang="zh-TW" altLang="en-US" smtClean="0"/>
              <a:t>業務</a:t>
            </a:r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r>
              <a:rPr lang="zh-TW" altLang="en-US" smtClean="0"/>
              <a:t>分流</a:t>
            </a:r>
            <a:endParaRPr lang="en-US" altLang="zh-TW" smtClean="0"/>
          </a:p>
          <a:p>
            <a:r>
              <a:rPr lang="zh-TW" altLang="en-US" smtClean="0"/>
              <a:t>戰技</a:t>
            </a:r>
            <a:endParaRPr lang="en-US" altLang="zh-TW" smtClean="0"/>
          </a:p>
          <a:p>
            <a:r>
              <a:rPr lang="zh-TW" altLang="en-US" smtClean="0"/>
              <a:t>戰術</a:t>
            </a:r>
            <a:endParaRPr lang="en-US" altLang="zh-TW" smtClean="0"/>
          </a:p>
          <a:p>
            <a:endParaRPr lang="en-US" altLang="zh-TW" smtClean="0"/>
          </a:p>
          <a:p>
            <a:endParaRPr lang="en-US" altLang="zh-TW" smtClean="0"/>
          </a:p>
          <a:p>
            <a:endParaRPr lang="zh-TW" altLang="en-US" smtClean="0"/>
          </a:p>
        </p:txBody>
      </p:sp>
      <p:sp>
        <p:nvSpPr>
          <p:cNvPr id="3891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7730" indent="-28277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35820" indent="-22590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0780" indent="-22590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45740" indent="-225901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00699" indent="-22590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55659" indent="-22590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10619" indent="-22590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65578" indent="-225901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E63810-0F0B-4EC2-BAF0-63E4D3152989}" type="slidenum">
              <a:rPr lang="zh-TW" altLang="en-US">
                <a:ea typeface="微軟正黑體" panose="020B0604030504040204" pitchFamily="34" charset="-120"/>
              </a:rPr>
              <a:pPr/>
              <a:t>7</a:t>
            </a:fld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530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首頁_鼎新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>
          <a:xfrm>
            <a:off x="2411760" y="2213992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" name="文字版面配置區 2"/>
          <p:cNvSpPr>
            <a:spLocks noGrp="1"/>
          </p:cNvSpPr>
          <p:nvPr>
            <p:ph idx="1"/>
          </p:nvPr>
        </p:nvSpPr>
        <p:spPr>
          <a:xfrm>
            <a:off x="2483768" y="4581128"/>
            <a:ext cx="5328592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 sz="3200">
                <a:latin typeface="微軟正黑體" pitchFamily="34" charset="-120"/>
                <a:ea typeface="微軟正黑體" pitchFamily="34" charset="-120"/>
              </a:defRPr>
            </a:lvl1pPr>
            <a:lvl2pPr algn="l">
              <a:defRPr sz="2000">
                <a:latin typeface="微軟正黑體" pitchFamily="34" charset="-120"/>
                <a:ea typeface="微軟正黑體" pitchFamily="34" charset="-120"/>
              </a:defRPr>
            </a:lvl2pPr>
            <a:lvl3pPr algn="l">
              <a:defRPr sz="2000">
                <a:latin typeface="微軟正黑體" pitchFamily="34" charset="-120"/>
                <a:ea typeface="微軟正黑體" pitchFamily="34" charset="-120"/>
              </a:defRPr>
            </a:lvl3pPr>
            <a:lvl4pPr algn="l">
              <a:defRPr sz="1600">
                <a:latin typeface="微軟正黑體" pitchFamily="34" charset="-120"/>
                <a:ea typeface="微軟正黑體" pitchFamily="34" charset="-120"/>
              </a:defRPr>
            </a:lvl4pPr>
            <a:lvl5pPr algn="l">
              <a:defRPr sz="3200"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endParaRPr lang="zh-TW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50753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2" descr="20110302簡報內頁1_鼎新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7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2" descr="簡報內頁2_鼎新B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文字版面配置區 11"/>
          <p:cNvSpPr>
            <a:spLocks noGrp="1"/>
          </p:cNvSpPr>
          <p:nvPr>
            <p:ph type="body" sz="quarter" idx="13"/>
          </p:nvPr>
        </p:nvSpPr>
        <p:spPr>
          <a:xfrm>
            <a:off x="107504" y="476673"/>
            <a:ext cx="9036496" cy="504056"/>
          </a:xfrm>
          <a:prstGeom prst="rect">
            <a:avLst/>
          </a:prstGeom>
        </p:spPr>
        <p:txBody>
          <a:bodyPr anchor="ctr" anchorCtr="0"/>
          <a:lstStyle>
            <a:lvl1pPr algn="l">
              <a:buNone/>
              <a:defRPr sz="2800" b="1">
                <a:solidFill>
                  <a:schemeClr val="tx1"/>
                </a:solidFill>
                <a:effectLst/>
                <a:latin typeface="SimHei" panose="02010609060101010101" pitchFamily="49" charset="-122"/>
                <a:ea typeface="SimHei" panose="02010609060101010101" pitchFamily="49" charset="-122"/>
              </a:defRPr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8121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內頁1_鼎新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版面配置區 1"/>
          <p:cNvSpPr txBox="1">
            <a:spLocks/>
          </p:cNvSpPr>
          <p:nvPr userDrawn="1"/>
        </p:nvSpPr>
        <p:spPr>
          <a:xfrm>
            <a:off x="1908175" y="414338"/>
            <a:ext cx="691197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000">
                <a:latin typeface="+mn-ea"/>
                <a:ea typeface="+mn-ea"/>
              </a:defRPr>
            </a:lvl1pPr>
          </a:lstStyle>
          <a:p>
            <a:pPr eaLnBrk="0" hangingPunct="0">
              <a:defRPr/>
            </a:pPr>
            <a:r>
              <a:rPr kumimoji="0" lang="zh-TW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按一下以編輯母片標題樣式</a:t>
            </a:r>
            <a:endParaRPr kumimoji="0" lang="zh-TW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87D0FB41-2E75-4814-A9B3-9EC0467C5636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7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8577A3CA-C290-42FD-B528-5610BFF6651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145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內頁1_鼎新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88A2DBFB-5EE7-410B-9D83-122B7AB22CE5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19486B98-037F-432A-B7B1-2AF38A30FBF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26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內頁2_鼎新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7" name="標題版面配置區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000" b="1" cap="none" spc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2CDAD8A4-A1C8-421D-879B-2C4511FE45FD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EC9AAE00-D3E8-48F5-B149-7ED5F95246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10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首頁_鼎新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>
          <a:xfrm>
            <a:off x="2411760" y="2213992"/>
            <a:ext cx="64807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6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10" name="文字版面配置區 2"/>
          <p:cNvSpPr>
            <a:spLocks noGrp="1"/>
          </p:cNvSpPr>
          <p:nvPr>
            <p:ph idx="1"/>
          </p:nvPr>
        </p:nvSpPr>
        <p:spPr>
          <a:xfrm>
            <a:off x="2483768" y="4581128"/>
            <a:ext cx="5328592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l">
              <a:defRPr sz="3200">
                <a:latin typeface="微軟正黑體" pitchFamily="34" charset="-120"/>
                <a:ea typeface="微軟正黑體" pitchFamily="34" charset="-120"/>
              </a:defRPr>
            </a:lvl1pPr>
            <a:lvl2pPr algn="l">
              <a:defRPr sz="2000">
                <a:latin typeface="微軟正黑體" pitchFamily="34" charset="-120"/>
                <a:ea typeface="微軟正黑體" pitchFamily="34" charset="-120"/>
              </a:defRPr>
            </a:lvl2pPr>
            <a:lvl3pPr algn="l">
              <a:defRPr sz="2000">
                <a:latin typeface="微軟正黑體" pitchFamily="34" charset="-120"/>
                <a:ea typeface="微軟正黑體" pitchFamily="34" charset="-120"/>
              </a:defRPr>
            </a:lvl3pPr>
            <a:lvl4pPr algn="l">
              <a:defRPr sz="1600">
                <a:latin typeface="微軟正黑體" pitchFamily="34" charset="-120"/>
                <a:ea typeface="微軟正黑體" pitchFamily="34" charset="-120"/>
              </a:defRPr>
            </a:lvl4pPr>
            <a:lvl5pPr algn="l">
              <a:defRPr sz="3200">
                <a:latin typeface="微軟正黑體" pitchFamily="34" charset="-120"/>
                <a:ea typeface="微軟正黑體" pitchFamily="34" charset="-120"/>
              </a:defRPr>
            </a:lvl5pPr>
          </a:lstStyle>
          <a:p>
            <a:pPr lvl="0"/>
            <a:endParaRPr lang="zh-TW" alt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7214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內頁1_鼎新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8" name="標題版面配置區 1"/>
          <p:cNvSpPr>
            <a:spLocks noGrp="1"/>
          </p:cNvSpPr>
          <p:nvPr>
            <p:ph type="title"/>
          </p:nvPr>
        </p:nvSpPr>
        <p:spPr>
          <a:xfrm>
            <a:off x="1907704" y="413792"/>
            <a:ext cx="6912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29595F6E-BB17-4850-9CA1-20DA8667D5D4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defRPr>
            </a:lvl1pPr>
          </a:lstStyle>
          <a:p>
            <a:pPr>
              <a:defRPr/>
            </a:pPr>
            <a:fld id="{68D89D5F-93C6-4CF8-B772-20AE6DA955C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765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2" descr="簡報內頁2_鼎新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內容版面配置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10" name="標題版面配置區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08912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200" b="1" cap="none" spc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ea typeface="+mn-ea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A7F2F846-D005-432D-B71B-B7720FB17A12}" type="datetimeFigureOut">
              <a:rPr lang="zh-TW" altLang="en-US"/>
              <a:pPr>
                <a:defRPr/>
              </a:pPr>
              <a:t>2015/4/29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  <a:ea typeface="+mn-ea"/>
              </a:defRPr>
            </a:lvl1pPr>
          </a:lstStyle>
          <a:p>
            <a:pPr>
              <a:defRPr/>
            </a:pPr>
            <a:fld id="{261A8AF4-AC09-44C4-99E1-9198071692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27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2" descr="20110302簡報內頁1_鼎新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1463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00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2" descr="20110302簡報內頁1_鼎新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7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090" r:id="rId1"/>
    <p:sldLayoutId id="2147484091" r:id="rId2"/>
    <p:sldLayoutId id="2147484092" r:id="rId3"/>
    <p:sldLayoutId id="2147484093" r:id="rId4"/>
    <p:sldLayoutId id="2147484094" r:id="rId5"/>
    <p:sldLayoutId id="2147484095" r:id="rId6"/>
    <p:sldLayoutId id="2147484096" r:id="rId7"/>
    <p:sldLayoutId id="2147484097" r:id="rId8"/>
    <p:sldLayoutId id="2147484099" r:id="rId9"/>
    <p:sldLayoutId id="2147484100" r:id="rId10"/>
    <p:sldLayoutId id="214748410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微軟正黑體" pitchFamily="34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image" Target="../media/image15.WMF"/><Relationship Id="rId3" Type="http://schemas.openxmlformats.org/officeDocument/2006/relationships/diagramLayout" Target="../diagrams/layout2.xml"/><Relationship Id="rId7" Type="http://schemas.openxmlformats.org/officeDocument/2006/relationships/image" Target="../media/image9.emf"/><Relationship Id="rId12" Type="http://schemas.openxmlformats.org/officeDocument/2006/relationships/image" Target="../media/image14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openxmlformats.org/officeDocument/2006/relationships/image" Target="../media/image13.WMF"/><Relationship Id="rId5" Type="http://schemas.openxmlformats.org/officeDocument/2006/relationships/diagramColors" Target="../diagrams/colors2.xml"/><Relationship Id="rId10" Type="http://schemas.openxmlformats.org/officeDocument/2006/relationships/image" Target="../media/image12.emf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63280" y="2204864"/>
            <a:ext cx="648072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鼎新電腦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就業</a:t>
            </a:r>
            <a:r>
              <a:rPr lang="zh-TW" altLang="en-US" dirty="0" smtClean="0"/>
              <a:t>保證專班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3448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就業</a:t>
            </a:r>
            <a:r>
              <a:rPr lang="zh-TW" altLang="en-US" dirty="0"/>
              <a:t>保證專</a:t>
            </a:r>
            <a:r>
              <a:rPr lang="zh-TW" altLang="en-US" dirty="0" smtClean="0"/>
              <a:t>班簡介</a:t>
            </a:r>
            <a:endParaRPr lang="zh-TW" altLang="en-US" sz="2800" dirty="0"/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899592" y="3356992"/>
            <a:ext cx="7848872" cy="3240360"/>
          </a:xfrm>
        </p:spPr>
        <p:txBody>
          <a:bodyPr/>
          <a:lstStyle/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TW" altLang="en-US" sz="2000" dirty="0" smtClean="0"/>
              <a:t>一、培訓</a:t>
            </a:r>
            <a:r>
              <a:rPr lang="zh-TW" altLang="en-US" sz="2000" dirty="0"/>
              <a:t>期間：兩個月。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TW" altLang="en-US" sz="2000" dirty="0" smtClean="0"/>
              <a:t>二、培訓</a:t>
            </a:r>
            <a:r>
              <a:rPr lang="zh-TW" altLang="en-US" sz="2000" dirty="0"/>
              <a:t>費用：第一屆免繳培訓費用 </a:t>
            </a:r>
            <a:r>
              <a:rPr lang="en-US" altLang="zh-TW" sz="2000" dirty="0"/>
              <a:t>(FREE !!)</a:t>
            </a:r>
            <a:r>
              <a:rPr lang="zh-TW" altLang="en-US" sz="2000" dirty="0"/>
              <a:t>。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TW" altLang="en-US" sz="2000" dirty="0">
                <a:solidFill>
                  <a:srgbClr val="3333FF"/>
                </a:solidFill>
              </a:rPr>
              <a:t>三</a:t>
            </a:r>
            <a:r>
              <a:rPr lang="zh-TW" altLang="en-US" sz="2000" dirty="0" smtClean="0">
                <a:solidFill>
                  <a:srgbClr val="3333FF"/>
                </a:solidFill>
              </a:rPr>
              <a:t>、培訓</a:t>
            </a:r>
            <a:r>
              <a:rPr lang="zh-TW" altLang="en-US" sz="2000" dirty="0">
                <a:solidFill>
                  <a:srgbClr val="3333FF"/>
                </a:solidFill>
              </a:rPr>
              <a:t>津貼：依新進人員標準薪資核薪。</a:t>
            </a:r>
          </a:p>
          <a:p>
            <a:pPr marL="0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TW" altLang="en-US" sz="2000" dirty="0"/>
              <a:t>四</a:t>
            </a:r>
            <a:r>
              <a:rPr lang="zh-TW" altLang="en-US" sz="2000" dirty="0" smtClean="0"/>
              <a:t>、就業</a:t>
            </a:r>
            <a:r>
              <a:rPr lang="zh-TW" altLang="en-US" sz="2000" dirty="0"/>
              <a:t>保證班權利義務</a:t>
            </a:r>
            <a:r>
              <a:rPr lang="zh-TW" altLang="en-US" sz="2000" dirty="0" smtClean="0"/>
              <a:t>：培訓</a:t>
            </a:r>
            <a:r>
              <a:rPr lang="zh-TW" altLang="en-US" sz="2000" dirty="0"/>
              <a:t>期分三階段</a:t>
            </a:r>
            <a:r>
              <a:rPr lang="zh-TW" altLang="en-US" sz="2000" dirty="0" smtClean="0"/>
              <a:t>考核</a:t>
            </a:r>
            <a:r>
              <a:rPr lang="zh-TW" altLang="en-US" sz="2000" dirty="0"/>
              <a:t>，</a:t>
            </a:r>
            <a:r>
              <a:rPr lang="en-US" altLang="zh-TW" sz="2000" dirty="0" smtClean="0"/>
              <a:t/>
            </a:r>
            <a:br>
              <a:rPr lang="en-US" altLang="zh-TW" sz="2000" dirty="0" smtClean="0"/>
            </a:br>
            <a:r>
              <a:rPr lang="zh-TW" altLang="en-US" sz="2000" dirty="0" smtClean="0"/>
              <a:t>　　未</a:t>
            </a:r>
            <a:r>
              <a:rPr lang="zh-TW" altLang="en-US" sz="2000" dirty="0"/>
              <a:t>達績效不能進入下一階段的培訓期</a:t>
            </a:r>
            <a:r>
              <a:rPr lang="zh-TW" altLang="en-US" sz="2000" dirty="0" smtClean="0"/>
              <a:t>。</a:t>
            </a:r>
          </a:p>
          <a:p>
            <a:pPr marL="536575" indent="0">
              <a:lnSpc>
                <a:spcPct val="130000"/>
              </a:lnSpc>
              <a:spcBef>
                <a:spcPts val="600"/>
              </a:spcBef>
              <a:buNone/>
            </a:pPr>
            <a:r>
              <a:rPr lang="zh-TW" altLang="en-US" sz="1400" dirty="0" smtClean="0"/>
              <a:t>通過就業保證專班評鑑資格，安排在鼎新電腦任職，也有機會依學員意願與職缺媒合，</a:t>
            </a:r>
            <a:r>
              <a:rPr lang="en-US" altLang="zh-TW" sz="1400" dirty="0" smtClean="0"/>
              <a:t/>
            </a:r>
            <a:br>
              <a:rPr lang="en-US" altLang="zh-TW" sz="1400" dirty="0" smtClean="0"/>
            </a:br>
            <a:r>
              <a:rPr lang="zh-TW" altLang="en-US" sz="1400" dirty="0" smtClean="0"/>
              <a:t>安排在鼎捷集團海外據點</a:t>
            </a:r>
            <a:r>
              <a:rPr lang="en-US" altLang="zh-TW" sz="1400" dirty="0" smtClean="0"/>
              <a:t>(</a:t>
            </a:r>
            <a:r>
              <a:rPr lang="zh-TW" altLang="en-US" sz="1400" dirty="0" smtClean="0"/>
              <a:t>大陸、越南、馬來西亞</a:t>
            </a:r>
            <a:r>
              <a:rPr lang="en-US" altLang="zh-TW" sz="1400" dirty="0" smtClean="0"/>
              <a:t>)</a:t>
            </a:r>
            <a:r>
              <a:rPr lang="zh-TW" altLang="en-US" sz="1400" dirty="0" smtClean="0"/>
              <a:t>或是鼎新輔導的優勢企業任職。</a:t>
            </a:r>
            <a:endParaRPr lang="zh-TW" altLang="en-US" sz="20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539552" y="1580599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TW" altLang="zh-TW" sz="2000" dirty="0">
                <a:latin typeface="+mj-ea"/>
                <a:ea typeface="+mj-ea"/>
              </a:rPr>
              <a:t>鼎新電腦</a:t>
            </a:r>
            <a:r>
              <a:rPr lang="zh-TW" altLang="zh-TW" sz="2000" dirty="0" smtClean="0">
                <a:latin typeface="+mj-ea"/>
                <a:ea typeface="+mj-ea"/>
              </a:rPr>
              <a:t>公司</a:t>
            </a:r>
            <a:r>
              <a:rPr lang="zh-TW" altLang="en-US" sz="2000" dirty="0" smtClean="0">
                <a:latin typeface="+mj-ea"/>
                <a:ea typeface="+mj-ea"/>
              </a:rPr>
              <a:t>係</a:t>
            </a:r>
            <a:r>
              <a:rPr lang="zh-TW" altLang="zh-TW" sz="2000" dirty="0" smtClean="0">
                <a:latin typeface="+mj-ea"/>
                <a:ea typeface="+mj-ea"/>
              </a:rPr>
              <a:t>台灣</a:t>
            </a:r>
            <a:r>
              <a:rPr lang="en-US" altLang="zh-TW" sz="2000" dirty="0">
                <a:latin typeface="+mj-ea"/>
                <a:ea typeface="+mj-ea"/>
              </a:rPr>
              <a:t>ERP</a:t>
            </a:r>
            <a:r>
              <a:rPr lang="zh-TW" altLang="zh-TW" sz="2000" dirty="0">
                <a:latin typeface="+mj-ea"/>
                <a:ea typeface="+mj-ea"/>
              </a:rPr>
              <a:t>商用軟體第一</a:t>
            </a:r>
            <a:r>
              <a:rPr lang="zh-TW" altLang="zh-TW" sz="2000" dirty="0" smtClean="0">
                <a:latin typeface="+mj-ea"/>
                <a:ea typeface="+mj-ea"/>
              </a:rPr>
              <a:t>品牌，為</a:t>
            </a:r>
            <a:r>
              <a:rPr lang="zh-TW" altLang="en-US" sz="2800" dirty="0" smtClean="0">
                <a:solidFill>
                  <a:srgbClr val="FF0000"/>
                </a:solidFill>
                <a:latin typeface="+mj-ea"/>
                <a:ea typeface="+mj-ea"/>
              </a:rPr>
              <a:t>已畢業</a:t>
            </a:r>
            <a:r>
              <a:rPr lang="zh-TW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>校友</a:t>
            </a:r>
            <a: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  <a:t/>
            </a:r>
            <a:br>
              <a:rPr lang="en-US" altLang="zh-TW" sz="2800" dirty="0" smtClean="0">
                <a:solidFill>
                  <a:srgbClr val="FF0000"/>
                </a:solidFill>
                <a:latin typeface="+mj-ea"/>
                <a:ea typeface="+mj-ea"/>
              </a:rPr>
            </a:br>
            <a:r>
              <a:rPr lang="zh-TW" altLang="zh-TW" sz="2000" dirty="0" smtClean="0">
                <a:latin typeface="+mj-ea"/>
                <a:ea typeface="+mj-ea"/>
              </a:rPr>
              <a:t>規劃「</a:t>
            </a:r>
            <a:r>
              <a:rPr lang="zh-TW" altLang="zh-TW" sz="2000" dirty="0">
                <a:latin typeface="+mj-ea"/>
                <a:ea typeface="+mj-ea"/>
              </a:rPr>
              <a:t>鼎新電腦就業保證專班」</a:t>
            </a:r>
            <a:r>
              <a:rPr lang="zh-TW" altLang="zh-TW" sz="2000" dirty="0" smtClean="0">
                <a:latin typeface="+mj-ea"/>
                <a:ea typeface="+mj-ea"/>
              </a:rPr>
              <a:t>，為</a:t>
            </a:r>
            <a:r>
              <a:rPr lang="zh-TW" altLang="en-US" sz="2000" dirty="0" smtClean="0">
                <a:latin typeface="+mj-ea"/>
                <a:ea typeface="+mj-ea"/>
              </a:rPr>
              <a:t>校友</a:t>
            </a:r>
            <a:r>
              <a:rPr lang="zh-TW" altLang="zh-TW" sz="2000" dirty="0" smtClean="0">
                <a:latin typeface="+mj-ea"/>
                <a:ea typeface="+mj-ea"/>
              </a:rPr>
              <a:t>打造</a:t>
            </a:r>
            <a:r>
              <a:rPr lang="zh-TW" altLang="zh-TW" sz="2000" dirty="0">
                <a:latin typeface="+mj-ea"/>
                <a:ea typeface="+mj-ea"/>
              </a:rPr>
              <a:t>職涯發展的強勢舞台。</a:t>
            </a:r>
            <a:endParaRPr lang="zh-TW" altLang="en-US" sz="20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487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dirty="0" smtClean="0"/>
              <a:t>雲林科技大學：</a:t>
            </a:r>
            <a:r>
              <a:rPr lang="en-US" altLang="zh-TW" dirty="0"/>
              <a:t>5/20(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en-US" altLang="zh-TW" dirty="0" smtClean="0"/>
              <a:t>13:30</a:t>
            </a:r>
            <a:endParaRPr lang="en-US" altLang="zh-TW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dirty="0"/>
              <a:t>鼎新電腦</a:t>
            </a:r>
            <a:r>
              <a:rPr lang="zh-TW" altLang="en-US" dirty="0" smtClean="0"/>
              <a:t>台北</a:t>
            </a:r>
            <a:r>
              <a:rPr lang="zh-TW" altLang="en-US" dirty="0"/>
              <a:t>場：</a:t>
            </a:r>
            <a:r>
              <a:rPr lang="en-US" altLang="zh-TW" dirty="0"/>
              <a:t>5/23(</a:t>
            </a:r>
            <a:r>
              <a:rPr lang="zh-TW" altLang="en-US" dirty="0"/>
              <a:t>六</a:t>
            </a:r>
            <a:r>
              <a:rPr lang="en-US" altLang="zh-TW" dirty="0"/>
              <a:t>)</a:t>
            </a:r>
            <a:r>
              <a:rPr lang="en-US" altLang="zh-TW" dirty="0" smtClean="0"/>
              <a:t>13:30</a:t>
            </a:r>
            <a:br>
              <a:rPr lang="en-US" altLang="zh-TW" dirty="0" smtClean="0"/>
            </a:br>
            <a:r>
              <a:rPr lang="zh-TW" altLang="en-US" dirty="0" smtClean="0"/>
              <a:t>新</a:t>
            </a:r>
            <a:r>
              <a:rPr lang="zh-TW" altLang="en-US" dirty="0"/>
              <a:t>北市新店區中興路一段</a:t>
            </a:r>
            <a:r>
              <a:rPr lang="en-US" altLang="zh-TW" dirty="0"/>
              <a:t>222</a:t>
            </a:r>
            <a:r>
              <a:rPr lang="zh-TW" altLang="en-US" dirty="0" smtClean="0"/>
              <a:t>號</a:t>
            </a:r>
            <a:endParaRPr lang="en-US" altLang="zh-TW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zh-TW" altLang="en-US" dirty="0"/>
              <a:t>鼎新電腦</a:t>
            </a:r>
            <a:r>
              <a:rPr lang="zh-TW" altLang="en-US" dirty="0" smtClean="0"/>
              <a:t>台中</a:t>
            </a:r>
            <a:r>
              <a:rPr lang="zh-TW" altLang="en-US" dirty="0"/>
              <a:t>場：</a:t>
            </a:r>
            <a:r>
              <a:rPr lang="en-US" altLang="zh-TW" dirty="0"/>
              <a:t>6/13(</a:t>
            </a:r>
            <a:r>
              <a:rPr lang="zh-TW" altLang="en-US" dirty="0"/>
              <a:t>六</a:t>
            </a:r>
            <a:r>
              <a:rPr lang="en-US" altLang="zh-TW" dirty="0"/>
              <a:t>)</a:t>
            </a:r>
            <a:r>
              <a:rPr lang="en-US" altLang="zh-TW" dirty="0" smtClean="0"/>
              <a:t>13:30</a:t>
            </a:r>
            <a:br>
              <a:rPr lang="en-US" altLang="zh-TW" dirty="0" smtClean="0"/>
            </a:br>
            <a:r>
              <a:rPr lang="zh-TW" altLang="en-US" dirty="0" smtClean="0"/>
              <a:t>台中市</a:t>
            </a:r>
            <a:r>
              <a:rPr lang="zh-TW" altLang="en-US" dirty="0"/>
              <a:t>西區民權路</a:t>
            </a:r>
            <a:r>
              <a:rPr lang="en-US" altLang="zh-TW" dirty="0"/>
              <a:t>239</a:t>
            </a:r>
            <a:r>
              <a:rPr lang="zh-TW" altLang="en-US" dirty="0"/>
              <a:t>號</a:t>
            </a:r>
            <a:r>
              <a:rPr lang="en-US" altLang="zh-TW" dirty="0"/>
              <a:t>17</a:t>
            </a:r>
            <a:r>
              <a:rPr lang="zh-TW" altLang="en-US" dirty="0" smtClean="0"/>
              <a:t>樓</a:t>
            </a:r>
            <a:endParaRPr lang="en-US" altLang="zh-TW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</a:t>
            </a:r>
            <a:r>
              <a:rPr lang="zh-TW" altLang="en-US" dirty="0"/>
              <a:t>保證專</a:t>
            </a:r>
            <a:r>
              <a:rPr lang="zh-TW" altLang="en-US" dirty="0" smtClean="0"/>
              <a:t>班說明會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4716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就業專班推進手法</a:t>
            </a:r>
            <a:r>
              <a:rPr lang="en-US" altLang="zh-TW" sz="2800" dirty="0" smtClean="0"/>
              <a:t>(PDCA)</a:t>
            </a:r>
            <a:endParaRPr lang="zh-TW" altLang="en-US" sz="2800" dirty="0"/>
          </a:p>
        </p:txBody>
      </p:sp>
      <p:graphicFrame>
        <p:nvGraphicFramePr>
          <p:cNvPr id="7" name="資料庫圖表 6"/>
          <p:cNvGraphicFramePr/>
          <p:nvPr>
            <p:extLst>
              <p:ext uri="{D42A27DB-BD31-4B8C-83A1-F6EECF244321}">
                <p14:modId xmlns:p14="http://schemas.microsoft.com/office/powerpoint/2010/main" val="48868400"/>
              </p:ext>
            </p:extLst>
          </p:nvPr>
        </p:nvGraphicFramePr>
        <p:xfrm>
          <a:off x="125791" y="1903394"/>
          <a:ext cx="8892418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矩形 3"/>
          <p:cNvSpPr/>
          <p:nvPr/>
        </p:nvSpPr>
        <p:spPr>
          <a:xfrm>
            <a:off x="755576" y="4770276"/>
            <a:ext cx="8208912" cy="746956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+mn-ea"/>
              </a:rPr>
              <a:t>訓練設計</a:t>
            </a:r>
            <a:endParaRPr lang="zh-TW" altLang="en-US" sz="2800" dirty="0">
              <a:latin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755576" y="5778388"/>
            <a:ext cx="8208912" cy="746956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+mn-ea"/>
              </a:rPr>
              <a:t>核心能力</a:t>
            </a:r>
            <a:endParaRPr lang="zh-TW" altLang="en-US" sz="2800" dirty="0">
              <a:latin typeface="+mn-ea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55576" y="1700808"/>
            <a:ext cx="8208912" cy="746956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+mn-ea"/>
              </a:rPr>
              <a:t>績效推進</a:t>
            </a:r>
            <a:endParaRPr lang="zh-TW" altLang="en-US" sz="2800" dirty="0">
              <a:latin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5690201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-1" y="4593902"/>
            <a:ext cx="646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010888" y="3254703"/>
            <a:ext cx="6848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-1" y="1542707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CA</a:t>
            </a:r>
            <a:endParaRPr lang="zh-TW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354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就業專班目標職序</a:t>
            </a:r>
            <a:endParaRPr lang="zh-TW" alt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3568" y="4322512"/>
            <a:ext cx="2592288" cy="8048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3568" y="1863229"/>
            <a:ext cx="5342581" cy="80486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tint val="66000"/>
                  <a:satMod val="160000"/>
                </a:schemeClr>
              </a:gs>
              <a:gs pos="50000">
                <a:schemeClr val="accent1">
                  <a:lumMod val="75000"/>
                  <a:tint val="44500"/>
                  <a:satMod val="160000"/>
                </a:schemeClr>
              </a:gs>
              <a:gs pos="100000">
                <a:schemeClr val="accent1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36996" y="4330204"/>
            <a:ext cx="3317730" cy="80486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endParaRPr lang="zh-TW" alt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5400000">
            <a:off x="4384645" y="1538486"/>
            <a:ext cx="3217863" cy="3925887"/>
          </a:xfrm>
          <a:custGeom>
            <a:avLst/>
            <a:gdLst>
              <a:gd name="T0" fmla="*/ 1608931 w 21600"/>
              <a:gd name="T1" fmla="*/ 0 h 21600"/>
              <a:gd name="T2" fmla="*/ 390911 w 21600"/>
              <a:gd name="T3" fmla="*/ 1839674 h 21600"/>
              <a:gd name="T4" fmla="*/ 1608931 w 21600"/>
              <a:gd name="T5" fmla="*/ 915035 h 21600"/>
              <a:gd name="T6" fmla="*/ 2826951 w 21600"/>
              <a:gd name="T7" fmla="*/ 1839674 h 21600"/>
              <a:gd name="T8" fmla="*/ 0 60000 65536"/>
              <a:gd name="T9" fmla="*/ 0 60000 65536"/>
              <a:gd name="T10" fmla="*/ 0 60000 65536"/>
              <a:gd name="T11" fmla="*/ 0 60000 65536"/>
              <a:gd name="T12" fmla="*/ 348 w 21600"/>
              <a:gd name="T13" fmla="*/ 0 h 21600"/>
              <a:gd name="T14" fmla="*/ 21252 w 21600"/>
              <a:gd name="T15" fmla="*/ 12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242" y="10620"/>
                </a:moveTo>
                <a:cubicBezTo>
                  <a:pt x="5340" y="7620"/>
                  <a:pt x="7799" y="5239"/>
                  <a:pt x="10800" y="5240"/>
                </a:cubicBezTo>
                <a:cubicBezTo>
                  <a:pt x="13800" y="5240"/>
                  <a:pt x="16259" y="7620"/>
                  <a:pt x="16357" y="10620"/>
                </a:cubicBezTo>
                <a:lnTo>
                  <a:pt x="21594" y="10450"/>
                </a:lnTo>
                <a:cubicBezTo>
                  <a:pt x="21405" y="4624"/>
                  <a:pt x="16628" y="-1"/>
                  <a:pt x="10799" y="0"/>
                </a:cubicBezTo>
                <a:cubicBezTo>
                  <a:pt x="4971" y="0"/>
                  <a:pt x="194" y="4624"/>
                  <a:pt x="5" y="10450"/>
                </a:cubicBezTo>
                <a:close/>
              </a:path>
            </a:pathLst>
          </a:custGeom>
          <a:gradFill flip="none" rotWithShape="1">
            <a:gsLst>
              <a:gs pos="0">
                <a:srgbClr val="00B050"/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 algn="ctr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zh-TW" altLang="en-US" b="1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2051720" y="2117229"/>
            <a:ext cx="920750" cy="322263"/>
            <a:chOff x="1872" y="1728"/>
            <a:chExt cx="528" cy="192"/>
          </a:xfrm>
        </p:grpSpPr>
        <p:sp>
          <p:nvSpPr>
            <p:cNvPr id="9" name="AutoShape 22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1" name="AutoShape 24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2" name="Group 25"/>
          <p:cNvGrpSpPr>
            <a:grpSpLocks/>
          </p:cNvGrpSpPr>
          <p:nvPr/>
        </p:nvGrpSpPr>
        <p:grpSpPr bwMode="auto">
          <a:xfrm>
            <a:off x="5580112" y="2045792"/>
            <a:ext cx="920750" cy="322262"/>
            <a:chOff x="1872" y="1728"/>
            <a:chExt cx="528" cy="192"/>
          </a:xfrm>
        </p:grpSpPr>
        <p:sp>
          <p:nvSpPr>
            <p:cNvPr id="13" name="AutoShape 26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" name="AutoShape 27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5" name="AutoShape 28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7" name="Group 33"/>
          <p:cNvGrpSpPr>
            <a:grpSpLocks/>
          </p:cNvGrpSpPr>
          <p:nvPr/>
        </p:nvGrpSpPr>
        <p:grpSpPr bwMode="auto">
          <a:xfrm rot="10800000">
            <a:off x="4195763" y="4558804"/>
            <a:ext cx="920750" cy="322263"/>
            <a:chOff x="1872" y="1728"/>
            <a:chExt cx="528" cy="192"/>
          </a:xfrm>
        </p:grpSpPr>
        <p:sp>
          <p:nvSpPr>
            <p:cNvPr id="18" name="AutoShape 34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19" name="AutoShape 35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20" name="AutoShape 36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</p:grpSp>
      <p:grpSp>
        <p:nvGrpSpPr>
          <p:cNvPr id="21" name="Group 37"/>
          <p:cNvGrpSpPr>
            <a:grpSpLocks/>
          </p:cNvGrpSpPr>
          <p:nvPr/>
        </p:nvGrpSpPr>
        <p:grpSpPr bwMode="auto">
          <a:xfrm rot="10800000">
            <a:off x="2151063" y="4558804"/>
            <a:ext cx="920750" cy="322263"/>
            <a:chOff x="1872" y="1728"/>
            <a:chExt cx="528" cy="192"/>
          </a:xfrm>
        </p:grpSpPr>
        <p:sp>
          <p:nvSpPr>
            <p:cNvPr id="22" name="AutoShape 38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23" name="AutoShape 39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24" name="AutoShape 40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</p:grpSp>
      <p:grpSp>
        <p:nvGrpSpPr>
          <p:cNvPr id="25" name="Group 53"/>
          <p:cNvGrpSpPr>
            <a:grpSpLocks/>
          </p:cNvGrpSpPr>
          <p:nvPr/>
        </p:nvGrpSpPr>
        <p:grpSpPr bwMode="auto">
          <a:xfrm rot="10800000">
            <a:off x="6300193" y="4558804"/>
            <a:ext cx="920750" cy="322263"/>
            <a:chOff x="1872" y="1728"/>
            <a:chExt cx="528" cy="192"/>
          </a:xfrm>
        </p:grpSpPr>
        <p:sp>
          <p:nvSpPr>
            <p:cNvPr id="26" name="AutoShape 54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27" name="AutoShape 55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  <p:sp>
          <p:nvSpPr>
            <p:cNvPr id="28" name="AutoShape 56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29" name="資料庫圖表 28"/>
          <p:cNvGraphicFramePr/>
          <p:nvPr>
            <p:extLst>
              <p:ext uri="{D42A27DB-BD31-4B8C-83A1-F6EECF244321}">
                <p14:modId xmlns:p14="http://schemas.microsoft.com/office/powerpoint/2010/main" val="1162844331"/>
              </p:ext>
            </p:extLst>
          </p:nvPr>
        </p:nvGraphicFramePr>
        <p:xfrm>
          <a:off x="7065934" y="2888382"/>
          <a:ext cx="1676400" cy="40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116513" y="4330204"/>
            <a:ext cx="1367932" cy="929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81816" y="1692474"/>
            <a:ext cx="10858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09637" y="1681461"/>
            <a:ext cx="98583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33" name="Picture 7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92531" y="1664792"/>
            <a:ext cx="1365249" cy="1188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4" name="圓角矩形 33"/>
          <p:cNvSpPr/>
          <p:nvPr/>
        </p:nvSpPr>
        <p:spPr>
          <a:xfrm>
            <a:off x="959821" y="2888382"/>
            <a:ext cx="1152128" cy="3734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開發潛客</a:t>
            </a:r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899592" y="5157192"/>
            <a:ext cx="1482182" cy="702573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規劃企業營運</a:t>
            </a:r>
            <a:r>
              <a:rPr kumimoji="1"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/>
            </a:r>
            <a:br>
              <a:rPr kumimoji="1" lang="en-US" altLang="zh-TW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kumimoji="1" lang="zh-TW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優化方案</a:t>
            </a:r>
            <a:endParaRPr kumimoji="1" lang="zh-TW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3594695" y="2888382"/>
            <a:ext cx="1667271" cy="3734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zh-TW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規劃資訊方案</a:t>
            </a:r>
            <a:endParaRPr kumimoji="1" lang="zh-TW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7" name="圓角矩形 36"/>
          <p:cNvSpPr/>
          <p:nvPr/>
        </p:nvSpPr>
        <p:spPr>
          <a:xfrm>
            <a:off x="2870850" y="5321775"/>
            <a:ext cx="1607740" cy="3734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效益追蹤</a:t>
            </a:r>
          </a:p>
        </p:txBody>
      </p:sp>
      <p:sp>
        <p:nvSpPr>
          <p:cNvPr id="38" name="圓角矩形 37"/>
          <p:cNvSpPr/>
          <p:nvPr/>
        </p:nvSpPr>
        <p:spPr>
          <a:xfrm>
            <a:off x="4967666" y="5321775"/>
            <a:ext cx="1607740" cy="3734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zh-TW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系統上線</a:t>
            </a:r>
          </a:p>
        </p:txBody>
      </p:sp>
      <p:sp>
        <p:nvSpPr>
          <p:cNvPr id="39" name="圓角矩形 38"/>
          <p:cNvSpPr/>
          <p:nvPr/>
        </p:nvSpPr>
        <p:spPr>
          <a:xfrm>
            <a:off x="7064482" y="5321776"/>
            <a:ext cx="1607740" cy="53799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kumimoji="1" lang="zh-TW" altLang="en-US" sz="1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產品</a:t>
            </a:r>
            <a:r>
              <a:rPr kumimoji="1" lang="zh-TW" altLang="en-US" sz="1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發展</a:t>
            </a:r>
            <a:endParaRPr kumimoji="1" lang="en-US" altLang="zh-TW" sz="16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lvl="0" algn="ctr"/>
            <a:r>
              <a:rPr kumimoji="1" lang="zh-TW" altLang="en-US" sz="1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個案開發</a:t>
            </a:r>
            <a:endParaRPr kumimoji="1" lang="zh-TW" altLang="en-US" sz="1600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0" name="圖片 3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5782" y="4246579"/>
            <a:ext cx="1007861" cy="984621"/>
          </a:xfrm>
          <a:prstGeom prst="rect">
            <a:avLst/>
          </a:prstGeom>
        </p:spPr>
      </p:pic>
      <p:grpSp>
        <p:nvGrpSpPr>
          <p:cNvPr id="41" name="Group 29"/>
          <p:cNvGrpSpPr>
            <a:grpSpLocks/>
          </p:cNvGrpSpPr>
          <p:nvPr/>
        </p:nvGrpSpPr>
        <p:grpSpPr bwMode="auto">
          <a:xfrm rot="5400000">
            <a:off x="7417594" y="3610694"/>
            <a:ext cx="884238" cy="336550"/>
            <a:chOff x="1872" y="1728"/>
            <a:chExt cx="528" cy="192"/>
          </a:xfrm>
        </p:grpSpPr>
        <p:sp>
          <p:nvSpPr>
            <p:cNvPr id="42" name="AutoShape 30"/>
            <p:cNvSpPr>
              <a:spLocks noChangeArrowheads="1"/>
            </p:cNvSpPr>
            <p:nvPr/>
          </p:nvSpPr>
          <p:spPr bwMode="auto">
            <a:xfrm>
              <a:off x="1872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zh-TW" altLang="en-US"/>
            </a:p>
          </p:txBody>
        </p:sp>
        <p:sp>
          <p:nvSpPr>
            <p:cNvPr id="43" name="AutoShape 31"/>
            <p:cNvSpPr>
              <a:spLocks noChangeArrowheads="1"/>
            </p:cNvSpPr>
            <p:nvPr/>
          </p:nvSpPr>
          <p:spPr bwMode="auto">
            <a:xfrm>
              <a:off x="2064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zh-TW" altLang="en-US"/>
            </a:p>
          </p:txBody>
        </p:sp>
        <p:sp>
          <p:nvSpPr>
            <p:cNvPr id="44" name="AutoShape 32"/>
            <p:cNvSpPr>
              <a:spLocks noChangeArrowheads="1"/>
            </p:cNvSpPr>
            <p:nvPr/>
          </p:nvSpPr>
          <p:spPr bwMode="auto">
            <a:xfrm>
              <a:off x="2256" y="1728"/>
              <a:ext cx="144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00 w 21600"/>
                <a:gd name="T13" fmla="*/ 5738 h 21600"/>
                <a:gd name="T14" fmla="*/ 16800 w 21600"/>
                <a:gd name="T15" fmla="*/ 158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1250" y="0"/>
                  </a:moveTo>
                  <a:lnTo>
                    <a:pt x="11250" y="5738"/>
                  </a:lnTo>
                  <a:lnTo>
                    <a:pt x="3375" y="5738"/>
                  </a:lnTo>
                  <a:lnTo>
                    <a:pt x="3375" y="15862"/>
                  </a:lnTo>
                  <a:lnTo>
                    <a:pt x="11250" y="15862"/>
                  </a:lnTo>
                  <a:lnTo>
                    <a:pt x="11250" y="21600"/>
                  </a:lnTo>
                  <a:lnTo>
                    <a:pt x="21600" y="10800"/>
                  </a:lnTo>
                  <a:lnTo>
                    <a:pt x="11250" y="0"/>
                  </a:lnTo>
                  <a:close/>
                </a:path>
                <a:path w="21600" h="21600">
                  <a:moveTo>
                    <a:pt x="1350" y="5738"/>
                  </a:moveTo>
                  <a:lnTo>
                    <a:pt x="1350" y="15862"/>
                  </a:lnTo>
                  <a:lnTo>
                    <a:pt x="2700" y="15862"/>
                  </a:lnTo>
                  <a:lnTo>
                    <a:pt x="2700" y="5738"/>
                  </a:lnTo>
                  <a:lnTo>
                    <a:pt x="1350" y="5738"/>
                  </a:lnTo>
                  <a:close/>
                </a:path>
                <a:path w="21600" h="21600">
                  <a:moveTo>
                    <a:pt x="0" y="5738"/>
                  </a:moveTo>
                  <a:lnTo>
                    <a:pt x="0" y="15862"/>
                  </a:lnTo>
                  <a:lnTo>
                    <a:pt x="675" y="15862"/>
                  </a:lnTo>
                  <a:lnTo>
                    <a:pt x="675" y="5738"/>
                  </a:lnTo>
                  <a:lnTo>
                    <a:pt x="0" y="573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zh-TW" altLang="en-US"/>
            </a:p>
          </p:txBody>
        </p:sp>
      </p:grpSp>
      <p:pic>
        <p:nvPicPr>
          <p:cNvPr id="45" name="圖片 4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018" y="4088805"/>
            <a:ext cx="1175404" cy="1068387"/>
          </a:xfrm>
          <a:prstGeom prst="rect">
            <a:avLst/>
          </a:prstGeom>
        </p:spPr>
      </p:pic>
      <p:pic>
        <p:nvPicPr>
          <p:cNvPr id="46" name="圖片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887" y="4059705"/>
            <a:ext cx="1419857" cy="1123043"/>
          </a:xfrm>
          <a:prstGeom prst="rect">
            <a:avLst/>
          </a:prstGeom>
        </p:spPr>
      </p:pic>
      <p:sp>
        <p:nvSpPr>
          <p:cNvPr id="47" name="圓角矩形 46"/>
          <p:cNvSpPr/>
          <p:nvPr/>
        </p:nvSpPr>
        <p:spPr>
          <a:xfrm>
            <a:off x="1066795" y="6207748"/>
            <a:ext cx="336853" cy="3734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字方塊 47"/>
          <p:cNvSpPr txBox="1"/>
          <p:nvPr/>
        </p:nvSpPr>
        <p:spPr>
          <a:xfrm>
            <a:off x="1345742" y="6207748"/>
            <a:ext cx="6034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系統</a:t>
            </a:r>
            <a:r>
              <a:rPr lang="zh-TW" altLang="en-US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　　　</a:t>
            </a:r>
            <a:r>
              <a:rPr lang="en-US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軟體工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程師　　　</a:t>
            </a:r>
            <a:r>
              <a:rPr lang="en-US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  <a:r>
              <a:rPr lang="zh-TW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工程師</a:t>
            </a:r>
            <a:endParaRPr lang="zh-TW" altLang="en-US" dirty="0"/>
          </a:p>
        </p:txBody>
      </p:sp>
      <p:sp>
        <p:nvSpPr>
          <p:cNvPr id="49" name="圓角矩形 48"/>
          <p:cNvSpPr/>
          <p:nvPr/>
        </p:nvSpPr>
        <p:spPr>
          <a:xfrm>
            <a:off x="3082984" y="6207748"/>
            <a:ext cx="336853" cy="37340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圓角矩形 49"/>
          <p:cNvSpPr/>
          <p:nvPr/>
        </p:nvSpPr>
        <p:spPr>
          <a:xfrm>
            <a:off x="5099243" y="6207748"/>
            <a:ext cx="336853" cy="3734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273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五邊形 3"/>
          <p:cNvSpPr/>
          <p:nvPr/>
        </p:nvSpPr>
        <p:spPr>
          <a:xfrm>
            <a:off x="323528" y="1700808"/>
            <a:ext cx="8280920" cy="1296144"/>
          </a:xfrm>
          <a:prstGeom prst="homePlate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就業專</a:t>
            </a:r>
            <a:r>
              <a:rPr lang="zh-TW" altLang="en-US" dirty="0" smtClean="0"/>
              <a:t>班一年開辦二梯次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645024"/>
            <a:ext cx="6624736" cy="3096344"/>
          </a:xfrm>
          <a:prstGeom prst="rect">
            <a:avLst/>
          </a:prstGeom>
        </p:spPr>
      </p:pic>
      <p:sp>
        <p:nvSpPr>
          <p:cNvPr id="2" name="圓角矩形 1"/>
          <p:cNvSpPr/>
          <p:nvPr/>
        </p:nvSpPr>
        <p:spPr>
          <a:xfrm>
            <a:off x="738075" y="1916832"/>
            <a:ext cx="187220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說明會</a:t>
            </a:r>
            <a:r>
              <a:rPr lang="en-US" altLang="zh-TW" sz="2400" b="1" dirty="0" smtClean="0"/>
              <a:t>+</a:t>
            </a:r>
            <a:br>
              <a:rPr lang="en-US" altLang="zh-TW" sz="2400" b="1" dirty="0" smtClean="0"/>
            </a:br>
            <a:r>
              <a:rPr lang="zh-TW" altLang="en-US" sz="2400" b="1" dirty="0" smtClean="0"/>
              <a:t>面試初試</a:t>
            </a:r>
            <a:endParaRPr lang="zh-TW" altLang="en-US" sz="2400" b="1" dirty="0"/>
          </a:p>
        </p:txBody>
      </p:sp>
      <p:sp>
        <p:nvSpPr>
          <p:cNvPr id="6" name="圓角矩形 5"/>
          <p:cNvSpPr/>
          <p:nvPr/>
        </p:nvSpPr>
        <p:spPr>
          <a:xfrm>
            <a:off x="3203848" y="1911227"/>
            <a:ext cx="187220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職序</a:t>
            </a:r>
            <a:r>
              <a:rPr lang="zh-TW" altLang="en-US" sz="2400" b="1" dirty="0" smtClean="0"/>
              <a:t>面試</a:t>
            </a:r>
            <a:endParaRPr lang="zh-TW" altLang="en-US" sz="2400" b="1" dirty="0"/>
          </a:p>
        </p:txBody>
      </p:sp>
      <p:sp>
        <p:nvSpPr>
          <p:cNvPr id="7" name="圓角矩形 6"/>
          <p:cNvSpPr/>
          <p:nvPr/>
        </p:nvSpPr>
        <p:spPr>
          <a:xfrm>
            <a:off x="5724128" y="1916436"/>
            <a:ext cx="1872208" cy="86409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/>
              <a:t>入職</a:t>
            </a:r>
            <a:r>
              <a:rPr lang="zh-TW" altLang="en-US" sz="2400" b="1" dirty="0" smtClean="0"/>
              <a:t>培育</a:t>
            </a:r>
            <a:endParaRPr lang="zh-TW" altLang="en-US" sz="2400" b="1" dirty="0"/>
          </a:p>
        </p:txBody>
      </p:sp>
      <p:sp>
        <p:nvSpPr>
          <p:cNvPr id="9" name="圓角矩形 8"/>
          <p:cNvSpPr/>
          <p:nvPr/>
        </p:nvSpPr>
        <p:spPr>
          <a:xfrm>
            <a:off x="6516216" y="5970984"/>
            <a:ext cx="2115919" cy="5543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b="1" dirty="0">
                <a:latin typeface="+mn-ea"/>
              </a:rPr>
              <a:t>7/1~8/31</a:t>
            </a:r>
            <a:r>
              <a:rPr lang="zh-TW" altLang="en-US" b="1" dirty="0">
                <a:latin typeface="+mn-ea"/>
              </a:rPr>
              <a:t>統訓</a:t>
            </a:r>
            <a:endParaRPr lang="zh-TW" altLang="en-US" b="1" dirty="0">
              <a:latin typeface="+mn-ea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516216" y="5121450"/>
            <a:ext cx="2115919" cy="55436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latin typeface="+mn-ea"/>
              </a:rPr>
              <a:t>產線分訓  </a:t>
            </a:r>
            <a:r>
              <a:rPr lang="en-US" altLang="zh-TW" b="1" dirty="0">
                <a:latin typeface="+mn-ea"/>
              </a:rPr>
              <a:t>6</a:t>
            </a:r>
            <a:r>
              <a:rPr lang="zh-TW" altLang="en-US" b="1" dirty="0" smtClean="0">
                <a:latin typeface="+mn-ea"/>
              </a:rPr>
              <a:t>月</a:t>
            </a:r>
            <a:r>
              <a:rPr lang="zh-TW" altLang="en-US" b="1" dirty="0" smtClean="0">
                <a:latin typeface="+mn-ea"/>
              </a:rPr>
              <a:t>開始</a:t>
            </a:r>
            <a:endParaRPr lang="zh-TW" altLang="en-US" b="1" dirty="0">
              <a:latin typeface="+mn-ea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516216" y="4221088"/>
            <a:ext cx="2115919" cy="55436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b="1" dirty="0" smtClean="0">
                <a:latin typeface="+mn-ea"/>
              </a:rPr>
              <a:t>7/1~8/31</a:t>
            </a:r>
            <a:r>
              <a:rPr lang="zh-TW" altLang="en-US" b="1" dirty="0" smtClean="0">
                <a:latin typeface="+mn-ea"/>
              </a:rPr>
              <a:t>統</a:t>
            </a:r>
            <a:r>
              <a:rPr lang="zh-TW" altLang="en-US" b="1" dirty="0" smtClean="0">
                <a:latin typeface="+mn-ea"/>
              </a:rPr>
              <a:t>訓</a:t>
            </a:r>
            <a:endParaRPr lang="zh-TW" altLang="en-US" b="1" dirty="0"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636736" y="3059668"/>
            <a:ext cx="782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每年</a:t>
            </a:r>
            <a:r>
              <a:rPr lang="en-US" altLang="zh-TW" dirty="0" smtClean="0">
                <a:latin typeface="+mj-ea"/>
                <a:ea typeface="+mj-ea"/>
              </a:rPr>
              <a:t>1~2</a:t>
            </a:r>
            <a:r>
              <a:rPr lang="zh-TW" altLang="en-US" dirty="0" smtClean="0">
                <a:latin typeface="+mj-ea"/>
                <a:ea typeface="+mj-ea"/>
              </a:rPr>
              <a:t>月、</a:t>
            </a:r>
            <a:r>
              <a:rPr lang="en-US" altLang="zh-TW" dirty="0" smtClean="0">
                <a:latin typeface="+mj-ea"/>
                <a:ea typeface="+mj-ea"/>
              </a:rPr>
              <a:t>6~7</a:t>
            </a:r>
            <a:r>
              <a:rPr lang="zh-TW" altLang="en-US" dirty="0" smtClean="0">
                <a:latin typeface="+mj-ea"/>
                <a:ea typeface="+mj-ea"/>
              </a:rPr>
              <a:t>月　　　</a:t>
            </a:r>
            <a:r>
              <a:rPr lang="zh-TW" altLang="en-US" dirty="0">
                <a:latin typeface="+mj-ea"/>
                <a:ea typeface="+mj-ea"/>
              </a:rPr>
              <a:t>每年</a:t>
            </a:r>
            <a:r>
              <a:rPr lang="en-US" altLang="zh-TW" dirty="0">
                <a:latin typeface="+mj-ea"/>
                <a:ea typeface="+mj-ea"/>
              </a:rPr>
              <a:t>2</a:t>
            </a:r>
            <a:r>
              <a:rPr lang="zh-TW" altLang="en-US" dirty="0">
                <a:latin typeface="+mj-ea"/>
                <a:ea typeface="+mj-ea"/>
              </a:rPr>
              <a:t>月、</a:t>
            </a:r>
            <a:r>
              <a:rPr lang="en-US" altLang="zh-TW" dirty="0">
                <a:latin typeface="+mj-ea"/>
                <a:ea typeface="+mj-ea"/>
              </a:rPr>
              <a:t>7</a:t>
            </a:r>
            <a:r>
              <a:rPr lang="zh-TW" altLang="en-US" dirty="0">
                <a:latin typeface="+mj-ea"/>
                <a:ea typeface="+mj-ea"/>
              </a:rPr>
              <a:t>月　</a:t>
            </a:r>
            <a:r>
              <a:rPr lang="zh-TW" altLang="en-US" dirty="0" smtClean="0">
                <a:latin typeface="+mj-ea"/>
                <a:ea typeface="+mj-ea"/>
              </a:rPr>
              <a:t>　　　每年</a:t>
            </a:r>
            <a:r>
              <a:rPr lang="en-US" altLang="zh-TW" dirty="0" smtClean="0">
                <a:latin typeface="+mj-ea"/>
                <a:ea typeface="+mj-ea"/>
              </a:rPr>
              <a:t>3~4</a:t>
            </a:r>
            <a:r>
              <a:rPr lang="zh-TW" altLang="en-US" dirty="0" smtClean="0">
                <a:latin typeface="+mj-ea"/>
                <a:ea typeface="+mj-ea"/>
              </a:rPr>
              <a:t>月、</a:t>
            </a:r>
            <a:r>
              <a:rPr lang="en-US" altLang="zh-TW" dirty="0" smtClean="0">
                <a:latin typeface="+mj-ea"/>
                <a:ea typeface="+mj-ea"/>
              </a:rPr>
              <a:t>8~9</a:t>
            </a:r>
            <a:r>
              <a:rPr lang="zh-TW" altLang="en-US" dirty="0" smtClean="0">
                <a:latin typeface="+mj-ea"/>
                <a:ea typeface="+mj-ea"/>
              </a:rPr>
              <a:t>月</a:t>
            </a:r>
            <a:r>
              <a:rPr lang="zh-TW" altLang="en-US" dirty="0">
                <a:latin typeface="+mj-ea"/>
                <a:ea typeface="+mj-ea"/>
              </a:rPr>
              <a:t>　</a:t>
            </a:r>
            <a:endParaRPr lang="zh-TW" alt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4092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群組 2"/>
          <p:cNvGrpSpPr>
            <a:grpSpLocks/>
          </p:cNvGrpSpPr>
          <p:nvPr/>
        </p:nvGrpSpPr>
        <p:grpSpPr bwMode="auto">
          <a:xfrm>
            <a:off x="2022177" y="1940768"/>
            <a:ext cx="5718175" cy="3021012"/>
            <a:chOff x="1447800" y="1916113"/>
            <a:chExt cx="5645150" cy="3021012"/>
          </a:xfrm>
        </p:grpSpPr>
        <p:sp>
          <p:nvSpPr>
            <p:cNvPr id="86" name="矩形 85"/>
            <p:cNvSpPr/>
            <p:nvPr/>
          </p:nvSpPr>
          <p:spPr>
            <a:xfrm>
              <a:off x="1447800" y="1916113"/>
              <a:ext cx="5645150" cy="3021012"/>
            </a:xfrm>
            <a:prstGeom prst="rect">
              <a:avLst/>
            </a:prstGeom>
            <a:ln>
              <a:prstDash val="dash"/>
              <a:tailEnd type="none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zh-TW" altLang="en-US" dirty="0">
                <a:latin typeface="微軟正黑體" pitchFamily="34" charset="-120"/>
              </a:endParaRPr>
            </a:p>
          </p:txBody>
        </p:sp>
        <p:grpSp>
          <p:nvGrpSpPr>
            <p:cNvPr id="12345" name="群組 23"/>
            <p:cNvGrpSpPr>
              <a:grpSpLocks/>
            </p:cNvGrpSpPr>
            <p:nvPr/>
          </p:nvGrpSpPr>
          <p:grpSpPr bwMode="auto">
            <a:xfrm>
              <a:off x="2868613" y="2000250"/>
              <a:ext cx="3143250" cy="828675"/>
              <a:chOff x="2123732" y="2026449"/>
              <a:chExt cx="1614814" cy="807407"/>
            </a:xfrm>
          </p:grpSpPr>
          <p:sp>
            <p:nvSpPr>
              <p:cNvPr id="25" name="圓角矩形 24"/>
              <p:cNvSpPr/>
              <p:nvPr/>
            </p:nvSpPr>
            <p:spPr>
              <a:xfrm>
                <a:off x="2124072" y="2026449"/>
                <a:ext cx="1614320" cy="807407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</p:sp>
          <p:sp>
            <p:nvSpPr>
              <p:cNvPr id="26" name="圓角矩形 4"/>
              <p:cNvSpPr/>
              <p:nvPr/>
            </p:nvSpPr>
            <p:spPr>
              <a:xfrm>
                <a:off x="2147421" y="2049651"/>
                <a:ext cx="1567622" cy="761004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>
                  <a:lnSpc>
                    <a:spcPct val="120000"/>
                  </a:lnSpc>
                  <a:spcAft>
                    <a:spcPts val="0"/>
                  </a:spcAft>
                  <a:defRPr/>
                </a:pPr>
                <a:r>
                  <a:rPr lang="zh-TW" altLang="en-US" b="1" dirty="0"/>
                  <a:t>營銷共通基礎培訓</a:t>
                </a:r>
                <a:r>
                  <a:rPr lang="en-US" altLang="zh-TW" b="1" dirty="0"/>
                  <a:t/>
                </a:r>
                <a:br>
                  <a:rPr lang="en-US" altLang="zh-TW" b="1" dirty="0"/>
                </a:br>
                <a:r>
                  <a:rPr lang="zh-TW" altLang="en-US" b="1" dirty="0"/>
                  <a:t>與電銷基礎技能養成</a:t>
                </a:r>
                <a:endParaRPr lang="zh-TW" altLang="en-US" sz="1600" b="1" dirty="0"/>
              </a:p>
            </p:txBody>
          </p:sp>
        </p:grpSp>
        <p:cxnSp>
          <p:nvCxnSpPr>
            <p:cNvPr id="49" name="直線接點 48"/>
            <p:cNvCxnSpPr>
              <a:stCxn id="26" idx="2"/>
            </p:cNvCxnSpPr>
            <p:nvPr/>
          </p:nvCxnSpPr>
          <p:spPr>
            <a:xfrm>
              <a:off x="4439636" y="2805113"/>
              <a:ext cx="3134" cy="46513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5" name="文字方塊 64"/>
            <p:cNvSpPr txBox="1"/>
            <p:nvPr/>
          </p:nvSpPr>
          <p:spPr>
            <a:xfrm>
              <a:off x="1479615" y="1921155"/>
              <a:ext cx="1089928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dirty="0"/>
                <a:t>階段</a:t>
              </a:r>
              <a:r>
                <a:rPr lang="en-US" altLang="zh-TW" dirty="0"/>
                <a:t>1.2</a:t>
              </a:r>
              <a:endParaRPr lang="zh-TW" altLang="en-US" dirty="0"/>
            </a:p>
          </p:txBody>
        </p:sp>
      </p:grpSp>
      <p:sp>
        <p:nvSpPr>
          <p:cNvPr id="2" name="內容版面配置區 1"/>
          <p:cNvSpPr>
            <a:spLocks noGrp="1"/>
          </p:cNvSpPr>
          <p:nvPr>
            <p:ph idx="4294967295"/>
          </p:nvPr>
        </p:nvSpPr>
        <p:spPr>
          <a:xfrm>
            <a:off x="107950" y="981075"/>
            <a:ext cx="9036050" cy="7921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zh-TW" altLang="en-US" sz="2400" dirty="0" smtClean="0"/>
              <a:t>市場營銷在培訓第二階段結束後安排發表、績效面談後分發</a:t>
            </a:r>
            <a:r>
              <a:rPr lang="zh-TW" altLang="en-US" sz="2400" dirty="0" smtClean="0"/>
              <a:t>至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市場</a:t>
            </a:r>
            <a:r>
              <a:rPr lang="zh-TW" altLang="en-US" sz="2400" dirty="0" smtClean="0"/>
              <a:t>或銷售序列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分流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。</a:t>
            </a:r>
            <a:endParaRPr lang="en-US" altLang="zh-TW" sz="2400" dirty="0"/>
          </a:p>
        </p:txBody>
      </p:sp>
      <p:sp>
        <p:nvSpPr>
          <p:cNvPr id="11268" name="文字版面配置區 4"/>
          <p:cNvSpPr>
            <a:spLocks noGrp="1"/>
          </p:cNvSpPr>
          <p:nvPr>
            <p:ph type="body" sz="quarter" idx="13"/>
          </p:nvPr>
        </p:nvSpPr>
        <p:spPr bwMode="auto">
          <a:xfrm>
            <a:off x="107950" y="476250"/>
            <a:ext cx="9036050" cy="5048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  <a:normAutofit lnSpcReduction="1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altLang="zh-TW" dirty="0" smtClean="0">
                <a:latin typeface="+mj-ea"/>
                <a:ea typeface="+mj-ea"/>
              </a:rPr>
              <a:t>【</a:t>
            </a:r>
            <a:r>
              <a:rPr lang="zh-TW" altLang="en-US" dirty="0" smtClean="0">
                <a:latin typeface="+mj-ea"/>
                <a:ea typeface="+mj-ea"/>
              </a:rPr>
              <a:t>人才培育養成模式</a:t>
            </a:r>
            <a:r>
              <a:rPr lang="en-US" altLang="zh-TW" dirty="0" smtClean="0">
                <a:latin typeface="+mj-ea"/>
                <a:ea typeface="+mj-ea"/>
              </a:rPr>
              <a:t>】</a:t>
            </a:r>
            <a:r>
              <a:rPr lang="zh-TW" altLang="en-US" dirty="0" smtClean="0">
                <a:latin typeface="+mj-ea"/>
                <a:ea typeface="+mj-ea"/>
              </a:rPr>
              <a:t>市場</a:t>
            </a:r>
            <a:r>
              <a:rPr lang="zh-TW" altLang="en-US" dirty="0" smtClean="0">
                <a:latin typeface="+mj-ea"/>
                <a:ea typeface="+mj-ea"/>
              </a:rPr>
              <a:t>營</a:t>
            </a:r>
            <a:r>
              <a:rPr lang="zh-TW" altLang="en-US" dirty="0" smtClean="0">
                <a:latin typeface="+mj-ea"/>
                <a:ea typeface="+mj-ea"/>
              </a:rPr>
              <a:t>銷職能</a:t>
            </a:r>
            <a:r>
              <a:rPr lang="zh-TW" altLang="en-US" dirty="0" smtClean="0">
                <a:latin typeface="+mj-ea"/>
                <a:ea typeface="+mj-ea"/>
              </a:rPr>
              <a:t>分流架構</a:t>
            </a:r>
          </a:p>
        </p:txBody>
      </p:sp>
      <p:cxnSp>
        <p:nvCxnSpPr>
          <p:cNvPr id="14" name="直線接點 13"/>
          <p:cNvCxnSpPr/>
          <p:nvPr/>
        </p:nvCxnSpPr>
        <p:spPr>
          <a:xfrm>
            <a:off x="17051338" y="3346450"/>
            <a:ext cx="0" cy="222250"/>
          </a:xfrm>
          <a:prstGeom prst="line">
            <a:avLst/>
          </a:prstGeom>
          <a:ln w="3175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V="1">
            <a:off x="17051338" y="4427538"/>
            <a:ext cx="0" cy="249237"/>
          </a:xfrm>
          <a:prstGeom prst="line">
            <a:avLst/>
          </a:prstGeom>
          <a:ln w="3175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95" name="群組 20"/>
          <p:cNvGrpSpPr>
            <a:grpSpLocks/>
          </p:cNvGrpSpPr>
          <p:nvPr/>
        </p:nvGrpSpPr>
        <p:grpSpPr bwMode="auto">
          <a:xfrm>
            <a:off x="704552" y="2356693"/>
            <a:ext cx="1204913" cy="1125537"/>
            <a:chOff x="4211962" y="559374"/>
            <a:chExt cx="1614814" cy="783759"/>
          </a:xfrm>
        </p:grpSpPr>
        <p:sp>
          <p:nvSpPr>
            <p:cNvPr id="22" name="圓角矩形 21"/>
            <p:cNvSpPr/>
            <p:nvPr/>
          </p:nvSpPr>
          <p:spPr>
            <a:xfrm>
              <a:off x="4211962" y="559374"/>
              <a:ext cx="1614814" cy="783759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zh-TW" altLang="en-US" dirty="0"/>
                <a:t>實習</a:t>
              </a:r>
              <a:r>
                <a:rPr lang="zh-TW" altLang="en-US" sz="2800" dirty="0">
                  <a:solidFill>
                    <a:srgbClr val="FF0000"/>
                  </a:solidFill>
                </a:rPr>
                <a:t>前</a:t>
              </a:r>
              <a:r>
                <a:rPr lang="zh-TW" altLang="en-US" dirty="0"/>
                <a:t>面試</a:t>
              </a:r>
              <a:r>
                <a:rPr lang="en-US" altLang="zh-TW" dirty="0"/>
                <a:t>+</a:t>
              </a:r>
              <a:r>
                <a:rPr lang="zh-TW" altLang="en-US" dirty="0"/>
                <a:t>性向測驗</a:t>
              </a:r>
            </a:p>
          </p:txBody>
        </p:sp>
        <p:sp>
          <p:nvSpPr>
            <p:cNvPr id="23" name="圓角矩形 4"/>
            <p:cNvSpPr/>
            <p:nvPr/>
          </p:nvSpPr>
          <p:spPr>
            <a:xfrm>
              <a:off x="4235366" y="582588"/>
              <a:ext cx="1568006" cy="7605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0795" tIns="10795" rIns="10795" bIns="10795" spcCol="1270" anchor="ctr"/>
            <a:lstStyle/>
            <a:p>
              <a:pPr algn="ctr" defTabSz="75565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zh-TW" altLang="en-US" sz="1700" dirty="0"/>
            </a:p>
          </p:txBody>
        </p:sp>
      </p:grpSp>
      <p:sp>
        <p:nvSpPr>
          <p:cNvPr id="35" name="直線接點 4"/>
          <p:cNvSpPr/>
          <p:nvPr/>
        </p:nvSpPr>
        <p:spPr>
          <a:xfrm rot="1642460">
            <a:off x="-1617663" y="476250"/>
            <a:ext cx="38100" cy="381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12700" tIns="0" rIns="12700" bIns="0" spcCol="1270" anchor="ctr"/>
          <a:lstStyle/>
          <a:p>
            <a:pPr algn="ctr" defTabSz="222250">
              <a:lnSpc>
                <a:spcPct val="90000"/>
              </a:lnSpc>
              <a:spcAft>
                <a:spcPct val="35000"/>
              </a:spcAft>
              <a:defRPr/>
            </a:pPr>
            <a:endParaRPr lang="zh-TW" altLang="en-US" sz="500"/>
          </a:p>
        </p:txBody>
      </p:sp>
      <p:grpSp>
        <p:nvGrpSpPr>
          <p:cNvPr id="12297" name="群組 5"/>
          <p:cNvGrpSpPr>
            <a:grpSpLocks/>
          </p:cNvGrpSpPr>
          <p:nvPr/>
        </p:nvGrpSpPr>
        <p:grpSpPr bwMode="auto">
          <a:xfrm>
            <a:off x="2482552" y="4776043"/>
            <a:ext cx="1974850" cy="1965325"/>
            <a:chOff x="1907703" y="4751388"/>
            <a:chExt cx="1975093" cy="1965325"/>
          </a:xfrm>
        </p:grpSpPr>
        <p:sp>
          <p:nvSpPr>
            <p:cNvPr id="12" name="矩形 11"/>
            <p:cNvSpPr/>
            <p:nvPr/>
          </p:nvSpPr>
          <p:spPr>
            <a:xfrm>
              <a:off x="1907703" y="5110163"/>
              <a:ext cx="1973506" cy="1606550"/>
            </a:xfrm>
            <a:prstGeom prst="rect">
              <a:avLst/>
            </a:prstGeom>
            <a:ln>
              <a:tailEnd type="none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latin typeface="微軟正黑體" pitchFamily="34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907703" y="6346844"/>
              <a:ext cx="1975093" cy="369332"/>
            </a:xfrm>
            <a:prstGeom prst="rect">
              <a:avLst/>
            </a:prstGeom>
            <a:ln>
              <a:tailEnd type="none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dirty="0">
                  <a:latin typeface="微軟正黑體" panose="020B0604030504040204" pitchFamily="34" charset="-120"/>
                </a:rPr>
                <a:t>市場序列</a:t>
              </a:r>
            </a:p>
          </p:txBody>
        </p:sp>
        <p:grpSp>
          <p:nvGrpSpPr>
            <p:cNvPr id="12338" name="群組 36"/>
            <p:cNvGrpSpPr>
              <a:grpSpLocks/>
            </p:cNvGrpSpPr>
            <p:nvPr/>
          </p:nvGrpSpPr>
          <p:grpSpPr bwMode="auto">
            <a:xfrm>
              <a:off x="2087563" y="5243513"/>
              <a:ext cx="1614487" cy="1103312"/>
              <a:chOff x="2123732" y="2026448"/>
              <a:chExt cx="1614814" cy="807407"/>
            </a:xfrm>
          </p:grpSpPr>
          <p:sp>
            <p:nvSpPr>
              <p:cNvPr id="38" name="圓角矩形 37"/>
              <p:cNvSpPr/>
              <p:nvPr/>
            </p:nvSpPr>
            <p:spPr>
              <a:xfrm>
                <a:off x="2123282" y="2026448"/>
                <a:ext cx="1615013" cy="807407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39" name="圓角矩形 4"/>
              <p:cNvSpPr/>
              <p:nvPr/>
            </p:nvSpPr>
            <p:spPr>
              <a:xfrm>
                <a:off x="2147102" y="2049683"/>
                <a:ext cx="1567374" cy="76093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b="1" dirty="0"/>
                  <a:t>市場行銷專員</a:t>
                </a:r>
                <a:r>
                  <a:rPr lang="en-US" altLang="zh-TW" b="1" dirty="0"/>
                  <a:t/>
                </a:r>
                <a:br>
                  <a:rPr lang="en-US" altLang="zh-TW" b="1" dirty="0"/>
                </a:br>
                <a:r>
                  <a:rPr lang="zh-TW" altLang="en-US" sz="1100" b="1" u="sng" dirty="0">
                    <a:solidFill>
                      <a:schemeClr val="accent2"/>
                    </a:solidFill>
                  </a:rPr>
                  <a:t>市場行銷專員</a:t>
                </a:r>
              </a:p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sz="1100" dirty="0"/>
                  <a:t>行銷企劃專員</a:t>
                </a:r>
              </a:p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sz="1100" dirty="0"/>
                  <a:t>網路行銷專員</a:t>
                </a:r>
              </a:p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sz="1100" dirty="0"/>
                  <a:t>影音行銷企劃專員</a:t>
                </a:r>
              </a:p>
            </p:txBody>
          </p:sp>
        </p:grpSp>
        <p:cxnSp>
          <p:nvCxnSpPr>
            <p:cNvPr id="77" name="直線接點 76"/>
            <p:cNvCxnSpPr>
              <a:stCxn id="60" idx="2"/>
              <a:endCxn id="39" idx="0"/>
            </p:cNvCxnSpPr>
            <p:nvPr/>
          </p:nvCxnSpPr>
          <p:spPr>
            <a:xfrm>
              <a:off x="2894456" y="4751388"/>
              <a:ext cx="0" cy="523875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98" name="群組 7"/>
          <p:cNvGrpSpPr>
            <a:grpSpLocks/>
          </p:cNvGrpSpPr>
          <p:nvPr/>
        </p:nvGrpSpPr>
        <p:grpSpPr bwMode="auto">
          <a:xfrm>
            <a:off x="5651202" y="4801443"/>
            <a:ext cx="1887538" cy="1939925"/>
            <a:chOff x="5076281" y="4776788"/>
            <a:chExt cx="1888082" cy="1939925"/>
          </a:xfrm>
        </p:grpSpPr>
        <p:sp>
          <p:nvSpPr>
            <p:cNvPr id="17" name="矩形 16"/>
            <p:cNvSpPr/>
            <p:nvPr/>
          </p:nvSpPr>
          <p:spPr>
            <a:xfrm>
              <a:off x="5076281" y="5110163"/>
              <a:ext cx="1888082" cy="1606550"/>
            </a:xfrm>
            <a:prstGeom prst="rect">
              <a:avLst/>
            </a:prstGeom>
            <a:ln>
              <a:tailEnd type="none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>
                <a:latin typeface="微軟正黑體" pitchFamily="34" charset="-12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076281" y="6346844"/>
              <a:ext cx="1887234" cy="369332"/>
            </a:xfrm>
            <a:prstGeom prst="rect">
              <a:avLst/>
            </a:prstGeom>
            <a:ln>
              <a:tailEnd type="none"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dirty="0">
                  <a:latin typeface="微軟正黑體" panose="020B0604030504040204" pitchFamily="34" charset="-120"/>
                </a:rPr>
                <a:t>銷售序列</a:t>
              </a:r>
            </a:p>
          </p:txBody>
        </p:sp>
        <p:grpSp>
          <p:nvGrpSpPr>
            <p:cNvPr id="12330" name="群組 42"/>
            <p:cNvGrpSpPr>
              <a:grpSpLocks/>
            </p:cNvGrpSpPr>
            <p:nvPr/>
          </p:nvGrpSpPr>
          <p:grpSpPr bwMode="auto">
            <a:xfrm>
              <a:off x="5213350" y="5445125"/>
              <a:ext cx="1614488" cy="647700"/>
              <a:chOff x="2123732" y="2026449"/>
              <a:chExt cx="1614814" cy="807407"/>
            </a:xfrm>
          </p:grpSpPr>
          <p:sp>
            <p:nvSpPr>
              <p:cNvPr id="44" name="圓角矩形 43"/>
              <p:cNvSpPr/>
              <p:nvPr/>
            </p:nvSpPr>
            <p:spPr>
              <a:xfrm>
                <a:off x="2123227" y="2026449"/>
                <a:ext cx="1615279" cy="807407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45" name="圓角矩形 4"/>
              <p:cNvSpPr/>
              <p:nvPr/>
            </p:nvSpPr>
            <p:spPr>
              <a:xfrm>
                <a:off x="2147051" y="2050196"/>
                <a:ext cx="1567630" cy="75991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sz="1700" b="1" dirty="0"/>
                  <a:t>系統規劃師</a:t>
                </a:r>
              </a:p>
            </p:txBody>
          </p:sp>
        </p:grpSp>
        <p:cxnSp>
          <p:nvCxnSpPr>
            <p:cNvPr id="83" name="直線接點 82"/>
            <p:cNvCxnSpPr>
              <a:stCxn id="42" idx="2"/>
              <a:endCxn id="45" idx="0"/>
            </p:cNvCxnSpPr>
            <p:nvPr/>
          </p:nvCxnSpPr>
          <p:spPr>
            <a:xfrm>
              <a:off x="6020322" y="4776788"/>
              <a:ext cx="0" cy="687387"/>
            </a:xfrm>
            <a:prstGeom prst="line">
              <a:avLst/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299" name="群組 9"/>
          <p:cNvGrpSpPr>
            <a:grpSpLocks/>
          </p:cNvGrpSpPr>
          <p:nvPr/>
        </p:nvGrpSpPr>
        <p:grpSpPr bwMode="auto">
          <a:xfrm>
            <a:off x="4252616" y="5412630"/>
            <a:ext cx="1558925" cy="806450"/>
            <a:chOff x="3678239" y="5387975"/>
            <a:chExt cx="1558925" cy="806450"/>
          </a:xfrm>
        </p:grpSpPr>
        <p:cxnSp>
          <p:nvCxnSpPr>
            <p:cNvPr id="91" name="肘形接點 90"/>
            <p:cNvCxnSpPr>
              <a:stCxn id="45" idx="1"/>
              <a:endCxn id="39" idx="3"/>
            </p:cNvCxnSpPr>
            <p:nvPr/>
          </p:nvCxnSpPr>
          <p:spPr>
            <a:xfrm rot="10800000" flipV="1">
              <a:off x="3678239" y="5840982"/>
              <a:ext cx="1558925" cy="26195"/>
            </a:xfrm>
            <a:prstGeom prst="bentConnector3">
              <a:avLst>
                <a:gd name="adj1" fmla="val 50000"/>
              </a:avLst>
            </a:prstGeom>
            <a:ln>
              <a:headEnd type="triangle" w="med" len="med"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菱形 84"/>
            <p:cNvSpPr/>
            <p:nvPr/>
          </p:nvSpPr>
          <p:spPr>
            <a:xfrm>
              <a:off x="3995738" y="5387975"/>
              <a:ext cx="936625" cy="80645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100" b="1" dirty="0">
                  <a:solidFill>
                    <a:schemeClr val="tx1"/>
                  </a:solidFill>
                  <a:latin typeface="微軟正黑體" pitchFamily="34" charset="-120"/>
                </a:rPr>
                <a:t>內部轉調</a:t>
              </a:r>
            </a:p>
          </p:txBody>
        </p:sp>
      </p:grpSp>
      <p:sp>
        <p:nvSpPr>
          <p:cNvPr id="54" name="矩形 53"/>
          <p:cNvSpPr/>
          <p:nvPr/>
        </p:nvSpPr>
        <p:spPr>
          <a:xfrm>
            <a:off x="722015" y="4490293"/>
            <a:ext cx="1331912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1400" b="1" dirty="0">
                <a:solidFill>
                  <a:schemeClr val="tx1"/>
                </a:solidFill>
                <a:latin typeface="+mj-ea"/>
                <a:ea typeface="+mj-ea"/>
              </a:rPr>
              <a:t>市場營銷序列</a:t>
            </a:r>
            <a:endParaRPr lang="en-US" altLang="zh-TW" sz="14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12303" name="群組 3"/>
          <p:cNvGrpSpPr>
            <a:grpSpLocks/>
          </p:cNvGrpSpPr>
          <p:nvPr/>
        </p:nvGrpSpPr>
        <p:grpSpPr bwMode="auto">
          <a:xfrm>
            <a:off x="1950740" y="3145680"/>
            <a:ext cx="5716587" cy="1676400"/>
            <a:chOff x="1376363" y="3121149"/>
            <a:chExt cx="5716587" cy="1676276"/>
          </a:xfrm>
        </p:grpSpPr>
        <p:grpSp>
          <p:nvGrpSpPr>
            <p:cNvPr id="12308" name="群組 39"/>
            <p:cNvGrpSpPr>
              <a:grpSpLocks/>
            </p:cNvGrpSpPr>
            <p:nvPr/>
          </p:nvGrpSpPr>
          <p:grpSpPr bwMode="auto">
            <a:xfrm>
              <a:off x="5213350" y="4121150"/>
              <a:ext cx="1614488" cy="676275"/>
              <a:chOff x="2123732" y="2026449"/>
              <a:chExt cx="1614814" cy="807407"/>
            </a:xfrm>
          </p:grpSpPr>
          <p:sp>
            <p:nvSpPr>
              <p:cNvPr id="41" name="圓角矩形 40"/>
              <p:cNvSpPr/>
              <p:nvPr/>
            </p:nvSpPr>
            <p:spPr>
              <a:xfrm>
                <a:off x="2123732" y="2026509"/>
                <a:ext cx="1614814" cy="807347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sp>
          <p:sp>
            <p:nvSpPr>
              <p:cNvPr id="42" name="圓角矩形 4"/>
              <p:cNvSpPr/>
              <p:nvPr/>
            </p:nvSpPr>
            <p:spPr>
              <a:xfrm>
                <a:off x="2147550" y="2051147"/>
                <a:ext cx="1567178" cy="758073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b="1" dirty="0"/>
                  <a:t>規劃師</a:t>
                </a:r>
                <a:r>
                  <a:rPr lang="en-US" altLang="zh-TW" b="1" dirty="0"/>
                  <a:t/>
                </a:r>
                <a:br>
                  <a:rPr lang="en-US" altLang="zh-TW" b="1" dirty="0"/>
                </a:br>
                <a:r>
                  <a:rPr lang="zh-TW" altLang="en-US" b="1" dirty="0"/>
                  <a:t>基礎培訓</a:t>
                </a:r>
              </a:p>
            </p:txBody>
          </p:sp>
        </p:grpSp>
        <p:sp>
          <p:nvSpPr>
            <p:cNvPr id="11" name="菱形 10"/>
            <p:cNvSpPr/>
            <p:nvPr/>
          </p:nvSpPr>
          <p:spPr>
            <a:xfrm>
              <a:off x="3971925" y="3270363"/>
              <a:ext cx="936625" cy="806390"/>
            </a:xfrm>
            <a:prstGeom prst="diamon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1600" b="1" dirty="0">
                  <a:solidFill>
                    <a:srgbClr val="FF0000"/>
                  </a:solidFill>
                  <a:latin typeface="微軟正黑體" pitchFamily="34" charset="-120"/>
                </a:rPr>
                <a:t>分流</a:t>
              </a:r>
            </a:p>
          </p:txBody>
        </p:sp>
        <p:cxnSp>
          <p:nvCxnSpPr>
            <p:cNvPr id="57" name="肘形接點 56"/>
            <p:cNvCxnSpPr>
              <a:stCxn id="11" idx="3"/>
              <a:endCxn id="41" idx="0"/>
            </p:cNvCxnSpPr>
            <p:nvPr/>
          </p:nvCxnSpPr>
          <p:spPr>
            <a:xfrm>
              <a:off x="4908550" y="3673558"/>
              <a:ext cx="1111250" cy="447642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肘形接點 86"/>
            <p:cNvCxnSpPr>
              <a:stCxn id="11" idx="1"/>
              <a:endCxn id="60" idx="0"/>
            </p:cNvCxnSpPr>
            <p:nvPr/>
          </p:nvCxnSpPr>
          <p:spPr>
            <a:xfrm rot="10800000" flipV="1">
              <a:off x="2895600" y="3673558"/>
              <a:ext cx="1076325" cy="466690"/>
            </a:xfrm>
            <a:prstGeom prst="bentConnector2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矩形 80"/>
            <p:cNvSpPr/>
            <p:nvPr/>
          </p:nvSpPr>
          <p:spPr>
            <a:xfrm>
              <a:off x="4768850" y="3121149"/>
              <a:ext cx="2324100" cy="523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defRPr/>
              </a:pPr>
              <a:r>
                <a:rPr lang="zh-TW" altLang="en-US" sz="1400" b="1" dirty="0">
                  <a:solidFill>
                    <a:srgbClr val="FF0000"/>
                  </a:solidFill>
                  <a:latin typeface="+mj-ea"/>
                </a:rPr>
                <a:t>電訪績效</a:t>
              </a:r>
              <a:r>
                <a:rPr lang="en-US" altLang="zh-TW" sz="1400" b="1" dirty="0">
                  <a:solidFill>
                    <a:srgbClr val="FF0000"/>
                  </a:solidFill>
                  <a:latin typeface="+mj-ea"/>
                </a:rPr>
                <a:t>&gt;70%</a:t>
              </a:r>
            </a:p>
            <a:p>
              <a:pPr>
                <a:defRPr/>
              </a:pPr>
              <a:r>
                <a:rPr lang="zh-TW" altLang="en-US" sz="1400" b="1" dirty="0">
                  <a:solidFill>
                    <a:srgbClr val="FF0000"/>
                  </a:solidFill>
                  <a:latin typeface="+mj-ea"/>
                  <a:ea typeface="+mj-ea"/>
                </a:rPr>
                <a:t>銷售技巧、溝通協調特優</a:t>
              </a:r>
              <a:endParaRPr lang="en-US" altLang="zh-TW" sz="14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sp>
          <p:nvSpPr>
            <p:cNvPr id="101" name="矩形 100"/>
            <p:cNvSpPr/>
            <p:nvPr/>
          </p:nvSpPr>
          <p:spPr>
            <a:xfrm>
              <a:off x="1376363" y="3121149"/>
              <a:ext cx="2763837" cy="52383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r">
                <a:defRPr/>
              </a:pPr>
              <a:r>
                <a:rPr lang="zh-TW" altLang="en-US" sz="1400" b="1" dirty="0">
                  <a:solidFill>
                    <a:srgbClr val="FF0000"/>
                  </a:solidFill>
                  <a:latin typeface="+mj-ea"/>
                </a:rPr>
                <a:t>電訪績效</a:t>
              </a:r>
              <a:r>
                <a:rPr lang="en-US" altLang="zh-TW" sz="1400" b="1" dirty="0">
                  <a:solidFill>
                    <a:srgbClr val="FF0000"/>
                  </a:solidFill>
                  <a:latin typeface="+mj-ea"/>
                </a:rPr>
                <a:t>&gt;90%</a:t>
              </a:r>
              <a:br>
                <a:rPr lang="en-US" altLang="zh-TW" sz="1400" b="1" dirty="0">
                  <a:solidFill>
                    <a:srgbClr val="FF0000"/>
                  </a:solidFill>
                  <a:latin typeface="+mj-ea"/>
                </a:rPr>
              </a:br>
              <a:r>
                <a:rPr lang="zh-TW" altLang="en-US" sz="1400" b="1" dirty="0">
                  <a:solidFill>
                    <a:srgbClr val="FF0000"/>
                  </a:solidFill>
                  <a:latin typeface="+mj-ea"/>
                </a:rPr>
                <a:t>電銷技巧、口語表達能力特優</a:t>
              </a:r>
              <a:endParaRPr lang="en-US" altLang="zh-TW" sz="1400" b="1" dirty="0">
                <a:solidFill>
                  <a:srgbClr val="FF0000"/>
                </a:solidFill>
                <a:latin typeface="+mj-ea"/>
                <a:ea typeface="+mj-ea"/>
              </a:endParaRPr>
            </a:p>
          </p:txBody>
        </p:sp>
        <p:grpSp>
          <p:nvGrpSpPr>
            <p:cNvPr id="12314" name="群組 36"/>
            <p:cNvGrpSpPr>
              <a:grpSpLocks/>
            </p:cNvGrpSpPr>
            <p:nvPr/>
          </p:nvGrpSpPr>
          <p:grpSpPr bwMode="auto">
            <a:xfrm>
              <a:off x="2087563" y="4121150"/>
              <a:ext cx="1614487" cy="649288"/>
              <a:chOff x="2123732" y="2026448"/>
              <a:chExt cx="1614814" cy="807407"/>
            </a:xfrm>
          </p:grpSpPr>
          <p:sp>
            <p:nvSpPr>
              <p:cNvPr id="59" name="圓角矩形 58"/>
              <p:cNvSpPr/>
              <p:nvPr/>
            </p:nvSpPr>
            <p:spPr>
              <a:xfrm>
                <a:off x="2123732" y="2026510"/>
                <a:ext cx="1614814" cy="807347"/>
              </a:xfrm>
              <a:prstGeom prst="roundRect">
                <a:avLst>
                  <a:gd name="adj" fmla="val 10000"/>
                </a:avLst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</p:sp>
          <p:sp>
            <p:nvSpPr>
              <p:cNvPr id="60" name="圓角矩形 4"/>
              <p:cNvSpPr/>
              <p:nvPr/>
            </p:nvSpPr>
            <p:spPr>
              <a:xfrm>
                <a:off x="2147549" y="2050198"/>
                <a:ext cx="1567180" cy="759972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lIns="12700" tIns="12700" rIns="12700" bIns="12700" spcCol="1270" anchor="ctr"/>
              <a:lstStyle/>
              <a:p>
                <a:pPr algn="ctr" defTabSz="88900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zh-TW" altLang="en-US" b="1" dirty="0"/>
                  <a:t>電銷</a:t>
                </a:r>
                <a:r>
                  <a:rPr lang="en-US" altLang="zh-TW" b="1" dirty="0"/>
                  <a:t/>
                </a:r>
                <a:br>
                  <a:rPr lang="en-US" altLang="zh-TW" b="1" dirty="0"/>
                </a:br>
                <a:r>
                  <a:rPr lang="zh-TW" altLang="en-US" b="1" dirty="0"/>
                  <a:t>進階技能養成</a:t>
                </a:r>
                <a:endParaRPr lang="zh-TW" altLang="en-US" sz="1600" b="1" dirty="0"/>
              </a:p>
            </p:txBody>
          </p:sp>
        </p:grpSp>
        <p:sp>
          <p:nvSpPr>
            <p:cNvPr id="66" name="文字方塊 65"/>
            <p:cNvSpPr txBox="1"/>
            <p:nvPr/>
          </p:nvSpPr>
          <p:spPr>
            <a:xfrm>
              <a:off x="1475656" y="3645024"/>
              <a:ext cx="1089928" cy="369332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zh-TW" altLang="en-US" dirty="0"/>
                <a:t>階段</a:t>
              </a:r>
              <a:r>
                <a:rPr lang="en-US" altLang="zh-TW" dirty="0"/>
                <a:t>3</a:t>
              </a:r>
              <a:endParaRPr lang="zh-TW" altLang="en-US" dirty="0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4601865" y="5104655"/>
            <a:ext cx="10493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>
                <a:solidFill>
                  <a:srgbClr val="FF0000"/>
                </a:solidFill>
                <a:latin typeface="+mn-ea"/>
                <a:ea typeface="+mn-ea"/>
              </a:rPr>
              <a:t>7/1</a:t>
            </a:r>
            <a:r>
              <a:rPr lang="zh-TW" altLang="en-US" sz="1400" dirty="0">
                <a:solidFill>
                  <a:srgbClr val="FF0000"/>
                </a:solidFill>
                <a:latin typeface="+mn-ea"/>
                <a:ea typeface="+mn-ea"/>
              </a:rPr>
              <a:t>起任用</a:t>
            </a:r>
          </a:p>
        </p:txBody>
      </p:sp>
      <p:cxnSp>
        <p:nvCxnSpPr>
          <p:cNvPr id="47" name="肘形接點 46"/>
          <p:cNvCxnSpPr/>
          <p:nvPr/>
        </p:nvCxnSpPr>
        <p:spPr>
          <a:xfrm>
            <a:off x="1042690" y="3482230"/>
            <a:ext cx="979487" cy="969963"/>
          </a:xfrm>
          <a:prstGeom prst="bentConnector3">
            <a:avLst>
              <a:gd name="adj1" fmla="val -182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8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Q&amp;A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472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8200</TotalTime>
  <Words>330</Words>
  <Application>Microsoft Office PowerPoint</Application>
  <PresentationFormat>如螢幕大小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1_Office 佈景主題</vt:lpstr>
      <vt:lpstr>鼎新電腦 就業保證專班 </vt:lpstr>
      <vt:lpstr>就業保證專班簡介</vt:lpstr>
      <vt:lpstr>就業保證專班說明會</vt:lpstr>
      <vt:lpstr>就業專班推進手法(PDCA)</vt:lpstr>
      <vt:lpstr>就業專班目標職序</vt:lpstr>
      <vt:lpstr>就業專班一年開辦二梯次</vt:lpstr>
      <vt:lpstr>PowerPoint 簡報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eve</dc:creator>
  <cp:lastModifiedBy>Shally</cp:lastModifiedBy>
  <cp:revision>1124</cp:revision>
  <cp:lastPrinted>2014-12-10T06:52:46Z</cp:lastPrinted>
  <dcterms:created xsi:type="dcterms:W3CDTF">2011-03-01T07:14:01Z</dcterms:created>
  <dcterms:modified xsi:type="dcterms:W3CDTF">2015-04-29T09:30:17Z</dcterms:modified>
</cp:coreProperties>
</file>