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0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32" r:id="rId12"/>
    <p:sldId id="333" r:id="rId13"/>
    <p:sldId id="331" r:id="rId14"/>
    <p:sldId id="279" r:id="rId15"/>
  </p:sldIdLst>
  <p:sldSz cx="9144000" cy="6858000" type="screen4x3"/>
  <p:notesSz cx="6669088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86A2B-CB60-4F57-A7DB-5392B3F27123}" type="datetimeFigureOut">
              <a:rPr lang="zh-TW" altLang="en-US" smtClean="0"/>
              <a:pPr/>
              <a:t>2015/11/9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591AC-D5E2-46E6-A8BF-7546D85DFC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6635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7254A-F0AA-4AFC-BD97-7FA9CCCE60DF}" type="datetimeFigureOut">
              <a:rPr lang="zh-TW" altLang="en-US" smtClean="0"/>
              <a:pPr/>
              <a:t>2015/11/9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8734A-976E-4018-B375-F6BDDADB60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8333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B85B-84BB-44BA-88E3-ED5FA3EF95B8}" type="datetime1">
              <a:rPr lang="zh-TW" altLang="en-US" smtClean="0"/>
              <a:pPr/>
              <a:t>2015/11/9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7B83-989E-4490-86F9-7DBDA0F8AE23}" type="datetime1">
              <a:rPr lang="zh-TW" altLang="en-US" smtClean="0"/>
              <a:pPr/>
              <a:t>2015/11/9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904E-FAD4-43F8-811C-1B654265426B}" type="datetime1">
              <a:rPr lang="zh-TW" altLang="en-US" smtClean="0"/>
              <a:pPr/>
              <a:t>2015/11/9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EBA5-8380-4934-AC0D-CF20191A3C21}" type="datetime1">
              <a:rPr lang="zh-TW" altLang="en-US" smtClean="0"/>
              <a:pPr/>
              <a:t>2015/11/9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7859-996B-4E85-BDB3-E188565668DE}" type="datetime1">
              <a:rPr lang="zh-TW" altLang="en-US" smtClean="0"/>
              <a:pPr/>
              <a:t>2015/11/9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6626-F98F-42B1-8991-B8CA9B4345BE}" type="datetime1">
              <a:rPr lang="zh-TW" altLang="en-US" smtClean="0"/>
              <a:pPr/>
              <a:t>2015/11/9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B2E4-5D49-4EAE-B69A-B38E16631DD2}" type="datetime1">
              <a:rPr lang="zh-TW" altLang="en-US" smtClean="0"/>
              <a:pPr/>
              <a:t>2015/11/9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C1A4-21DD-4AB8-BCFA-A731281455E9}" type="datetime1">
              <a:rPr lang="zh-TW" altLang="en-US" smtClean="0"/>
              <a:pPr/>
              <a:t>2015/11/9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CFD27-7B5C-460B-BFC6-A7006999DC13}" type="datetime1">
              <a:rPr lang="zh-TW" altLang="en-US" smtClean="0"/>
              <a:pPr/>
              <a:t>2015/11/9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7CFD-A3C6-46A2-A919-64316EAE54D4}" type="datetime1">
              <a:rPr lang="zh-TW" altLang="en-US" smtClean="0"/>
              <a:pPr/>
              <a:t>2015/11/9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991A-5778-44FC-9908-124BC3051EE6}" type="datetime1">
              <a:rPr lang="zh-TW" altLang="en-US" smtClean="0"/>
              <a:pPr/>
              <a:t>2015/11/9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1C2BFC-9E8E-424F-8180-C84A8DA554AA}" type="datetime1">
              <a:rPr lang="zh-TW" altLang="en-US" smtClean="0"/>
              <a:pPr/>
              <a:t>2015/11/9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81172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參賽者：黃小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明、李大仁、陳小華</a:t>
            </a:r>
            <a:endParaRPr lang="en-US" altLang="zh-TW" sz="2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OO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商業大學</a:t>
            </a:r>
            <a:r>
              <a:rPr lang="en-US" altLang="zh-TW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XX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系</a:t>
            </a:r>
            <a:endParaRPr lang="en-US" altLang="zh-TW" sz="2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2015/12</a:t>
            </a:r>
            <a:endParaRPr lang="zh-TW" altLang="en-US" sz="28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7544" y="428604"/>
            <a:ext cx="7990656" cy="3929090"/>
          </a:xfrm>
        </p:spPr>
        <p:txBody>
          <a:bodyPr>
            <a:normAutofit/>
          </a:bodyPr>
          <a:lstStyle/>
          <a:p>
            <a:r>
              <a:rPr lang="zh-TW" altLang="zh-TW" sz="3200" b="1" dirty="0"/>
              <a:t>第一屆全國財稅實例專題競賽</a:t>
            </a:r>
            <a:r>
              <a:rPr altLang="zh-TW" sz="3000" b="1" dirty="0" smtClean="0"/>
              <a:t/>
            </a:r>
            <a:br>
              <a:rPr altLang="zh-TW" sz="3000" b="1" dirty="0" smtClean="0"/>
            </a:br>
            <a:r>
              <a:rPr lang="zh-TW" altLang="en-US" sz="3000" b="1" dirty="0" smtClean="0"/>
              <a:t>題目</a:t>
            </a:r>
            <a:r>
              <a:rPr lang="en-US" altLang="zh-TW" sz="3000" b="1" dirty="0" smtClean="0"/>
              <a:t>:</a:t>
            </a:r>
            <a:r>
              <a:rPr lang="zh-TW" altLang="en-US" sz="3000" b="1" dirty="0" smtClean="0"/>
              <a:t>境外</a:t>
            </a:r>
            <a:r>
              <a:rPr lang="zh-TW" altLang="en-US" sz="3000" b="1" dirty="0" smtClean="0"/>
              <a:t>公司稅捐</a:t>
            </a:r>
            <a:r>
              <a:rPr lang="zh-TW" altLang="en-US" sz="3000" b="1" dirty="0" smtClean="0"/>
              <a:t>規避</a:t>
            </a:r>
            <a:br>
              <a:rPr lang="zh-TW" altLang="en-US" sz="3000" b="1" dirty="0" smtClean="0"/>
            </a:br>
            <a:r>
              <a:rPr lang="zh-TW" altLang="en-US" sz="3000" b="1" dirty="0" smtClean="0"/>
              <a:t>－</a:t>
            </a:r>
            <a:r>
              <a:rPr lang="zh-TW" altLang="en-US" sz="3000" b="1" dirty="0" smtClean="0"/>
              <a:t>明舫公司案為核心</a:t>
            </a:r>
            <a:endParaRPr lang="zh-TW" altLang="en-US" sz="3000" b="1" u="sng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標題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三、行政法院稅務判決理由</a:t>
            </a:r>
            <a:endParaRPr lang="zh-TW" altLang="en-US" dirty="0" smtClean="0"/>
          </a:p>
        </p:txBody>
      </p:sp>
      <p:sp>
        <p:nvSpPr>
          <p:cNvPr id="58371" name="內容版面配置區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eaLnBrk="1" hangingPunct="1"/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一審台北與台中高等行政法院判決均駁回甲丙起訴，判決理由略以稅捐稽徵法第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條規定所謂「故意以其他不正當方法逃稅捐」之立法精神，並不以「積極」作為為限，本件甲丙身為納稅義務人違反誠實申報義務之不作為，即有適用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年核課期間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本件原告故意以在國外成立紙上公司『非常規交易』私法行為等法律事實選擇，乃專以規避租稅為主要目的者，本院依實質課稅原則，即應其實質事實加以認定，即應認定原告訟爭所得均屬取自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公司，始符合租稅法律主義之實質課稅原則。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05B8A5-059F-4133-915E-C9918B407889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四、本案涉及之財稅相關法令規定</a:t>
            </a:r>
            <a:r>
              <a:rPr lang="zh-TW" altLang="en-US" dirty="0"/>
              <a:t>（</a:t>
            </a:r>
            <a:r>
              <a:rPr lang="zh-TW" altLang="en-US" b="1" i="1" u="sng" dirty="0"/>
              <a:t>例示</a:t>
            </a:r>
            <a:r>
              <a:rPr lang="zh-TW" altLang="en-US" dirty="0"/>
              <a:t>）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商業會計法。。。</a:t>
            </a:r>
            <a:endParaRPr lang="en-US" altLang="zh-TW" sz="2800" dirty="0" smtClean="0"/>
          </a:p>
          <a:p>
            <a:r>
              <a:rPr lang="zh-TW" altLang="en-US" sz="2800" dirty="0" smtClean="0"/>
              <a:t>稅捐稽徵法。。。</a:t>
            </a:r>
            <a:endParaRPr lang="en-US" altLang="zh-TW" sz="2800" dirty="0" smtClean="0"/>
          </a:p>
          <a:p>
            <a:r>
              <a:rPr lang="zh-TW" altLang="en-US" sz="2800" dirty="0" smtClean="0"/>
              <a:t>所得稅法。。。</a:t>
            </a:r>
            <a:endParaRPr lang="en-US" altLang="zh-TW" sz="2800" dirty="0" smtClean="0"/>
          </a:p>
          <a:p>
            <a:r>
              <a:rPr lang="zh-TW" altLang="en-US" sz="2800" dirty="0" smtClean="0"/>
              <a:t>財政部解釋</a:t>
            </a:r>
            <a:r>
              <a:rPr lang="zh-TW" altLang="en-US" sz="2800" dirty="0"/>
              <a:t>函</a:t>
            </a:r>
            <a:r>
              <a:rPr lang="zh-TW" altLang="en-US" sz="2800" dirty="0" smtClean="0"/>
              <a:t>令。。。</a:t>
            </a:r>
            <a:endParaRPr lang="en-US" altLang="zh-TW" sz="2800" dirty="0" smtClean="0"/>
          </a:p>
          <a:p>
            <a:pPr marL="0" indent="0">
              <a:buNone/>
            </a:pP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11687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五、涉稅爭議討論（</a:t>
            </a:r>
            <a:r>
              <a:rPr lang="zh-TW" altLang="en-US" b="1" i="1" u="sng" dirty="0" smtClean="0"/>
              <a:t>例示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境外公司不受我國法令管轄，不僅設立容易，而境外法人的身份，又可轉換、隱匿所得，乃是侵蝕公司治理、稅務監管的嚴重黑數，歐美國家有「受控外國公司法制」（</a:t>
            </a:r>
            <a:r>
              <a:rPr lang="en-US" altLang="zh-TW" dirty="0"/>
              <a:t>Controlled Foreign Company</a:t>
            </a:r>
            <a:r>
              <a:rPr lang="zh-TW" altLang="en-US" dirty="0"/>
              <a:t>）規範，我國立法未及之處，鑑識會計容有發揮角色空間。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事前協助稽徵機關發現異常的三角貿易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事後協助稽徵機關、檢察機關與法院釐清稅捐舞弊的來龍去脈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1532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六</a:t>
            </a:r>
            <a:r>
              <a:rPr lang="zh-TW" altLang="en-US" dirty="0" smtClean="0"/>
              <a:t>、解決稅務爭議的將來建議</a:t>
            </a:r>
            <a:r>
              <a:rPr lang="zh-TW" altLang="zh-TW" dirty="0"/>
              <a:t>（</a:t>
            </a:r>
            <a:r>
              <a:rPr lang="zh-TW" altLang="zh-TW" b="1" i="1" u="sng" dirty="0"/>
              <a:t>例示</a:t>
            </a:r>
            <a:r>
              <a:rPr lang="zh-TW" altLang="zh-TW" dirty="0"/>
              <a:t>）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建議仿效其他國家建立受控外國公司稅制。</a:t>
            </a:r>
            <a:endParaRPr lang="en-US" altLang="zh-TW" sz="3600" dirty="0" smtClean="0"/>
          </a:p>
          <a:p>
            <a:r>
              <a:rPr lang="zh-TW" altLang="en-US" sz="3600" dirty="0" smtClean="0"/>
              <a:t>建議仿效其他國家建立專業的財稅或財經法庭。</a:t>
            </a:r>
            <a:endParaRPr lang="en-US" altLang="zh-TW" sz="3600" dirty="0" smtClean="0"/>
          </a:p>
          <a:p>
            <a:r>
              <a:rPr lang="zh-TW" altLang="en-US" sz="3600" dirty="0"/>
              <a:t>。。。</a:t>
            </a:r>
            <a:endParaRPr lang="zh-TW" alt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6000" dirty="0" smtClean="0"/>
              <a:t>感謝聆聽</a:t>
            </a:r>
            <a:endParaRPr lang="en-US" altLang="zh-TW" sz="6000" dirty="0" smtClean="0"/>
          </a:p>
          <a:p>
            <a:pPr algn="ctr">
              <a:buNone/>
            </a:pPr>
            <a:endParaRPr lang="en-US" altLang="zh-TW" sz="6000" dirty="0" smtClean="0"/>
          </a:p>
          <a:p>
            <a:pPr algn="ctr">
              <a:buNone/>
            </a:pPr>
            <a:r>
              <a:rPr lang="zh-TW" altLang="en-US" sz="6000" dirty="0" smtClean="0"/>
              <a:t>敬請指教</a:t>
            </a:r>
            <a:endParaRPr lang="zh-TW" alt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參賽</a:t>
            </a:r>
            <a:r>
              <a:rPr lang="zh-TW" altLang="en-US" dirty="0" smtClean="0"/>
              <a:t>人簡介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黃</a:t>
            </a:r>
            <a:r>
              <a:rPr lang="zh-TW" altLang="en-US" sz="2800" dirty="0" smtClean="0"/>
              <a:t>小明（領隊）：</a:t>
            </a:r>
            <a:r>
              <a:rPr lang="en-US" altLang="zh-TW" sz="2800" dirty="0" smtClean="0"/>
              <a:t>OO</a:t>
            </a:r>
            <a:r>
              <a:rPr lang="zh-TW" altLang="en-US" sz="2800" dirty="0" smtClean="0"/>
              <a:t>商業大學</a:t>
            </a:r>
            <a:r>
              <a:rPr lang="en-US" altLang="zh-TW" sz="2800" dirty="0" smtClean="0"/>
              <a:t>XX</a:t>
            </a:r>
            <a:r>
              <a:rPr lang="zh-TW" altLang="en-US" sz="2800" dirty="0" smtClean="0"/>
              <a:t>系四年級生</a:t>
            </a:r>
            <a:r>
              <a:rPr lang="zh-TW" altLang="en-US" sz="2800" dirty="0" smtClean="0">
                <a:ea typeface="標楷體" pitchFamily="65" charset="-120"/>
              </a:rPr>
              <a:t>。</a:t>
            </a:r>
            <a:endParaRPr lang="en-US" altLang="zh-TW" sz="2800" dirty="0" smtClean="0">
              <a:ea typeface="標楷體" pitchFamily="65" charset="-120"/>
            </a:endParaRPr>
          </a:p>
          <a:p>
            <a:r>
              <a:rPr lang="zh-TW" altLang="en-US" sz="2800" dirty="0">
                <a:ea typeface="標楷體" pitchFamily="65" charset="-120"/>
              </a:rPr>
              <a:t>聯繫</a:t>
            </a:r>
            <a:r>
              <a:rPr lang="zh-TW" altLang="en-US" sz="2800" dirty="0" smtClean="0">
                <a:ea typeface="標楷體" pitchFamily="65" charset="-120"/>
              </a:rPr>
              <a:t>方式：</a:t>
            </a:r>
            <a:r>
              <a:rPr lang="en-US" altLang="zh-TW" sz="2800" dirty="0" smtClean="0">
                <a:ea typeface="標楷體" pitchFamily="65" charset="-120"/>
              </a:rPr>
              <a:t>0910123456,</a:t>
            </a:r>
            <a:r>
              <a:rPr lang="zh-TW" altLang="en-US" sz="2800" dirty="0" smtClean="0">
                <a:ea typeface="標楷體" pitchFamily="65" charset="-120"/>
              </a:rPr>
              <a:t> </a:t>
            </a:r>
            <a:r>
              <a:rPr lang="en-US" altLang="zh-TW" sz="2800" dirty="0" smtClean="0">
                <a:ea typeface="標楷體" pitchFamily="65" charset="-120"/>
              </a:rPr>
              <a:t>new123@gmail.com</a:t>
            </a:r>
            <a:endParaRPr lang="en-US" altLang="zh-TW" sz="2800" dirty="0" smtClean="0"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李大仁（隊員）：</a:t>
            </a:r>
            <a:r>
              <a:rPr lang="en-US" altLang="zh-TW" sz="2800" dirty="0"/>
              <a:t> OO</a:t>
            </a:r>
            <a:r>
              <a:rPr lang="zh-TW" altLang="en-US" sz="2800" dirty="0"/>
              <a:t>商業大學</a:t>
            </a:r>
            <a:r>
              <a:rPr lang="en-US" altLang="zh-TW" sz="2800" dirty="0"/>
              <a:t>XX</a:t>
            </a:r>
            <a:r>
              <a:rPr lang="zh-TW" altLang="en-US" sz="2800" dirty="0"/>
              <a:t>系三年級生</a:t>
            </a:r>
            <a:r>
              <a:rPr lang="zh-TW" altLang="en-US" sz="2800" dirty="0" smtClean="0">
                <a:ea typeface="標楷體" pitchFamily="65" charset="-120"/>
              </a:rPr>
              <a:t>。</a:t>
            </a:r>
            <a:endParaRPr lang="en-US" altLang="zh-TW" sz="2800" dirty="0" smtClean="0"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陳小華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（隊員）：</a:t>
            </a:r>
            <a:r>
              <a:rPr lang="en-US" altLang="zh-TW" sz="2800" dirty="0"/>
              <a:t> OO</a:t>
            </a:r>
            <a:r>
              <a:rPr lang="zh-TW" altLang="en-US" sz="2800" dirty="0"/>
              <a:t>商業大學</a:t>
            </a:r>
            <a:r>
              <a:rPr lang="en-US" altLang="zh-TW" sz="2800" dirty="0"/>
              <a:t>XX</a:t>
            </a:r>
            <a:r>
              <a:rPr lang="zh-TW" altLang="en-US" sz="2800" dirty="0"/>
              <a:t>系三年級生</a:t>
            </a:r>
            <a:r>
              <a:rPr lang="zh-TW" altLang="en-US" sz="2800" dirty="0">
                <a:ea typeface="標楷體" pitchFamily="65" charset="-120"/>
              </a:rPr>
              <a:t>。</a:t>
            </a:r>
            <a:endParaRPr lang="en-US" altLang="zh-TW" sz="2800" dirty="0" smtClean="0">
              <a:ea typeface="標楷體" pitchFamily="65" charset="-120"/>
            </a:endParaRPr>
          </a:p>
          <a:p>
            <a:r>
              <a:rPr lang="zh-TW" altLang="en-US" sz="2800" dirty="0" smtClean="0"/>
              <a:t>指導老師（</a:t>
            </a:r>
            <a:r>
              <a:rPr lang="zh-TW" altLang="en-US" sz="2800" b="1" i="1" u="sng" dirty="0" smtClean="0"/>
              <a:t>非必須</a:t>
            </a:r>
            <a:r>
              <a:rPr lang="zh-TW" altLang="en-US" sz="2800" dirty="0" smtClean="0"/>
              <a:t>）</a:t>
            </a:r>
            <a:r>
              <a:rPr lang="zh-TW" altLang="zh-TW" sz="2800" dirty="0" smtClean="0"/>
              <a:t>：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OO</a:t>
            </a:r>
            <a:r>
              <a:rPr lang="zh-TW" altLang="zh-TW" sz="2800" dirty="0"/>
              <a:t>商業大學</a:t>
            </a:r>
            <a:r>
              <a:rPr lang="en-US" altLang="zh-TW" sz="2800" dirty="0"/>
              <a:t>XX</a:t>
            </a:r>
            <a:r>
              <a:rPr lang="zh-TW" altLang="zh-TW" sz="2800" dirty="0" smtClean="0"/>
              <a:t>系</a:t>
            </a:r>
            <a:r>
              <a:rPr lang="zh-TW" altLang="en-US" sz="2800" dirty="0" smtClean="0"/>
              <a:t>教授。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標題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一、明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舫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案之案例事實經過並圖表</a:t>
            </a:r>
            <a:endParaRPr lang="zh-TW" altLang="en-US" sz="36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AE4C6FF-CE9D-4458-BC0E-F3AC8FB0D3B9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甲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乙丙幾位友人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85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月在台設立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貿易公司，從事國際貿易，獲利頗豐。甲乙丙另於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87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月以自己名義，在英屬維京群島（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BVI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）設立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G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公司，並開設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OBU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帳戶在國內銀行。自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90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月起，經甲等人指示業務人員，將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公司名義所接的國外部分訂單，另外填寫為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G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公司之訂單，並要求客戶將原為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公司的應收貨款，匯入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G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公司的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OBU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帳戶，未出現於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公司的資產負債表、損益表等會計表冊，同時亦短漏於營利事業所得稅（下稱「營所稅」）申報書上。嗣後甲乙丙又用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G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公司帳上資金，另於大陸設立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W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與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N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公司，接受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公司與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G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公司委託代工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標題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一、明舫案之案例事實經過並圖表</a:t>
            </a:r>
            <a:endParaRPr lang="zh-TW" altLang="en-US" dirty="0" smtClean="0"/>
          </a:p>
        </p:txBody>
      </p:sp>
      <p:sp>
        <p:nvSpPr>
          <p:cNvPr id="52227" name="內容版面配置區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嗣經該管稽徵機關查獲上開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公司透過境外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G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公司隱匿營業收入與大陸轉投資經過，核認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公司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88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97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年度營所稅總計逃漏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億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4,249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萬餘元，稽徵機關並將本案關係人甲等人連同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公司會計人員以違反稅捐稽徵法及商業會計法規定，移送地檢署偵辦刑事責任。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甲乙丙等三位公司經營階層違反商業會計法，遭判處有期徒刑四年刑責，會計人員等則判緩刑與緩起訴不等，至於甲乙丙漏報取自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公司所得而涉及詐術逃漏個人綜所稅（下稱「綜所稅」），則獲無罪判決。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A13822B-D6F4-452C-B2A6-4F4FF2088E6E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標題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一、明舫案之案例事實經過並圖表</a:t>
            </a:r>
            <a:endParaRPr lang="zh-TW" altLang="en-US" dirty="0" smtClean="0"/>
          </a:p>
        </p:txBody>
      </p:sp>
      <p:sp>
        <p:nvSpPr>
          <p:cNvPr id="53251" name="內容版面配置區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甲等三人藉由境外公司與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公司間不合常規安排，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91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93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年度自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G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公司獲取數千餘萬元款項，稽徵機關按實質課稅原則核認為取自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公司境內所得，對甲補徵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1,156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萬餘元綜所稅，並裁處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0.5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倍罰鍰。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甲不服，主張此係當時免稅的境外來源所得，且甲無施行不正當詐術方法，已逾五年核課期間。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台北高等行政法院判決甲敗訴，認為甲係利用境外紙上公司非常規交易規避租稅的故意行為，非屬境內所得來源。</a:t>
            </a:r>
            <a:endParaRPr lang="zh-TW" altLang="en-US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D424A36-B990-4A7E-8B33-30FF30A4BC90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標題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54275" name="內容版面配置區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4F6C2FF-ACD2-457F-8833-FB5248AAE2DD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5427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66163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標題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二、刑事法院判決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理由</a:t>
            </a:r>
          </a:p>
        </p:txBody>
      </p:sp>
      <p:sp>
        <p:nvSpPr>
          <p:cNvPr id="55299" name="內容版面配置區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違犯稅捐稽徵法第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47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條詐術逃漏稅罪並商業會計法第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71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條不為記錄致生財務報表不實罪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lvl="1" eaLnBrk="1" hangingPunct="1"/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經法院訊問證人並綜合事證調查結果，認定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G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境外公司與大陸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W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N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公司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外觀上雖是由甲乙丙三位股東個人設立，惟實際上均係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公司所轉投資或實際控制之公司，設立境外公司與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OBU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帳戶之目的，就是以境外公司接單，分攤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公司營業額，並迴避台灣所得稅之用，境外公司並無實際營業活動，而是與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公司合併作帳。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41977B1-FFE4-4EB1-9C85-B3CC1F89B8C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標題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二、刑事法院判決理由</a:t>
            </a:r>
            <a:endParaRPr lang="zh-TW" altLang="en-US" dirty="0" smtClean="0"/>
          </a:p>
        </p:txBody>
      </p:sp>
      <p:sp>
        <p:nvSpPr>
          <p:cNvPr id="56323" name="內容版面配置區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刑事判決理由（續）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lvl="1" eaLnBrk="1" hangingPunct="1"/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甲乙丙連同會計人員丁為逃漏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公司應納台灣營所稅，故意於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公司帳上不記載境外公司投資與營收，造成財務報表不正確以及營所稅逃漏稅結果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lvl="1" eaLnBrk="1" hangingPunct="1"/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至於甲乙丙三人自境外公司，獲配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公司股利部分，雖逃漏自身綜所稅納稅義務，然僅屬單純不作為，別無逃漏稅捐的積極行為，不該當稅捐稽徵法第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41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條的詐術逃漏稅罪。</a:t>
            </a:r>
            <a:endParaRPr lang="zh-TW" altLang="en-US" sz="28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DA98E50-09B6-4D0C-9F48-EDD9A56F5330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標題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三、行政法院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稅務判決理由</a:t>
            </a:r>
          </a:p>
        </p:txBody>
      </p:sp>
      <p:sp>
        <p:nvSpPr>
          <p:cNvPr id="57347" name="內容版面配置區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國稅局核定甲乙丙三人透過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設立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BVI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境外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公司方式，實質上自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公司獲得股利所得，卻漏未申報個人綜合所得，乃補徵綜所稅並裁處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0.5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倍罰鍰，其中兩人不服核定而提起行政救濟；另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公司透過境外公司發放盈餘，國稅局認為其怠於扣繳股利所得稅款，亦裁處應扣未扣稅款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倍罰鍰。</a:t>
            </a:r>
          </a:p>
          <a:p>
            <a:pPr eaLnBrk="1" hangingPunct="1"/>
            <a:endParaRPr lang="zh-TW" altLang="en-US" sz="32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41F6787-AE97-4C58-B53D-5DE8635F79F9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士洲簡報檔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1750</TotalTime>
  <Words>1216</Words>
  <Application>Microsoft Office PowerPoint</Application>
  <PresentationFormat>如螢幕大小 (4:3)</PresentationFormat>
  <Paragraphs>62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新細明體</vt:lpstr>
      <vt:lpstr>標楷體</vt:lpstr>
      <vt:lpstr>Calibri</vt:lpstr>
      <vt:lpstr>Times New Roman</vt:lpstr>
      <vt:lpstr>Wingdings 2</vt:lpstr>
      <vt:lpstr>公正</vt:lpstr>
      <vt:lpstr>第一屆全國財稅實例專題競賽 題目:境外公司稅捐規避 －明舫公司案為核心</vt:lpstr>
      <vt:lpstr>參賽人簡介</vt:lpstr>
      <vt:lpstr>一、明舫案之案例事實經過並圖表</vt:lpstr>
      <vt:lpstr>一、明舫案之案例事實經過並圖表</vt:lpstr>
      <vt:lpstr>一、明舫案之案例事實經過並圖表</vt:lpstr>
      <vt:lpstr>PowerPoint 簡報</vt:lpstr>
      <vt:lpstr>二、刑事法院判決理由</vt:lpstr>
      <vt:lpstr>二、刑事法院判決理由</vt:lpstr>
      <vt:lpstr>三、行政法院稅務判決理由</vt:lpstr>
      <vt:lpstr>三、行政法院稅務判決理由</vt:lpstr>
      <vt:lpstr>四、本案涉及之財稅相關法令規定（例示）</vt:lpstr>
      <vt:lpstr>五、涉稅爭議討論（例示）</vt:lpstr>
      <vt:lpstr>六、解決稅務爭議的將來建議（例示）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100年行政法院法官在職研修  財務會計與稅務會計的規範關係</dc:title>
  <dc:creator>Baga</dc:creator>
  <cp:lastModifiedBy>Stefan Huang</cp:lastModifiedBy>
  <cp:revision>279</cp:revision>
  <cp:lastPrinted>2014-05-21T15:56:40Z</cp:lastPrinted>
  <dcterms:created xsi:type="dcterms:W3CDTF">2011-10-17T08:29:18Z</dcterms:created>
  <dcterms:modified xsi:type="dcterms:W3CDTF">2015-11-09T01:45:24Z</dcterms:modified>
</cp:coreProperties>
</file>