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0" r:id="rId3"/>
    <p:sldId id="288" r:id="rId4"/>
    <p:sldId id="290" r:id="rId5"/>
    <p:sldId id="289" r:id="rId6"/>
    <p:sldId id="279" r:id="rId7"/>
    <p:sldId id="283" r:id="rId8"/>
    <p:sldId id="281" r:id="rId9"/>
    <p:sldId id="282" r:id="rId10"/>
    <p:sldId id="284" r:id="rId11"/>
    <p:sldId id="285" r:id="rId12"/>
    <p:sldId id="286" r:id="rId13"/>
    <p:sldId id="287" r:id="rId14"/>
    <p:sldId id="293" r:id="rId15"/>
    <p:sldId id="294" r:id="rId16"/>
    <p:sldId id="295" r:id="rId17"/>
    <p:sldId id="291" r:id="rId18"/>
    <p:sldId id="292" r:id="rId19"/>
    <p:sldId id="296" r:id="rId20"/>
    <p:sldId id="297" r:id="rId21"/>
    <p:sldId id="260" r:id="rId22"/>
    <p:sldId id="261" r:id="rId23"/>
    <p:sldId id="262" r:id="rId24"/>
    <p:sldId id="264" r:id="rId25"/>
    <p:sldId id="271" r:id="rId26"/>
    <p:sldId id="274" r:id="rId27"/>
    <p:sldId id="301" r:id="rId28"/>
    <p:sldId id="265" r:id="rId29"/>
    <p:sldId id="266" r:id="rId30"/>
    <p:sldId id="267" r:id="rId31"/>
    <p:sldId id="268" r:id="rId32"/>
    <p:sldId id="269" r:id="rId33"/>
    <p:sldId id="270" r:id="rId34"/>
    <p:sldId id="299" r:id="rId35"/>
    <p:sldId id="300" r:id="rId36"/>
    <p:sldId id="298" r:id="rId37"/>
    <p:sldId id="273" r:id="rId38"/>
    <p:sldId id="272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E4029-7278-4093-8EFE-60F88DEF6C75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1DF6-93D7-49E0-9387-D5D7BF38C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danger of a single story : https://www.ted.com/talks/chimamanda_adichie_the_danger_of_a_single_story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1DF6-93D7-49E0-9387-D5D7BF38C27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52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1DF6-93D7-49E0-9387-D5D7BF38C27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62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0s 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1DF6-93D7-49E0-9387-D5D7BF38C27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12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51A3E7-6C5F-4CF9-94FA-25C2935494B4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101AD7-2D06-42E0-964F-B464CA33DF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200" dirty="0"/>
              <a:t>Presenter:                       </a:t>
            </a:r>
            <a:r>
              <a:rPr lang="zh-CN" altLang="en-US" sz="3200" dirty="0"/>
              <a:t>江德曼</a:t>
            </a:r>
            <a:endParaRPr lang="en-US" altLang="zh-CN" sz="3200" dirty="0"/>
          </a:p>
          <a:p>
            <a:pPr>
              <a:defRPr/>
            </a:pPr>
            <a:r>
              <a:rPr lang="en-US" altLang="zh-CN" sz="3200" dirty="0" err="1"/>
              <a:t>Thiombiano</a:t>
            </a:r>
            <a:r>
              <a:rPr lang="en-US" altLang="zh-CN" sz="3200" dirty="0"/>
              <a:t> </a:t>
            </a:r>
            <a:r>
              <a:rPr lang="en-US" altLang="zh-CN" sz="3200" dirty="0" err="1"/>
              <a:t>Dramane</a:t>
            </a:r>
            <a:r>
              <a:rPr lang="en-US" altLang="zh-CN" sz="3200" dirty="0"/>
              <a:t> </a:t>
            </a:r>
            <a:r>
              <a:rPr lang="en-US" altLang="zh-TW" sz="3200" dirty="0"/>
              <a:t> 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368152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Africa the dark continent?</a:t>
            </a:r>
            <a:br>
              <a:rPr lang="en-US" sz="2800" b="1" dirty="0"/>
            </a:br>
            <a:r>
              <a:rPr lang="en-US" altLang="zh-CN" sz="2800" b="1" dirty="0"/>
              <a:t>A political Economic Analysis of Africa’s Development Issues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300192" y="5715016"/>
            <a:ext cx="282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cap="all" spc="250" dirty="0">
                <a:solidFill>
                  <a:schemeClr val="tx2"/>
                </a:solidFill>
              </a:rPr>
              <a:t>2018/09/21</a:t>
            </a:r>
            <a:endParaRPr lang="zh-TW" altLang="en-US" sz="2800" b="1" cap="all" spc="25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B39-2644-4BEC-B7F2-B5ACDE29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Luanda</a:t>
            </a:r>
          </a:p>
        </p:txBody>
      </p:sp>
      <p:pic>
        <p:nvPicPr>
          <p:cNvPr id="5" name="Content Placeholder 4" descr="A picture containing sky, water, outdoor, boat&#10;&#10;Description generated with very high confidence">
            <a:extLst>
              <a:ext uri="{FF2B5EF4-FFF2-40B4-BE49-F238E27FC236}">
                <a16:creationId xmlns:a16="http://schemas.microsoft.com/office/drawing/2014/main" id="{80B47E87-1D5A-407B-BB5F-ABCAC2192B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536504" cy="5184576"/>
          </a:xfrm>
        </p:spPr>
      </p:pic>
      <p:pic>
        <p:nvPicPr>
          <p:cNvPr id="7" name="Picture 6" descr="A view of a city&#10;&#10;Description generated with very high confidence">
            <a:extLst>
              <a:ext uri="{FF2B5EF4-FFF2-40B4-BE49-F238E27FC236}">
                <a16:creationId xmlns:a16="http://schemas.microsoft.com/office/drawing/2014/main" id="{C719F0D6-FDB9-49D6-A04F-16044D3CF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1"/>
            <a:ext cx="4392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5696-0688-435D-86F2-E579783B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Nairobi</a:t>
            </a:r>
          </a:p>
        </p:txBody>
      </p:sp>
      <p:pic>
        <p:nvPicPr>
          <p:cNvPr id="5" name="Content Placeholder 4" descr="A view of a city&#10;&#10;Description generated with very high confidence">
            <a:extLst>
              <a:ext uri="{FF2B5EF4-FFF2-40B4-BE49-F238E27FC236}">
                <a16:creationId xmlns:a16="http://schemas.microsoft.com/office/drawing/2014/main" id="{5B0A3FA2-55FB-432D-9638-30C1DABEAB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8740"/>
            <a:ext cx="5472608" cy="5412668"/>
          </a:xfrm>
        </p:spPr>
      </p:pic>
      <p:pic>
        <p:nvPicPr>
          <p:cNvPr id="7" name="Picture 6" descr="A view of a city&#10;&#10;Description generated with very high confidence">
            <a:extLst>
              <a:ext uri="{FF2B5EF4-FFF2-40B4-BE49-F238E27FC236}">
                <a16:creationId xmlns:a16="http://schemas.microsoft.com/office/drawing/2014/main" id="{AC1E41FB-7477-4D88-937D-62C898DD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68" y="1288740"/>
            <a:ext cx="4608512" cy="5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30F1-55E8-4029-B900-23627339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Abidjan</a:t>
            </a:r>
          </a:p>
        </p:txBody>
      </p:sp>
      <p:pic>
        <p:nvPicPr>
          <p:cNvPr id="5" name="Content Placeholder 4" descr="A picture containing scene, harbor&#10;&#10;Description generated with high confidence">
            <a:extLst>
              <a:ext uri="{FF2B5EF4-FFF2-40B4-BE49-F238E27FC236}">
                <a16:creationId xmlns:a16="http://schemas.microsoft.com/office/drawing/2014/main" id="{D481292A-E709-458B-980D-0ED5DB867F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7"/>
            <a:ext cx="8784975" cy="5040560"/>
          </a:xfrm>
        </p:spPr>
      </p:pic>
    </p:spTree>
    <p:extLst>
      <p:ext uri="{BB962C8B-B14F-4D97-AF65-F5344CB8AC3E}">
        <p14:creationId xmlns:p14="http://schemas.microsoft.com/office/powerpoint/2010/main" val="26401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A221-9EBC-4E1D-9A50-2BF4F82E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Abidjan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EA14C-D23A-4771-AB84-5C8464993D1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85698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7656-11A8-4C11-9B1C-8FA80CD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0343-8BF8-4F5A-8852-1A2E0F5B7C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rich </a:t>
            </a:r>
            <a:r>
              <a:rPr lang="en-US" dirty="0"/>
              <a:t>continent </a:t>
            </a:r>
          </a:p>
          <a:p>
            <a:r>
              <a:rPr lang="en-US" dirty="0"/>
              <a:t>Economy consists of trade, industry, agriculture and human resources</a:t>
            </a:r>
          </a:p>
          <a:p>
            <a:r>
              <a:rPr lang="en-US" dirty="0"/>
              <a:t>Recent growth due to growth in sales in commodities, services and manufacturing</a:t>
            </a:r>
          </a:p>
          <a:p>
            <a:r>
              <a:rPr lang="en-US" dirty="0"/>
              <a:t>Sub-Saharan Africa expected to reach a GDP of 23 trillion in 2050</a:t>
            </a:r>
          </a:p>
          <a:p>
            <a:r>
              <a:rPr lang="en-US" dirty="0"/>
              <a:t>In march 2013, identified as the world poorest continent, GDP barely a 1/3 of the USA</a:t>
            </a:r>
          </a:p>
        </p:txBody>
      </p:sp>
    </p:spTree>
    <p:extLst>
      <p:ext uri="{BB962C8B-B14F-4D97-AF65-F5344CB8AC3E}">
        <p14:creationId xmlns:p14="http://schemas.microsoft.com/office/powerpoint/2010/main" val="370172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4D61-2108-4C4A-A56D-0C90F187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3633-2AEC-4837-9253-B2213D0682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According to the world bank, most African countries will reach middle income status by 2025 if currents growth rates continue</a:t>
            </a:r>
          </a:p>
          <a:p>
            <a:r>
              <a:rPr lang="en-US" dirty="0"/>
              <a:t>In 2013, the world fastest growing continent at 5.6% a year, and GDP is expected to rise by an average of over 6% a year between 2013 and 2023.</a:t>
            </a:r>
          </a:p>
          <a:p>
            <a:r>
              <a:rPr lang="en-US" dirty="0"/>
              <a:t> In 2017, the African Development Bank reported Africa to be the world’s second-fastest growing economy, and estimates that average growth will rebound to 3.4% in 2017, while growth is expected to increase by 4.3% in 2018.</a:t>
            </a:r>
          </a:p>
        </p:txBody>
      </p:sp>
    </p:spTree>
    <p:extLst>
      <p:ext uri="{BB962C8B-B14F-4D97-AF65-F5344CB8AC3E}">
        <p14:creationId xmlns:p14="http://schemas.microsoft.com/office/powerpoint/2010/main" val="5630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3C55-4544-4580-A7CB-E375ADF5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2BA2-8EF6-4E5B-A9CA-FE966C682C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Growth has been present throughout the continent, with over one-third of Sub-Saharan African countries posting 6% or higher growth rates, and another 40% growing between 4% to 6% per year</a:t>
            </a:r>
          </a:p>
          <a:p>
            <a:r>
              <a:rPr lang="en-US" dirty="0"/>
              <a:t>International business observers have also named Africa as the future economic growth engine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1107229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CDC6-EC96-4241-9782-A409D371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D0F2E-DB83-47A5-A8AA-0D8928F1E92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7297051"/>
              </p:ext>
            </p:extLst>
          </p:nvPr>
        </p:nvGraphicFramePr>
        <p:xfrm>
          <a:off x="179512" y="1412777"/>
          <a:ext cx="8856984" cy="4968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">
                  <a:extLst>
                    <a:ext uri="{9D8B030D-6E8A-4147-A177-3AD203B41FA5}">
                      <a16:colId xmlns:a16="http://schemas.microsoft.com/office/drawing/2014/main" val="2399616317"/>
                    </a:ext>
                  </a:extLst>
                </a:gridCol>
                <a:gridCol w="5314191">
                  <a:extLst>
                    <a:ext uri="{9D8B030D-6E8A-4147-A177-3AD203B41FA5}">
                      <a16:colId xmlns:a16="http://schemas.microsoft.com/office/drawing/2014/main" val="585918792"/>
                    </a:ext>
                  </a:extLst>
                </a:gridCol>
                <a:gridCol w="2657095">
                  <a:extLst>
                    <a:ext uri="{9D8B030D-6E8A-4147-A177-3AD203B41FA5}">
                      <a16:colId xmlns:a16="http://schemas.microsoft.com/office/drawing/2014/main" val="208916010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Country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GDP (2017, IMF)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5969594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$376.3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64016856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South Africa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$349.3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0127413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Egypt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$237.1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217667918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$178.3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99048539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Angola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$124.2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82600574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Morocco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$109.8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38875435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Ethiopia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$80.9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23252233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Kenya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$79.5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405325439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$58.2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225290508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Tanzania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$51.7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216868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2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9C86-6A68-402D-94DD-30186427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C8DF62-6D58-493C-ACC4-B1E807A397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4968551"/>
          </a:xfrm>
        </p:spPr>
      </p:pic>
    </p:spTree>
    <p:extLst>
      <p:ext uri="{BB962C8B-B14F-4D97-AF65-F5344CB8AC3E}">
        <p14:creationId xmlns:p14="http://schemas.microsoft.com/office/powerpoint/2010/main" val="342796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2C78-DD90-42E4-B5A8-9B2E49C5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0DA0E2-733B-4445-AF96-D0431BF6E0B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1653250"/>
              </p:ext>
            </p:extLst>
          </p:nvPr>
        </p:nvGraphicFramePr>
        <p:xfrm>
          <a:off x="179512" y="1412776"/>
          <a:ext cx="8784975" cy="5673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">
                  <a:extLst>
                    <a:ext uri="{9D8B030D-6E8A-4147-A177-3AD203B41FA5}">
                      <a16:colId xmlns:a16="http://schemas.microsoft.com/office/drawing/2014/main" val="799094207"/>
                    </a:ext>
                  </a:extLst>
                </a:gridCol>
                <a:gridCol w="5270986">
                  <a:extLst>
                    <a:ext uri="{9D8B030D-6E8A-4147-A177-3AD203B41FA5}">
                      <a16:colId xmlns:a16="http://schemas.microsoft.com/office/drawing/2014/main" val="2182886590"/>
                    </a:ext>
                  </a:extLst>
                </a:gridCol>
                <a:gridCol w="2635492">
                  <a:extLst>
                    <a:ext uri="{9D8B030D-6E8A-4147-A177-3AD203B41FA5}">
                      <a16:colId xmlns:a16="http://schemas.microsoft.com/office/drawing/2014/main" val="683634314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Country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GDP per capita (2017, IMF)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380981865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Mauritius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$9 794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82416723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Gabon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$7 971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325094063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Botswana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$7 877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415505122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South Africa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$6 179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408500471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Namibia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$5 413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205113027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Libya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$4 858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254688953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Angola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$4 407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81477399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Algeria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$4 292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331005423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Swaziland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$3 914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5256999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Tunisia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$3 496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474" marR="28474" marT="28474" marB="28474" anchor="ctr"/>
                </a:tc>
                <a:extLst>
                  <a:ext uri="{0D108BD9-81ED-4DB2-BD59-A6C34878D82A}">
                    <a16:rowId xmlns:a16="http://schemas.microsoft.com/office/drawing/2014/main" val="130726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03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 of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Africa in the International System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Africa, the dark continent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 &amp; A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zh-TW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748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07F-72C7-46A6-854A-ADD37802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5" cy="5112568"/>
          </a:xfrm>
        </p:spPr>
      </p:pic>
    </p:spTree>
    <p:extLst>
      <p:ext uri="{BB962C8B-B14F-4D97-AF65-F5344CB8AC3E}">
        <p14:creationId xmlns:p14="http://schemas.microsoft.com/office/powerpoint/2010/main" val="19270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Perceptions of Africa</a:t>
            </a:r>
            <a:endParaRPr lang="zh-TW" altLang="en-US" dirty="0"/>
          </a:p>
        </p:txBody>
      </p:sp>
      <p:pic>
        <p:nvPicPr>
          <p:cNvPr id="5" name="圖片 4" descr="lead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3" y="2357430"/>
            <a:ext cx="6626120" cy="3964809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857620" y="1285860"/>
            <a:ext cx="4357718" cy="2286016"/>
            <a:chOff x="3756096" y="1858852"/>
            <a:chExt cx="3214710" cy="2301891"/>
          </a:xfrm>
        </p:grpSpPr>
        <p:sp>
          <p:nvSpPr>
            <p:cNvPr id="8" name="雲朵形圖說文字 7"/>
            <p:cNvSpPr/>
            <p:nvPr/>
          </p:nvSpPr>
          <p:spPr>
            <a:xfrm>
              <a:off x="3756096" y="1858852"/>
              <a:ext cx="3214710" cy="2301891"/>
            </a:xfrm>
            <a:prstGeom prst="cloudCallou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493898" y="2650127"/>
              <a:ext cx="2069766" cy="71814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chemeClr val="accent1">
                      <a:lumMod val="75000"/>
                    </a:schemeClr>
                  </a:solidFill>
                </a:rPr>
                <a:t>Africa  ???</a:t>
              </a:r>
              <a:endParaRPr lang="zh-TW" altLang="en-US" sz="3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Perceptions of Africa</a:t>
            </a:r>
            <a:endParaRPr lang="zh-TW" altLang="en-US" dirty="0"/>
          </a:p>
        </p:txBody>
      </p:sp>
      <p:pic>
        <p:nvPicPr>
          <p:cNvPr id="4" name="圖片 3" descr="b0474b5cd5b9548b7630391a5ae3da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5"/>
            <a:ext cx="4068000" cy="2946842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3357554" y="5000636"/>
            <a:ext cx="2428892" cy="12858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Poor</a:t>
            </a:r>
            <a:endParaRPr lang="zh-TW" altLang="en-US" sz="4000" dirty="0"/>
          </a:p>
        </p:txBody>
      </p:sp>
      <p:pic>
        <p:nvPicPr>
          <p:cNvPr id="15" name="圖片 14" descr="p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5"/>
            <a:ext cx="4170908" cy="2948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Perceptions of Africa</a:t>
            </a:r>
            <a:endParaRPr lang="zh-TW" altLang="en-US" dirty="0"/>
          </a:p>
        </p:txBody>
      </p:sp>
      <p:pic>
        <p:nvPicPr>
          <p:cNvPr id="5" name="圖片 4" descr="kri0-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4214843" cy="2928958"/>
          </a:xfrm>
          <a:prstGeom prst="rect">
            <a:avLst/>
          </a:prstGeom>
        </p:spPr>
      </p:pic>
      <p:pic>
        <p:nvPicPr>
          <p:cNvPr id="6" name="圖片 5" descr="sp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43050"/>
            <a:ext cx="4195907" cy="292895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00496" y="5143512"/>
            <a:ext cx="1508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solidFill>
                  <a:schemeClr val="bg1"/>
                </a:solidFill>
              </a:rPr>
              <a:t>WAR</a:t>
            </a:r>
            <a:endParaRPr lang="zh-TW" altLang="en-US" sz="4400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57554" y="4929198"/>
            <a:ext cx="2428892" cy="128588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/>
              <a:t>WAR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Perceptions of Africa</a:t>
            </a:r>
            <a:endParaRPr lang="zh-TW" altLang="en-US" dirty="0"/>
          </a:p>
        </p:txBody>
      </p:sp>
      <p:pic>
        <p:nvPicPr>
          <p:cNvPr id="4" name="圖片 3" descr="article-2277177-0037D3ED00000258-942_634x40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5" y="1785926"/>
            <a:ext cx="4329456" cy="2930400"/>
          </a:xfrm>
          <a:prstGeom prst="rect">
            <a:avLst/>
          </a:prstGeom>
        </p:spPr>
      </p:pic>
      <p:pic>
        <p:nvPicPr>
          <p:cNvPr id="5" name="圖片 4" descr="2014-09-11T162323Z_01_JP02_RTRIDSP_3_HEALTH-EBOLA-LIBERIA-11-09-2014-18-09-25-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1785926"/>
            <a:ext cx="4212000" cy="285752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357554" y="4929198"/>
            <a:ext cx="2428892" cy="1285884"/>
          </a:xfrm>
          <a:prstGeom prst="roundRect">
            <a:avLst/>
          </a:prstGeom>
        </p:spPr>
        <p:style>
          <a:lnRef idx="1">
            <a:schemeClr val="dk1"/>
          </a:lnRef>
          <a:fillRef idx="1003">
            <a:schemeClr val="dk2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Disease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Perceptions of Africa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 Dumont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1962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Africa has gotten off of a “bad start related all the negative aspects” facing newly independent African states. </a:t>
            </a:r>
          </a:p>
          <a:p>
            <a:pP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mainstream “western media”, Africa is usually portrayed and described at the image of the four horsemen of the apocalypse : war, disease famine and poverty. </a:t>
            </a: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Narratives have overshadowed the underpinning causes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Africa’s Underdevelopment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Colonization</a:t>
            </a:r>
          </a:p>
          <a:p>
            <a:r>
              <a:rPr lang="en-US" altLang="zh-TW" dirty="0"/>
              <a:t>Formation of the Africa States</a:t>
            </a:r>
          </a:p>
          <a:p>
            <a:r>
              <a:rPr lang="en-US" altLang="zh-TW" dirty="0"/>
              <a:t>Balkanization of Africa in different states</a:t>
            </a:r>
          </a:p>
          <a:p>
            <a:r>
              <a:rPr lang="en-US" altLang="zh-TW" dirty="0"/>
              <a:t>Neo-colonialism</a:t>
            </a:r>
          </a:p>
          <a:p>
            <a:r>
              <a:rPr lang="en-US" altLang="zh-TW" dirty="0"/>
              <a:t>Interventions </a:t>
            </a:r>
          </a:p>
          <a:p>
            <a:r>
              <a:rPr lang="en-US" altLang="zh-TW" dirty="0"/>
              <a:t>Foreign Aid</a:t>
            </a:r>
          </a:p>
          <a:p>
            <a:r>
              <a:rPr lang="en-US" altLang="zh-TW" dirty="0"/>
              <a:t>Resource Curse </a:t>
            </a:r>
          </a:p>
          <a:p>
            <a:r>
              <a:rPr lang="en-US" altLang="zh-TW" dirty="0"/>
              <a:t>Terrorism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555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Colonization</a:t>
            </a:r>
            <a:endParaRPr lang="zh-TW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112567"/>
          </a:xfrm>
        </p:spPr>
      </p:pic>
    </p:spTree>
    <p:extLst>
      <p:ext uri="{BB962C8B-B14F-4D97-AF65-F5344CB8AC3E}">
        <p14:creationId xmlns:p14="http://schemas.microsoft.com/office/powerpoint/2010/main" val="242895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Colonization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48514" cy="445599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19</a:t>
            </a:r>
            <a:r>
              <a:rPr lang="en-US" altLang="zh-TW" sz="2000" baseline="30000" dirty="0"/>
              <a:t>th</a:t>
            </a:r>
            <a:r>
              <a:rPr lang="en-US" altLang="zh-TW" sz="2000" dirty="0"/>
              <a:t> century</a:t>
            </a:r>
          </a:p>
          <a:p>
            <a:r>
              <a:rPr lang="en-US" altLang="zh-TW" sz="2000" dirty="0"/>
              <a:t>Scramble for Africa</a:t>
            </a:r>
          </a:p>
          <a:p>
            <a:r>
              <a:rPr lang="en-US" altLang="zh-TW" sz="2000" dirty="0"/>
              <a:t>Economic, political and social reasons</a:t>
            </a:r>
          </a:p>
          <a:p>
            <a:r>
              <a:rPr lang="en-US" altLang="zh-TW" sz="2000" dirty="0"/>
              <a:t>Africa could be an opened market that will garner western powers a trade surplus (protectionist continental Europe market due to the long depression 1876-93) </a:t>
            </a:r>
          </a:p>
          <a:p>
            <a:r>
              <a:rPr lang="en-US" altLang="zh-TW" sz="2000" dirty="0"/>
              <a:t>Limited competition, abundant raw material </a:t>
            </a:r>
          </a:p>
          <a:p>
            <a:r>
              <a:rPr lang="en-US" altLang="zh-TW" sz="2000" dirty="0"/>
              <a:t>Supply the high demand of unavailable raw material in Europe </a:t>
            </a:r>
          </a:p>
          <a:p>
            <a:r>
              <a:rPr lang="en-US" altLang="zh-TW" sz="2000" dirty="0"/>
              <a:t>Cultural, political colonization</a:t>
            </a:r>
          </a:p>
          <a:p>
            <a:r>
              <a:rPr lang="en-US" altLang="zh-TW" sz="2000" dirty="0"/>
              <a:t>Destabilization of the traditional social order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842248" cy="758952"/>
          </a:xfrm>
        </p:spPr>
        <p:txBody>
          <a:bodyPr>
            <a:normAutofit/>
          </a:bodyPr>
          <a:lstStyle/>
          <a:p>
            <a:r>
              <a:rPr lang="en-US" dirty="0"/>
              <a:t>Formation of the Africa States                                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48514" cy="4455998"/>
          </a:xfrm>
        </p:spPr>
        <p:txBody>
          <a:bodyPr/>
          <a:lstStyle/>
          <a:p>
            <a:r>
              <a:rPr lang="en-US" altLang="zh-TW" dirty="0"/>
              <a:t>Independences in 1960s </a:t>
            </a:r>
          </a:p>
          <a:p>
            <a:r>
              <a:rPr lang="en-US" altLang="zh-TW" dirty="0"/>
              <a:t>Artificially</a:t>
            </a:r>
            <a:r>
              <a:rPr lang="zh-TW" altLang="en-US" dirty="0"/>
              <a:t> </a:t>
            </a:r>
            <a:r>
              <a:rPr lang="en-US" altLang="zh-TW" dirty="0"/>
              <a:t>created</a:t>
            </a:r>
            <a:r>
              <a:rPr lang="zh-TW" altLang="en-US" dirty="0"/>
              <a:t> </a:t>
            </a:r>
            <a:r>
              <a:rPr lang="en-US" altLang="zh-TW" dirty="0"/>
              <a:t>states</a:t>
            </a:r>
            <a:r>
              <a:rPr lang="zh-TW" altLang="en-US" dirty="0"/>
              <a:t> </a:t>
            </a:r>
            <a:r>
              <a:rPr lang="en-US" altLang="zh-TW" dirty="0"/>
              <a:t>with multiple ethnicities </a:t>
            </a:r>
          </a:p>
          <a:p>
            <a:r>
              <a:rPr lang="en-US" altLang="zh-TW" dirty="0"/>
              <a:t>Former kingdoms </a:t>
            </a:r>
          </a:p>
          <a:p>
            <a:r>
              <a:rPr lang="en-US" altLang="zh-TW" dirty="0"/>
              <a:t>Colonial legacies (some ethnic groups were favored)</a:t>
            </a:r>
          </a:p>
          <a:p>
            <a:r>
              <a:rPr lang="en-US" altLang="zh-TW" dirty="0"/>
              <a:t>Civil wars</a:t>
            </a:r>
          </a:p>
          <a:p>
            <a:r>
              <a:rPr lang="en-US" altLang="zh-TW" dirty="0" err="1"/>
              <a:t>E.g</a:t>
            </a:r>
            <a:r>
              <a:rPr lang="en-US" altLang="zh-TW" dirty="0"/>
              <a:t> : Nigeria (Biafran war), Somalia, Burundi, Rwanda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7385-9998-4041-99E3-3141C450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5146-1A9D-4861-BC33-3723F0E174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Africa is a continent of 54 countries states, 9 territories, 2 de facto independent states with limited or no recognition</a:t>
            </a:r>
          </a:p>
          <a:p>
            <a:r>
              <a:rPr lang="en-US" dirty="0"/>
              <a:t>World second largest and second most populous continent</a:t>
            </a:r>
          </a:p>
          <a:p>
            <a:r>
              <a:rPr lang="en-US" dirty="0"/>
              <a:t>1.2 billion people, 16% of the world human population</a:t>
            </a:r>
          </a:p>
          <a:p>
            <a:r>
              <a:rPr lang="en-US" dirty="0"/>
              <a:t>Young population, median age is 19.7 (2012) - 30.4 for the worldwide median 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Balkanization of Africa 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48514" cy="4455998"/>
          </a:xfrm>
        </p:spPr>
        <p:txBody>
          <a:bodyPr/>
          <a:lstStyle/>
          <a:p>
            <a:r>
              <a:rPr lang="en-US" altLang="zh-TW" dirty="0"/>
              <a:t>Fragmentation of Africa into small states</a:t>
            </a:r>
          </a:p>
          <a:p>
            <a:r>
              <a:rPr lang="en-US" altLang="zh-TW" dirty="0"/>
              <a:t>No consideration of social organizations</a:t>
            </a:r>
          </a:p>
          <a:p>
            <a:r>
              <a:rPr lang="en-US" altLang="zh-TW" dirty="0"/>
              <a:t>Territorial conflicts between States</a:t>
            </a:r>
          </a:p>
          <a:p>
            <a:r>
              <a:rPr lang="en-US" altLang="zh-TW" dirty="0"/>
              <a:t>States interfering with neighbors internal conflicts</a:t>
            </a:r>
          </a:p>
          <a:p>
            <a:r>
              <a:rPr lang="en-US" altLang="zh-TW" dirty="0" err="1"/>
              <a:t>E.g</a:t>
            </a:r>
            <a:r>
              <a:rPr lang="en-US" altLang="zh-TW" dirty="0"/>
              <a:t> : Rwanda in Democratic Republic of Congo, Burkina Faso in Ivory Coast, </a:t>
            </a:r>
            <a:r>
              <a:rPr lang="en-US" altLang="zh-TW" dirty="0" err="1"/>
              <a:t>etc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Neo-colonialism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448514" cy="445599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Continued economic, political and cultural ties with former colonies</a:t>
            </a:r>
          </a:p>
          <a:p>
            <a:r>
              <a:rPr lang="en-US" altLang="zh-TW" dirty="0"/>
              <a:t>Interference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former</a:t>
            </a:r>
            <a:r>
              <a:rPr lang="zh-TW" altLang="en-US" dirty="0"/>
              <a:t> </a:t>
            </a:r>
            <a:r>
              <a:rPr lang="en-US" altLang="zh-TW" dirty="0"/>
              <a:t>colonies</a:t>
            </a:r>
            <a:r>
              <a:rPr lang="zh-TW" altLang="en-US" dirty="0"/>
              <a:t> </a:t>
            </a:r>
            <a:r>
              <a:rPr lang="en-US" altLang="zh-TW" dirty="0"/>
              <a:t>internal</a:t>
            </a:r>
            <a:r>
              <a:rPr lang="zh-TW" altLang="en-US" dirty="0"/>
              <a:t> </a:t>
            </a:r>
            <a:r>
              <a:rPr lang="en-US" altLang="zh-TW" dirty="0"/>
              <a:t>policies</a:t>
            </a:r>
          </a:p>
          <a:p>
            <a:r>
              <a:rPr lang="en-US" altLang="zh-TW" dirty="0"/>
              <a:t>Foreign capital used for the exploitation of newly independent countries rather for the development of African countries.</a:t>
            </a:r>
          </a:p>
          <a:p>
            <a:r>
              <a:rPr lang="en-US" altLang="zh-TW" dirty="0"/>
              <a:t>Support of corrupted leaders during the cold war (realpolitik)</a:t>
            </a:r>
          </a:p>
          <a:p>
            <a:r>
              <a:rPr lang="en-US" altLang="zh-TW" dirty="0"/>
              <a:t>Francafrique (relation between France and its former colonies)</a:t>
            </a:r>
          </a:p>
          <a:p>
            <a:r>
              <a:rPr lang="en-US" altLang="zh-TW" dirty="0"/>
              <a:t>Francois-Xavier </a:t>
            </a:r>
            <a:r>
              <a:rPr lang="en-US" altLang="zh-TW" dirty="0" err="1"/>
              <a:t>Verschave</a:t>
            </a:r>
            <a:r>
              <a:rPr lang="en-US" altLang="zh-TW" dirty="0"/>
              <a:t>, </a:t>
            </a:r>
            <a:r>
              <a:rPr lang="en-US" altLang="zh-TW" i="1" dirty="0"/>
              <a:t>La Francafrique le plus long </a:t>
            </a:r>
            <a:r>
              <a:rPr lang="en-US" altLang="zh-TW" i="1" dirty="0" err="1"/>
              <a:t>scandale</a:t>
            </a:r>
            <a:r>
              <a:rPr lang="en-US" altLang="zh-TW" i="1" dirty="0"/>
              <a:t> de la </a:t>
            </a:r>
            <a:r>
              <a:rPr lang="en-US" altLang="zh-TW" i="1" dirty="0" err="1"/>
              <a:t>Republique</a:t>
            </a:r>
            <a:r>
              <a:rPr lang="en-US" altLang="zh-TW" i="1" dirty="0"/>
              <a:t> (1999)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Interferences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Military interventions to support or overthrow a leader (geopolitical goals)</a:t>
            </a:r>
          </a:p>
          <a:p>
            <a:r>
              <a:rPr lang="en-US" altLang="zh-TW" dirty="0" err="1"/>
              <a:t>E.g</a:t>
            </a:r>
            <a:r>
              <a:rPr lang="en-US" altLang="zh-TW" dirty="0"/>
              <a:t> : </a:t>
            </a:r>
            <a:r>
              <a:rPr lang="en-US" altLang="zh-TW" dirty="0" smtClean="0"/>
              <a:t>Zaire </a:t>
            </a:r>
            <a:r>
              <a:rPr lang="en-US" altLang="zh-TW" dirty="0"/>
              <a:t>(actual DRC), Chad(2005), Ivory Coast (2010), Libya (2011)</a:t>
            </a:r>
          </a:p>
          <a:p>
            <a:r>
              <a:rPr lang="en-US" altLang="zh-CN" dirty="0"/>
              <a:t>Negative</a:t>
            </a:r>
            <a:r>
              <a:rPr lang="en-US" altLang="zh-TW" dirty="0"/>
              <a:t> consequences on peace between communities</a:t>
            </a:r>
          </a:p>
          <a:p>
            <a:r>
              <a:rPr lang="en-US" altLang="zh-TW" dirty="0"/>
              <a:t>Negative economic and political impacts</a:t>
            </a:r>
          </a:p>
          <a:p>
            <a:r>
              <a:rPr lang="en-US" altLang="zh-TW" dirty="0"/>
              <a:t>Impacts on neighboring countries (Libya-Mali; Cote </a:t>
            </a:r>
            <a:r>
              <a:rPr lang="en-US" altLang="zh-TW"/>
              <a:t>d’Ivoire-Burkina </a:t>
            </a:r>
            <a:r>
              <a:rPr lang="en-US" altLang="zh-TW" smtClean="0"/>
              <a:t>Faso)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Foreign Aid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Aid to Africa has reached 1 trillion (50 years)</a:t>
            </a:r>
          </a:p>
          <a:p>
            <a:r>
              <a:rPr lang="en-US" altLang="zh-TW" dirty="0"/>
              <a:t>10-13% of budget</a:t>
            </a:r>
          </a:p>
          <a:p>
            <a:r>
              <a:rPr lang="en-US" altLang="zh-TW" dirty="0"/>
              <a:t>Aid is not invested in growth related activities and productive sectors (Dambisa </a:t>
            </a:r>
            <a:r>
              <a:rPr lang="en-US" altLang="zh-TW" dirty="0" err="1"/>
              <a:t>Moyo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Poverty relief, end of famine, </a:t>
            </a:r>
            <a:r>
              <a:rPr lang="en-US" altLang="zh-TW" dirty="0" err="1"/>
              <a:t>etc</a:t>
            </a:r>
            <a:endParaRPr lang="en-US" altLang="zh-TW" dirty="0"/>
          </a:p>
          <a:p>
            <a:r>
              <a:rPr lang="en-US" altLang="zh-TW" dirty="0"/>
              <a:t> Countries develop through investments, trade entrepreneurship not by relying on handouts</a:t>
            </a:r>
          </a:p>
          <a:p>
            <a:r>
              <a:rPr lang="en-US" altLang="zh-TW" dirty="0" err="1"/>
              <a:t>E.g</a:t>
            </a:r>
            <a:r>
              <a:rPr lang="en-US" altLang="zh-TW" dirty="0"/>
              <a:t> of positive impact of aid: actual engagement</a:t>
            </a:r>
            <a:r>
              <a:rPr lang="zh-TW" altLang="en-US" dirty="0"/>
              <a:t> </a:t>
            </a:r>
            <a:r>
              <a:rPr lang="en-US" altLang="zh-TW" dirty="0"/>
              <a:t>between</a:t>
            </a:r>
            <a:r>
              <a:rPr lang="zh-TW" altLang="en-US" dirty="0"/>
              <a:t> </a:t>
            </a:r>
            <a:r>
              <a:rPr lang="en-US" altLang="zh-TW" dirty="0"/>
              <a:t>China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Africa.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A79-E2C0-40E2-9DB3-9262A8CD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5C0A-6FD0-4883-82A3-ECE89B5F4A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Paradox of the plenty</a:t>
            </a:r>
          </a:p>
          <a:p>
            <a:r>
              <a:rPr lang="en-US" dirty="0"/>
              <a:t>Abundance of natural resources (fossil fuel, minerals) lead to less economic growth, less democracy, worse development outcomes. </a:t>
            </a:r>
          </a:p>
          <a:p>
            <a:r>
              <a:rPr lang="en-US" dirty="0"/>
              <a:t>Corruption, Nepotism, dictatorship </a:t>
            </a:r>
          </a:p>
          <a:p>
            <a:r>
              <a:rPr lang="en-US" dirty="0"/>
              <a:t>Democratic Republic of Congo </a:t>
            </a:r>
          </a:p>
        </p:txBody>
      </p:sp>
    </p:spTree>
    <p:extLst>
      <p:ext uri="{BB962C8B-B14F-4D97-AF65-F5344CB8AC3E}">
        <p14:creationId xmlns:p14="http://schemas.microsoft.com/office/powerpoint/2010/main" val="439304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1B51-EDCB-4162-A921-4FE8E241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Curse </a:t>
            </a:r>
          </a:p>
        </p:txBody>
      </p:sp>
      <p:pic>
        <p:nvPicPr>
          <p:cNvPr id="7" name="Content Placeholder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AAFB99A-93E9-40C3-A481-CCB84B7E80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1" cy="5040560"/>
          </a:xfrm>
        </p:spPr>
      </p:pic>
    </p:spTree>
    <p:extLst>
      <p:ext uri="{BB962C8B-B14F-4D97-AF65-F5344CB8AC3E}">
        <p14:creationId xmlns:p14="http://schemas.microsoft.com/office/powerpoint/2010/main" val="3699360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58F1-E91B-431E-83E0-8D773C49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Terrorism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AAE6-9DA3-41A7-934C-A90A935744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Growing presence of terror groups in the Continent</a:t>
            </a:r>
          </a:p>
          <a:p>
            <a:r>
              <a:rPr lang="en-US" dirty="0"/>
              <a:t>Undermine development, foreign investment, tourism, development.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Boko Haram in Nigeria</a:t>
            </a:r>
          </a:p>
          <a:p>
            <a:r>
              <a:rPr lang="en-US" dirty="0"/>
              <a:t>Al Shahab in Somalia</a:t>
            </a:r>
          </a:p>
          <a:p>
            <a:r>
              <a:rPr lang="en-US" dirty="0"/>
              <a:t>Al Qaeda affiliates groups all over the region </a:t>
            </a:r>
          </a:p>
        </p:txBody>
      </p:sp>
    </p:spTree>
    <p:extLst>
      <p:ext uri="{BB962C8B-B14F-4D97-AF65-F5344CB8AC3E}">
        <p14:creationId xmlns:p14="http://schemas.microsoft.com/office/powerpoint/2010/main" val="373739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Education</a:t>
            </a:r>
          </a:p>
          <a:p>
            <a:r>
              <a:rPr lang="en-US" altLang="zh-TW" dirty="0"/>
              <a:t>Technology transfer </a:t>
            </a:r>
          </a:p>
          <a:p>
            <a:r>
              <a:rPr lang="en-US" altLang="zh-TW" dirty="0"/>
              <a:t>Integrate into the world system</a:t>
            </a:r>
          </a:p>
          <a:p>
            <a:r>
              <a:rPr lang="en-US" altLang="zh-TW" dirty="0"/>
              <a:t>Learn from the successful cases of former developing countries</a:t>
            </a:r>
          </a:p>
          <a:p>
            <a:r>
              <a:rPr lang="en-US" altLang="zh-TW" dirty="0"/>
              <a:t>Young population</a:t>
            </a:r>
          </a:p>
          <a:p>
            <a:r>
              <a:rPr lang="en-US" altLang="zh-TW" dirty="0"/>
              <a:t>Entrepreneurial spirit and optimistic</a:t>
            </a:r>
          </a:p>
        </p:txBody>
      </p:sp>
    </p:spTree>
    <p:extLst>
      <p:ext uri="{BB962C8B-B14F-4D97-AF65-F5344CB8AC3E}">
        <p14:creationId xmlns:p14="http://schemas.microsoft.com/office/powerpoint/2010/main" val="3422442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50304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Thank you </a:t>
            </a:r>
            <a:endParaRPr lang="zh-TW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270576" cy="122488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72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C38B-6DD6-4634-80C3-57D40C2A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DB1F-B73F-4CD4-81C4-90711A71A1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46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Algeria is </a:t>
            </a:r>
            <a:r>
              <a:rPr lang="en-US" dirty="0" smtClean="0"/>
              <a:t>its largest </a:t>
            </a:r>
            <a:r>
              <a:rPr lang="en-US" dirty="0"/>
              <a:t>country by area and Nigeria is its largest by population</a:t>
            </a:r>
          </a:p>
          <a:p>
            <a:endParaRPr lang="en-US" dirty="0"/>
          </a:p>
          <a:p>
            <a:r>
              <a:rPr lang="en-US" dirty="0"/>
              <a:t>Cradle of humanity (East Africa)</a:t>
            </a:r>
          </a:p>
          <a:p>
            <a:endParaRPr lang="en-US" dirty="0"/>
          </a:p>
          <a:p>
            <a:r>
              <a:rPr lang="en-US" dirty="0"/>
              <a:t>Hosts large diversity of ethnicity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African Union (Addis Ababa)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98E6-1452-4145-8EAC-192F424A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Cities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E347-99FE-474F-8B4C-43A8E21917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Lagos, Nigeria – 21 million.</a:t>
            </a:r>
          </a:p>
          <a:p>
            <a:r>
              <a:rPr lang="en-US" dirty="0"/>
              <a:t>Cairo, Egypt – 20.4 million. Cairo is Egypt's largest city and its capital. </a:t>
            </a:r>
          </a:p>
          <a:p>
            <a:r>
              <a:rPr lang="en-US" dirty="0"/>
              <a:t>Kinshasa, DR Congo – 13.3 million.  </a:t>
            </a:r>
          </a:p>
          <a:p>
            <a:r>
              <a:rPr lang="en-US" dirty="0"/>
              <a:t>Luanda, Angola – 6.5 million. </a:t>
            </a:r>
          </a:p>
          <a:p>
            <a:r>
              <a:rPr lang="en-US" dirty="0"/>
              <a:t>Nairobi, Kenya – 3.5 million People. </a:t>
            </a:r>
          </a:p>
          <a:p>
            <a:r>
              <a:rPr lang="en-US" dirty="0"/>
              <a:t>Mogadishu, Somalia – 2.1 million people. </a:t>
            </a:r>
          </a:p>
          <a:p>
            <a:r>
              <a:rPr lang="en-US" dirty="0"/>
              <a:t>Abidjan, Ivory Coast – 4.707 million. </a:t>
            </a:r>
          </a:p>
          <a:p>
            <a:r>
              <a:rPr lang="en-US" dirty="0"/>
              <a:t>Alexandria, Egypt – 4.7 million.</a:t>
            </a:r>
          </a:p>
        </p:txBody>
      </p:sp>
    </p:spTree>
    <p:extLst>
      <p:ext uri="{BB962C8B-B14F-4D97-AF65-F5344CB8AC3E}">
        <p14:creationId xmlns:p14="http://schemas.microsoft.com/office/powerpoint/2010/main" val="42001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717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Lagos</a:t>
            </a:r>
            <a:endParaRPr lang="zh-TW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8" name="Picture 7" descr="A large city landscape&#10;&#10;Description generated with very high confidence">
            <a:extLst>
              <a:ext uri="{FF2B5EF4-FFF2-40B4-BE49-F238E27FC236}">
                <a16:creationId xmlns:a16="http://schemas.microsoft.com/office/drawing/2014/main" id="{993AA977-4AC9-49F8-9C03-215BC1548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3012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6151E4-4F3C-4562-A09B-DBEE327EB7A3}"/>
              </a:ext>
            </a:extLst>
          </p:cNvPr>
          <p:cNvSpPr/>
          <p:nvPr/>
        </p:nvSpPr>
        <p:spPr>
          <a:xfrm>
            <a:off x="2923151" y="3244334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Africa the dark continent?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B7DF-2960-4C5F-AD39-FF3FC24E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Lagos</a:t>
            </a:r>
          </a:p>
        </p:txBody>
      </p:sp>
      <p:pic>
        <p:nvPicPr>
          <p:cNvPr id="5" name="Content Placeholder 4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8457BE8F-8091-4390-81F9-4C0CF45652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464496" cy="5073027"/>
          </a:xfrm>
        </p:spPr>
      </p:pic>
      <p:pic>
        <p:nvPicPr>
          <p:cNvPr id="7" name="Picture 6" descr="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15BD781F-26E9-4ED9-B874-DB35A9853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59"/>
            <a:ext cx="4320480" cy="50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F6A7B-B913-45FF-83D0-5A3C6288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Cairo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0CFA7-8F72-43AA-A03B-94B8250E4E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987552"/>
            <a:ext cx="4680520" cy="5753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F0542-9FA9-4DB0-9334-0F50F1F9F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552"/>
            <a:ext cx="4176464" cy="57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788F-DD55-4C65-9CF0-A21946EA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Kinshasa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526D3-59B4-459F-B9E0-37326A070F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72607"/>
          </a:xfrm>
        </p:spPr>
      </p:pic>
    </p:spTree>
    <p:extLst>
      <p:ext uri="{BB962C8B-B14F-4D97-AF65-F5344CB8AC3E}">
        <p14:creationId xmlns:p14="http://schemas.microsoft.com/office/powerpoint/2010/main" val="9024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</TotalTime>
  <Words>1098</Words>
  <Application>Microsoft Office PowerPoint</Application>
  <PresentationFormat>On-screen Show (4:3)</PresentationFormat>
  <Paragraphs>220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微軟正黑體</vt:lpstr>
      <vt:lpstr>宋体</vt:lpstr>
      <vt:lpstr>Calibri</vt:lpstr>
      <vt:lpstr>方正舒体</vt:lpstr>
      <vt:lpstr>Georgia</vt:lpstr>
      <vt:lpstr>新細明體</vt:lpstr>
      <vt:lpstr>Times New Roman</vt:lpstr>
      <vt:lpstr>Wingdings</vt:lpstr>
      <vt:lpstr>Wingdings 2</vt:lpstr>
      <vt:lpstr>市鎮</vt:lpstr>
      <vt:lpstr>  Africa the dark continent? A political Economic Analysis of Africa’s Development Issues</vt:lpstr>
      <vt:lpstr>Outline</vt:lpstr>
      <vt:lpstr>Introduction</vt:lpstr>
      <vt:lpstr>Introduction</vt:lpstr>
      <vt:lpstr>Biggest Cities in Africa</vt:lpstr>
      <vt:lpstr>Lagos</vt:lpstr>
      <vt:lpstr>Lagos</vt:lpstr>
      <vt:lpstr>Cairo</vt:lpstr>
      <vt:lpstr>Kinshasa </vt:lpstr>
      <vt:lpstr>Luanda</vt:lpstr>
      <vt:lpstr>Nairobi</vt:lpstr>
      <vt:lpstr>Abidjan</vt:lpstr>
      <vt:lpstr>Abidjan </vt:lpstr>
      <vt:lpstr>Economy</vt:lpstr>
      <vt:lpstr>Economy </vt:lpstr>
      <vt:lpstr>Economy </vt:lpstr>
      <vt:lpstr>Economy </vt:lpstr>
      <vt:lpstr>Economy</vt:lpstr>
      <vt:lpstr>Economy</vt:lpstr>
      <vt:lpstr>Economy</vt:lpstr>
      <vt:lpstr>Perceptions of Africa</vt:lpstr>
      <vt:lpstr>Perceptions of Africa</vt:lpstr>
      <vt:lpstr>Perceptions of Africa</vt:lpstr>
      <vt:lpstr>Perceptions of Africa</vt:lpstr>
      <vt:lpstr>Perceptions of Africa</vt:lpstr>
      <vt:lpstr>Africa’s Underdevelopment</vt:lpstr>
      <vt:lpstr>Colonization</vt:lpstr>
      <vt:lpstr>Colonization</vt:lpstr>
      <vt:lpstr>Formation of the Africa States                                </vt:lpstr>
      <vt:lpstr>Balkanization of Africa </vt:lpstr>
      <vt:lpstr>Neo-colonialism</vt:lpstr>
      <vt:lpstr>External Interferences </vt:lpstr>
      <vt:lpstr>Foreign Aid </vt:lpstr>
      <vt:lpstr>Resource Curse</vt:lpstr>
      <vt:lpstr>Resource Curse </vt:lpstr>
      <vt:lpstr>Terrorism </vt:lpstr>
      <vt:lpstr>Conclusion</vt:lpstr>
      <vt:lpstr>PowerPoint Presentation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Africa is underdeveloped?</dc:title>
  <dc:creator>27385</dc:creator>
  <cp:lastModifiedBy>admin</cp:lastModifiedBy>
  <cp:revision>69</cp:revision>
  <dcterms:created xsi:type="dcterms:W3CDTF">2017-03-22T07:15:54Z</dcterms:created>
  <dcterms:modified xsi:type="dcterms:W3CDTF">2018-09-21T05:29:55Z</dcterms:modified>
</cp:coreProperties>
</file>