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71" r:id="rId10"/>
    <p:sldId id="273" r:id="rId11"/>
    <p:sldId id="264" r:id="rId12"/>
    <p:sldId id="289" r:id="rId13"/>
    <p:sldId id="267" r:id="rId14"/>
    <p:sldId id="268" r:id="rId15"/>
    <p:sldId id="266" r:id="rId16"/>
    <p:sldId id="275" r:id="rId17"/>
    <p:sldId id="276" r:id="rId18"/>
    <p:sldId id="277" r:id="rId19"/>
    <p:sldId id="307" r:id="rId20"/>
    <p:sldId id="282" r:id="rId21"/>
    <p:sldId id="283" r:id="rId22"/>
    <p:sldId id="288" r:id="rId23"/>
    <p:sldId id="308" r:id="rId24"/>
    <p:sldId id="300" r:id="rId25"/>
    <p:sldId id="301" r:id="rId26"/>
    <p:sldId id="303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47A"/>
    <a:srgbClr val="FFFFFF"/>
    <a:srgbClr val="F2F2F2"/>
    <a:srgbClr val="2F7D85"/>
    <a:srgbClr val="E66C46"/>
    <a:srgbClr val="F2B29F"/>
    <a:srgbClr val="6D5E4B"/>
    <a:srgbClr val="EFA91D"/>
    <a:srgbClr val="877E8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227" autoAdjust="0"/>
  </p:normalViewPr>
  <p:slideViewPr>
    <p:cSldViewPr snapToGrid="0">
      <p:cViewPr varScale="1">
        <p:scale>
          <a:sx n="87" d="100"/>
          <a:sy n="87" d="100"/>
        </p:scale>
        <p:origin x="907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9703D-EF82-4F50-9CF1-75DC74DA8CA1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FF559-1D3E-4EC9-BCD1-BE37270870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63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456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外籍生使用居留證進行註冊</a:t>
            </a:r>
            <a:endParaRPr lang="en-US" altLang="zh-TW" dirty="0"/>
          </a:p>
          <a:p>
            <a:r>
              <a:rPr lang="zh-TW" altLang="en-US" dirty="0"/>
              <a:t>請先同意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個人資料使用聲明，</a:t>
            </a:r>
            <a:r>
              <a:rPr lang="zh-TW" altLang="en-US" dirty="0"/>
              <a:t>並備妥您的居留證</a:t>
            </a:r>
            <a:endParaRPr lang="en-US" altLang="zh-TW" dirty="0"/>
          </a:p>
          <a:p>
            <a:r>
              <a:rPr lang="zh-TW" altLang="en-US" dirty="0"/>
              <a:t>拍攝清楚的居留證正反面並上傳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上傳完成後，點選下一步進行帳號密碼設定，完成註冊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466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若使用手機門號進行註冊，請注意</a:t>
            </a:r>
            <a:endParaRPr lang="en-US" altLang="zh-TW" dirty="0"/>
          </a:p>
          <a:p>
            <a:r>
              <a:rPr lang="zh-TW" altLang="en-US" dirty="0"/>
              <a:t>手機門號申請者需為學生本人，若手機門號所有者為家長，請勿使用此方法註冊，否則證書名字會有誤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522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進入臺北</a:t>
            </a:r>
            <a:r>
              <a:rPr lang="en-US" altLang="zh-TW" dirty="0"/>
              <a:t>e</a:t>
            </a:r>
            <a:r>
              <a:rPr lang="zh-TW" altLang="en-US" dirty="0"/>
              <a:t>大數位學習網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29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點選會員登入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8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輸入您的台北</a:t>
            </a:r>
            <a:r>
              <a:rPr lang="en-US" altLang="zh-TW" dirty="0"/>
              <a:t>e</a:t>
            </a:r>
            <a:r>
              <a:rPr lang="zh-TW" altLang="en-US" dirty="0"/>
              <a:t>大會員帳號密碼</a:t>
            </a:r>
            <a:endParaRPr lang="en-US" altLang="zh-TW" dirty="0"/>
          </a:p>
          <a:p>
            <a:r>
              <a:rPr lang="zh-TW" altLang="en-US" dirty="0"/>
              <a:t>輸入完成後點選登入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35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solidFill>
                  <a:schemeClr val="tx1"/>
                </a:solidFill>
              </a:rPr>
              <a:t>點選選課中心 分類列表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754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限上「性別主流化」、「環境教育」、「資訊安全」、「志工」四種主題系列課程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173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確認課程名稱後，</a:t>
            </a:r>
            <a:r>
              <a:rPr lang="zh-TW" altLang="en-US" dirty="0"/>
              <a:t>往下滑，點選報名課程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470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確認課程名稱後，</a:t>
            </a:r>
            <a:r>
              <a:rPr lang="zh-TW" altLang="en-US" dirty="0"/>
              <a:t>往下滑，點選報名課程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938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報名成功後，會顯示已報名成功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接著點選上課去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6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進入臺北</a:t>
            </a:r>
            <a:r>
              <a:rPr lang="en-US" altLang="zh-TW" dirty="0"/>
              <a:t>e</a:t>
            </a:r>
            <a:r>
              <a:rPr lang="zh-TW" altLang="en-US" dirty="0"/>
              <a:t>大數位學習網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254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通過日期為第一次下載列印證書時間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76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點選免費加入會員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75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點選前往台北通註冊金質會員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947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使用金質會員，前往註冊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45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台北通有以下註冊方式</a:t>
            </a:r>
            <a:endParaRPr lang="en-US" altLang="zh-TW" dirty="0"/>
          </a:p>
          <a:p>
            <a:r>
              <a:rPr lang="zh-TW" altLang="en-US" dirty="0"/>
              <a:t>身分及手機門號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225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其中身分註冊可使用身分證、居留證、自然人憑證及其他證件</a:t>
            </a:r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若為本國籍學生，使用身分證進行註冊即可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614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本國籍學生使用身分證進行註冊</a:t>
            </a:r>
            <a:endParaRPr lang="en-US" altLang="zh-TW" dirty="0"/>
          </a:p>
          <a:p>
            <a:r>
              <a:rPr lang="zh-TW" altLang="en-US" dirty="0"/>
              <a:t>請先同意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個人資料使用聲明，</a:t>
            </a:r>
            <a:r>
              <a:rPr lang="zh-TW" altLang="en-US" dirty="0"/>
              <a:t>並備妥您的身分證件</a:t>
            </a:r>
            <a:endParaRPr lang="en-US" altLang="zh-TW" dirty="0"/>
          </a:p>
          <a:p>
            <a:r>
              <a:rPr lang="zh-TW" altLang="en-US" dirty="0"/>
              <a:t>拍攝清楚的身分證正反面並上傳</a:t>
            </a:r>
            <a:endParaRPr lang="en-US" altLang="zh-TW" dirty="0"/>
          </a:p>
          <a:p>
            <a:r>
              <a:rPr lang="zh-TW" altLang="en-US" dirty="0"/>
              <a:t>上傳完成後，點選下一步進行帳號密碼設定，完成註冊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145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若為外籍生，請使用居留證進行註冊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F559-1D3E-4EC9-BCD1-BE372708705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58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00132-9E6D-443D-A3A9-C55536F7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8636E7D-82C2-4E78-9171-30DFD7808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CA3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52FE82-C2B6-4E34-8A8F-25E2B5B9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317407-F112-47E2-B1B7-5FCD4221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B348EC-2A5D-4CC1-BE0A-7DB74F08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04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E6E65C-6EA2-4DA7-9462-494F134D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5B0AEE7-A6A0-4A5A-A823-05A479664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99EA2B2-0853-42FB-AC73-F1B3E503B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8B25C9-F884-4357-9424-D4FDC517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620B85-16BB-4C78-913D-E61CBAA6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7A808D-D39D-4172-AC56-0EF3E88A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93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B026F-C21A-4562-9D02-0CFC4B1F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BFEE40C-A10F-4724-AFB1-0B0C59147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19B1B8-2461-4973-804A-7DD0D618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C83163-D26F-4BAD-BFC9-8F6AEC97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7E5B2F-16D2-4965-A99E-64EA05DB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4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8A56C7F-4D92-4727-A3EB-64F8EF93D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469DFD3-FF27-4057-AC1C-0CF777326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F4E6B6-D843-41E0-95EF-DA6634BF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323631-13AD-4553-A5AE-56DF78F6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97892B-1606-4E78-872E-7995317C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0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8753E7-687D-4E98-95EC-F37AC62C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74" y="136525"/>
            <a:ext cx="897863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985C6D-6D31-429C-A598-67136A7B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6004" cy="4351338"/>
          </a:xfrm>
        </p:spPr>
        <p:txBody>
          <a:bodyPr/>
          <a:lstStyle>
            <a:lvl1pPr algn="r">
              <a:defRPr>
                <a:solidFill>
                  <a:srgbClr val="DFAA13"/>
                </a:solidFill>
              </a:defRPr>
            </a:lvl1pPr>
            <a:lvl2pPr algn="r">
              <a:defRPr>
                <a:solidFill>
                  <a:srgbClr val="DFAA13"/>
                </a:solidFill>
              </a:defRPr>
            </a:lvl2pPr>
            <a:lvl3pPr algn="r">
              <a:defRPr>
                <a:solidFill>
                  <a:srgbClr val="DFAA13"/>
                </a:solidFill>
              </a:defRPr>
            </a:lvl3pPr>
            <a:lvl4pPr algn="r">
              <a:defRPr>
                <a:solidFill>
                  <a:srgbClr val="DFAA13"/>
                </a:solidFill>
              </a:defRPr>
            </a:lvl4pPr>
            <a:lvl5pPr algn="r">
              <a:defRPr>
                <a:solidFill>
                  <a:srgbClr val="DFAA13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2A8FD7-9DB5-4F18-A84E-77AE5063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3397CD-E161-4D61-BFB6-58428B0E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76CE70-7E42-4A7A-9B82-A290057E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28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8753E7-687D-4E98-95EC-F37AC62C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638489" cy="1325563"/>
          </a:xfrm>
        </p:spPr>
        <p:txBody>
          <a:bodyPr/>
          <a:lstStyle>
            <a:lvl1pPr algn="l">
              <a:defRPr>
                <a:solidFill>
                  <a:srgbClr val="2F7D85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985C6D-6D31-429C-A598-67136A7B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6004" cy="4351338"/>
          </a:xfrm>
        </p:spPr>
        <p:txBody>
          <a:bodyPr/>
          <a:lstStyle>
            <a:lvl1pPr algn="l">
              <a:defRPr>
                <a:solidFill>
                  <a:srgbClr val="286B72"/>
                </a:solidFill>
              </a:defRPr>
            </a:lvl1pPr>
            <a:lvl2pPr algn="l">
              <a:defRPr>
                <a:solidFill>
                  <a:srgbClr val="286B72"/>
                </a:solidFill>
              </a:defRPr>
            </a:lvl2pPr>
            <a:lvl3pPr algn="l">
              <a:defRPr>
                <a:solidFill>
                  <a:srgbClr val="286B72"/>
                </a:solidFill>
              </a:defRPr>
            </a:lvl3pPr>
            <a:lvl4pPr algn="l">
              <a:defRPr>
                <a:solidFill>
                  <a:srgbClr val="286B72"/>
                </a:solidFill>
              </a:defRPr>
            </a:lvl4pPr>
            <a:lvl5pPr algn="l">
              <a:defRPr>
                <a:solidFill>
                  <a:srgbClr val="286B7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2A8FD7-9DB5-4F18-A84E-77AE5063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3397CD-E161-4D61-BFB6-58428B0E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76CE70-7E42-4A7A-9B82-A290057E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4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102341-3C6E-4F59-A77B-FF450336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BB5CA9-EFE3-4694-A838-CF9228977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8CEB9A-2542-47FC-93D0-D13786AA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15E5E1-A53E-47E9-8861-BDE81F45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D16D91-0CD4-476D-B7B2-51C65E31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69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F37B3B-C3DF-4B9F-BA91-E97EF325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4FBDB-9A9A-4A09-B878-C5223E3C0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8D6ABE-5448-4D45-A616-9693DF6C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67691F-249D-4657-9271-93515F7F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DC010E-96C1-421A-8B93-B5566837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04CF77E-AAE9-4985-8FBD-11A6FD5C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78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888B92-028E-41D9-BC16-CF30ADEF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ADF048-B8F0-4B83-9F25-07C342977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586B62A-451A-4EAF-9EDB-F7CF775D6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331D7B-6A65-404B-A227-A1BBF0F58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49FDC41-0608-4E1D-9D90-B9ACE3304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1F17501-9898-4301-96D2-C8B81260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E51B48E-D4B8-428D-8397-12192E49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EDA58E2-54ED-4D26-A837-08F8A4EE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28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9A3872-7B7E-478D-9A1E-52BD8F26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1142FDF-D90F-42E1-BEE4-948672F6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DE7679-59BB-4F6D-9B4D-A2B923B3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B24CCEF-43E8-46B3-8DA6-BC6F176A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84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ADED9EA-9582-439C-B549-67E28028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689696E-44E6-4FAB-A005-D1B284ED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3FCEA5-AB3C-4D1B-9451-40338125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17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A3D409-5766-47E4-89C4-DD1E0B29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B8D813-D049-4B37-BA29-FC9FEDBBA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B71697-ACE8-4F80-9F0A-F7BC88C4F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FBB36CF-D7F4-461F-9B40-23543FB1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8E40A7E-C10D-448F-B4BD-F693E074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D0E71C-6DAE-4480-AE50-0F41FE5D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85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84CAD00-5383-44F8-B8F9-93BFA248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2DFB7E-F36E-4F38-B1C8-7E35C976A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04363C-41A8-456B-8766-FA502D818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0625-2F26-441E-B5F2-8482C7ACAA40}" type="datetimeFigureOut">
              <a:rPr lang="zh-TW" altLang="en-US" smtClean="0"/>
              <a:t>2022/5/17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9B42D8-827B-49AB-B913-134777F82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80CAA3-D0F8-4D5C-8687-91B19877C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728C1-45B6-4C27-960C-25F7F4171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17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500" baseline="0">
          <a:solidFill>
            <a:srgbClr val="483E3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400" baseline="0">
          <a:solidFill>
            <a:srgbClr val="3CA39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400" baseline="0">
          <a:solidFill>
            <a:srgbClr val="3CA3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400" baseline="0">
          <a:solidFill>
            <a:srgbClr val="3CA3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400" baseline="0">
          <a:solidFill>
            <a:srgbClr val="3CA3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400" baseline="0">
          <a:solidFill>
            <a:srgbClr val="3CA3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4.mp3"/><Relationship Id="rId7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4.mp3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6030BC-F815-4EF6-8F18-BB9659C2C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275" y="2550071"/>
            <a:ext cx="9951720" cy="121297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E66C46"/>
                </a:solidFill>
              </a:rPr>
              <a:t>臺北</a:t>
            </a:r>
            <a:r>
              <a:rPr lang="en-US" altLang="zh-TW" dirty="0">
                <a:solidFill>
                  <a:srgbClr val="E66C46"/>
                </a:solidFill>
              </a:rPr>
              <a:t>e</a:t>
            </a:r>
            <a:r>
              <a:rPr lang="zh-TW" altLang="en-US" dirty="0">
                <a:solidFill>
                  <a:srgbClr val="E66C46"/>
                </a:solidFill>
              </a:rPr>
              <a:t>大數位學習網操作說明</a:t>
            </a:r>
            <a:br>
              <a:rPr lang="en-US" altLang="zh-TW" dirty="0">
                <a:solidFill>
                  <a:srgbClr val="E66C46"/>
                </a:solidFill>
              </a:rPr>
            </a:br>
            <a:r>
              <a:rPr lang="en-US" altLang="zh-TW" sz="3600" dirty="0">
                <a:solidFill>
                  <a:srgbClr val="E66C46"/>
                </a:solidFill>
              </a:rPr>
              <a:t>https://elearning.taipei/mpage/home</a:t>
            </a:r>
            <a:endParaRPr lang="zh-TW" altLang="en-US" sz="3600" dirty="0">
              <a:solidFill>
                <a:srgbClr val="E66C46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F843DB5-3C42-4AFE-A544-535894AF5F35}"/>
              </a:ext>
            </a:extLst>
          </p:cNvPr>
          <p:cNvSpPr txBox="1"/>
          <p:nvPr/>
        </p:nvSpPr>
        <p:spPr>
          <a:xfrm>
            <a:off x="26796" y="6488668"/>
            <a:ext cx="209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雲科大 服務學習組</a:t>
            </a:r>
          </a:p>
        </p:txBody>
      </p:sp>
    </p:spTree>
    <p:extLst>
      <p:ext uri="{BB962C8B-B14F-4D97-AF65-F5344CB8AC3E}">
        <p14:creationId xmlns:p14="http://schemas.microsoft.com/office/powerpoint/2010/main" val="223893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24021E2-8E28-4593-9323-8AE0739D8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57" y="957240"/>
            <a:ext cx="7488686" cy="557349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49BC6D5-51C6-47C9-8574-88ABD92E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75" y="10273"/>
            <a:ext cx="7938427" cy="996593"/>
          </a:xfrm>
        </p:spPr>
        <p:txBody>
          <a:bodyPr vert="horz"/>
          <a:lstStyle/>
          <a:p>
            <a:pPr algn="ctr">
              <a:lnSpc>
                <a:spcPct val="100000"/>
              </a:lnSpc>
            </a:pPr>
            <a:r>
              <a:rPr lang="zh-TW" altLang="en-US" sz="4000" dirty="0"/>
              <a:t>居留證註冊</a:t>
            </a:r>
            <a:r>
              <a:rPr lang="zh-TW" altLang="en-US" sz="4000" dirty="0">
                <a:solidFill>
                  <a:schemeClr val="tx1">
                    <a:lumMod val="75000"/>
                  </a:schemeClr>
                </a:solidFill>
              </a:rPr>
              <a:t>（外籍生）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D0ADBEE2-3DAD-422F-8445-16F49E89B0CA}"/>
              </a:ext>
            </a:extLst>
          </p:cNvPr>
          <p:cNvGrpSpPr/>
          <p:nvPr/>
        </p:nvGrpSpPr>
        <p:grpSpPr>
          <a:xfrm>
            <a:off x="3434316" y="3282950"/>
            <a:ext cx="5316279" cy="2172434"/>
            <a:chOff x="3434316" y="3211032"/>
            <a:chExt cx="5316279" cy="2172434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C092212-81AA-4A78-99C0-EC23FEDFA2A4}"/>
                </a:ext>
              </a:extLst>
            </p:cNvPr>
            <p:cNvSpPr txBox="1"/>
            <p:nvPr/>
          </p:nvSpPr>
          <p:spPr>
            <a:xfrm>
              <a:off x="3920421" y="5014134"/>
              <a:ext cx="4344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pc="300" dirty="0">
                  <a:solidFill>
                    <a:schemeClr val="tx1">
                      <a:lumMod val="75000"/>
                    </a:schemeClr>
                  </a:solidFill>
                </a:rPr>
                <a:t>拍攝清楚的居留證正反面並上傳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278E332-669D-436A-B204-59822FBFC39F}"/>
                </a:ext>
              </a:extLst>
            </p:cNvPr>
            <p:cNvSpPr/>
            <p:nvPr/>
          </p:nvSpPr>
          <p:spPr>
            <a:xfrm>
              <a:off x="3434316" y="3211032"/>
              <a:ext cx="5316279" cy="1796902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E613D359-67A4-4E39-83A7-BE21409665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8"/>
          <a:stretch/>
        </p:blipFill>
        <p:spPr>
          <a:xfrm>
            <a:off x="6965878" y="5571912"/>
            <a:ext cx="365950" cy="5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5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Motion origin="layout" path="M 0.26484 -7.40741E-7 L 1.875E-6 -7.40741E-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exit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9BC6D5-51C6-47C9-8574-88ABD92E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910" y="0"/>
            <a:ext cx="5628167" cy="1467293"/>
          </a:xfrm>
        </p:spPr>
        <p:txBody>
          <a:bodyPr vert="horz"/>
          <a:lstStyle/>
          <a:p>
            <a:pPr algn="ctr">
              <a:lnSpc>
                <a:spcPct val="100000"/>
              </a:lnSpc>
            </a:pPr>
            <a:r>
              <a:rPr lang="zh-TW" altLang="en-US" dirty="0"/>
              <a:t>手機門號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F77AFB8-0890-461D-A0CC-9723A2389ECE}"/>
              </a:ext>
            </a:extLst>
          </p:cNvPr>
          <p:cNvSpPr txBox="1"/>
          <p:nvPr/>
        </p:nvSpPr>
        <p:spPr>
          <a:xfrm>
            <a:off x="1431900" y="4940111"/>
            <a:ext cx="9328195" cy="965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000" spc="300" dirty="0">
                <a:solidFill>
                  <a:schemeClr val="tx1">
                    <a:lumMod val="75000"/>
                  </a:schemeClr>
                </a:solidFill>
              </a:rPr>
              <a:t>※</a:t>
            </a:r>
            <a:r>
              <a:rPr lang="zh-TW" altLang="en-US" sz="2000" spc="300" dirty="0">
                <a:solidFill>
                  <a:schemeClr val="tx1">
                    <a:lumMod val="75000"/>
                  </a:schemeClr>
                </a:solidFill>
              </a:rPr>
              <a:t> 手機門號申請者需為學生本人，</a:t>
            </a:r>
            <a:endParaRPr lang="en-US" altLang="zh-TW" sz="2000" spc="300" dirty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spc="300" dirty="0">
                <a:solidFill>
                  <a:schemeClr val="tx1">
                    <a:lumMod val="75000"/>
                  </a:schemeClr>
                </a:solidFill>
              </a:rPr>
              <a:t>若手機門號所有者為家長，請勿使用此方法註冊，否則證書名字會有誤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C97644-6E3F-4645-B6E4-14C26621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79" y="1692591"/>
            <a:ext cx="4571428" cy="30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9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91D1705-D1E8-428C-8B84-4270E06B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8637"/>
            <a:ext cx="10515600" cy="38607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5400" dirty="0">
                <a:solidFill>
                  <a:srgbClr val="E66C46"/>
                </a:solidFill>
              </a:rPr>
              <a:t>註冊成功後</a:t>
            </a:r>
            <a:br>
              <a:rPr lang="zh-TW" altLang="en-US" sz="5400" dirty="0">
                <a:solidFill>
                  <a:srgbClr val="E66C46"/>
                </a:solidFill>
              </a:rPr>
            </a:br>
            <a:r>
              <a:rPr lang="zh-TW" altLang="en-US" sz="5400" dirty="0">
                <a:solidFill>
                  <a:srgbClr val="E66C46"/>
                </a:solidFill>
              </a:rPr>
              <a:t>回到</a:t>
            </a:r>
            <a:r>
              <a:rPr lang="en-US" altLang="zh-TW" sz="5400" dirty="0">
                <a:solidFill>
                  <a:srgbClr val="E66C46"/>
                </a:solidFill>
              </a:rPr>
              <a:t>『</a:t>
            </a:r>
            <a:r>
              <a:rPr lang="zh-TW" altLang="en-US" sz="5400" dirty="0">
                <a:solidFill>
                  <a:srgbClr val="E66C46"/>
                </a:solidFill>
              </a:rPr>
              <a:t>臺北</a:t>
            </a:r>
            <a:r>
              <a:rPr lang="en-US" altLang="zh-TW" sz="5400" dirty="0">
                <a:solidFill>
                  <a:srgbClr val="E66C46"/>
                </a:solidFill>
              </a:rPr>
              <a:t>e</a:t>
            </a:r>
            <a:r>
              <a:rPr lang="zh-TW" altLang="en-US" sz="5400" dirty="0">
                <a:solidFill>
                  <a:srgbClr val="E66C46"/>
                </a:solidFill>
              </a:rPr>
              <a:t>大數位學習網</a:t>
            </a:r>
            <a:r>
              <a:rPr lang="en-US" altLang="zh-TW" sz="5400" dirty="0">
                <a:solidFill>
                  <a:srgbClr val="E66C46"/>
                </a:solidFill>
              </a:rPr>
              <a:t>』</a:t>
            </a:r>
            <a:br>
              <a:rPr lang="en-US" altLang="zh-TW" sz="5400" dirty="0">
                <a:solidFill>
                  <a:srgbClr val="E66C46"/>
                </a:solidFill>
              </a:rPr>
            </a:br>
            <a:r>
              <a:rPr lang="zh-TW" altLang="en-US" sz="5400" dirty="0">
                <a:solidFill>
                  <a:srgbClr val="E66C46"/>
                </a:solidFill>
              </a:rPr>
              <a:t>進行登入</a:t>
            </a:r>
          </a:p>
        </p:txBody>
      </p:sp>
    </p:spTree>
    <p:extLst>
      <p:ext uri="{BB962C8B-B14F-4D97-AF65-F5344CB8AC3E}">
        <p14:creationId xmlns:p14="http://schemas.microsoft.com/office/powerpoint/2010/main" val="228919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FC39-9F3C-412C-9002-2E289173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321" y="136525"/>
            <a:ext cx="9078012" cy="1325563"/>
          </a:xfrm>
        </p:spPr>
        <p:txBody>
          <a:bodyPr/>
          <a:lstStyle/>
          <a:p>
            <a:r>
              <a:rPr lang="zh-TW" altLang="en-US" sz="3600" dirty="0">
                <a:solidFill>
                  <a:srgbClr val="E66C46"/>
                </a:solidFill>
              </a:rPr>
              <a:t>進入臺北</a:t>
            </a:r>
            <a:r>
              <a:rPr lang="en-US" altLang="zh-TW" sz="3600" dirty="0">
                <a:solidFill>
                  <a:srgbClr val="E66C46"/>
                </a:solidFill>
              </a:rPr>
              <a:t>e</a:t>
            </a:r>
            <a:r>
              <a:rPr lang="zh-TW" altLang="en-US" sz="3600" dirty="0">
                <a:solidFill>
                  <a:srgbClr val="E66C46"/>
                </a:solidFill>
              </a:rPr>
              <a:t>大數位學習網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76D0BAD-E0AF-45D9-84DC-0CDF1CF14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/>
          <a:stretch/>
        </p:blipFill>
        <p:spPr>
          <a:xfrm>
            <a:off x="1554320" y="1462088"/>
            <a:ext cx="9078012" cy="44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9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76D0BAD-E0AF-45D9-84DC-0CDF1CF14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/>
          <a:stretch/>
        </p:blipFill>
        <p:spPr>
          <a:xfrm>
            <a:off x="1554320" y="1462088"/>
            <a:ext cx="9078012" cy="4480802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296280F5-78CD-4D6E-A131-879D639D8EEF}"/>
              </a:ext>
            </a:extLst>
          </p:cNvPr>
          <p:cNvGrpSpPr/>
          <p:nvPr/>
        </p:nvGrpSpPr>
        <p:grpSpPr>
          <a:xfrm>
            <a:off x="2442445" y="4740344"/>
            <a:ext cx="4404922" cy="759778"/>
            <a:chOff x="2413262" y="4939645"/>
            <a:chExt cx="4404922" cy="75977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E502805-320A-4966-B8D0-47EA62734D4B}"/>
                </a:ext>
              </a:extLst>
            </p:cNvPr>
            <p:cNvSpPr/>
            <p:nvPr/>
          </p:nvSpPr>
          <p:spPr>
            <a:xfrm>
              <a:off x="2413262" y="4939645"/>
              <a:ext cx="1630837" cy="499621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E5AE3DE-7A9F-4D04-BEAE-AE8222D24CB1}"/>
                </a:ext>
              </a:extLst>
            </p:cNvPr>
            <p:cNvSpPr txBox="1"/>
            <p:nvPr/>
          </p:nvSpPr>
          <p:spPr>
            <a:xfrm>
              <a:off x="4565204" y="5330091"/>
              <a:ext cx="2252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</a:rPr>
                <a:t>點選會員登入</a:t>
              </a: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C16863E2-8D85-41BC-8ED6-71FC19237A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0045" y="5439266"/>
              <a:ext cx="376880" cy="60509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1AA67552-EDE5-47FE-AAAB-A1148D717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321" y="136525"/>
            <a:ext cx="9078012" cy="1325563"/>
          </a:xfrm>
        </p:spPr>
        <p:txBody>
          <a:bodyPr/>
          <a:lstStyle/>
          <a:p>
            <a:r>
              <a:rPr lang="zh-TW" altLang="en-US" sz="3600" dirty="0">
                <a:solidFill>
                  <a:srgbClr val="E66C46"/>
                </a:solidFill>
              </a:rPr>
              <a:t>進入臺北</a:t>
            </a:r>
            <a:r>
              <a:rPr lang="en-US" altLang="zh-TW" sz="3600" dirty="0">
                <a:solidFill>
                  <a:srgbClr val="E66C46"/>
                </a:solidFill>
              </a:rPr>
              <a:t>e</a:t>
            </a:r>
            <a:r>
              <a:rPr lang="zh-TW" altLang="en-US" sz="3600" dirty="0">
                <a:solidFill>
                  <a:srgbClr val="E66C46"/>
                </a:solidFill>
              </a:rPr>
              <a:t>大數位學習網</a:t>
            </a:r>
          </a:p>
        </p:txBody>
      </p:sp>
    </p:spTree>
    <p:extLst>
      <p:ext uri="{BB962C8B-B14F-4D97-AF65-F5344CB8AC3E}">
        <p14:creationId xmlns:p14="http://schemas.microsoft.com/office/powerpoint/2010/main" val="234821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B70F56C-4D20-4F58-86E2-4206ED00A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12" y="408185"/>
            <a:ext cx="8693776" cy="600313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DF1C040-E842-49F8-80A3-38805B5F4B48}"/>
              </a:ext>
            </a:extLst>
          </p:cNvPr>
          <p:cNvSpPr/>
          <p:nvPr/>
        </p:nvSpPr>
        <p:spPr>
          <a:xfrm>
            <a:off x="2094614" y="2137144"/>
            <a:ext cx="3827721" cy="1573619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F8E90B8-6303-4B15-8F30-4337E3D174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8"/>
          <a:stretch/>
        </p:blipFill>
        <p:spPr>
          <a:xfrm>
            <a:off x="5208997" y="4122727"/>
            <a:ext cx="365950" cy="5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1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8659 0.40833 L 2.5E-6 1.85185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5ACCBD1-5167-49BF-9E08-31633D555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85" y="820600"/>
            <a:ext cx="10636430" cy="52168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1781F85-072E-4F3F-8C2A-A50DB72E5625}"/>
              </a:ext>
            </a:extLst>
          </p:cNvPr>
          <p:cNvSpPr/>
          <p:nvPr/>
        </p:nvSpPr>
        <p:spPr>
          <a:xfrm>
            <a:off x="2178122" y="1222625"/>
            <a:ext cx="2116475" cy="212675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761AD34-7A38-4DAD-A019-4EC14D4A5F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8"/>
          <a:stretch/>
        </p:blipFill>
        <p:spPr>
          <a:xfrm>
            <a:off x="3452116" y="2088443"/>
            <a:ext cx="365950" cy="5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4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8659 0.40833 L 2.91667E-6 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A376078-9EC9-4AC2-9164-DC5BC7D1D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383" y="307326"/>
            <a:ext cx="8467233" cy="6084322"/>
          </a:xfrm>
          <a:prstGeom prst="rect">
            <a:avLst/>
          </a:prstGeom>
        </p:spPr>
      </p:pic>
      <p:pic>
        <p:nvPicPr>
          <p:cNvPr id="2" name="18-往下滑，會看到課程名稱1636428798-[AudioTrimmer.com]">
            <a:hlinkClick r:id="" action="ppaction://media"/>
            <a:extLst>
              <a:ext uri="{FF2B5EF4-FFF2-40B4-BE49-F238E27FC236}">
                <a16:creationId xmlns:a16="http://schemas.microsoft.com/office/drawing/2014/main" id="{79BF311A-2D20-4CDA-969F-9A701DE244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6166361"/>
            <a:ext cx="609600" cy="6096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1554C2F-10CA-4F55-89AE-AE1666014CA0}"/>
              </a:ext>
            </a:extLst>
          </p:cNvPr>
          <p:cNvSpPr/>
          <p:nvPr/>
        </p:nvSpPr>
        <p:spPr>
          <a:xfrm>
            <a:off x="2862469" y="2867960"/>
            <a:ext cx="695740" cy="2479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648F82A-BCD2-4F8A-8A58-61A81B929A5E}"/>
              </a:ext>
            </a:extLst>
          </p:cNvPr>
          <p:cNvSpPr/>
          <p:nvPr/>
        </p:nvSpPr>
        <p:spPr>
          <a:xfrm>
            <a:off x="4760843" y="2881211"/>
            <a:ext cx="600235" cy="2479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5CAD14-5B39-46BE-AE00-9A24DCFF0D48}"/>
              </a:ext>
            </a:extLst>
          </p:cNvPr>
          <p:cNvSpPr/>
          <p:nvPr/>
        </p:nvSpPr>
        <p:spPr>
          <a:xfrm>
            <a:off x="7464287" y="2892807"/>
            <a:ext cx="337931" cy="2363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A043E3A-E04E-4A3B-A2B2-C55B171C5002}"/>
              </a:ext>
            </a:extLst>
          </p:cNvPr>
          <p:cNvSpPr/>
          <p:nvPr/>
        </p:nvSpPr>
        <p:spPr>
          <a:xfrm>
            <a:off x="3597935" y="2881211"/>
            <a:ext cx="600235" cy="2479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061DCAA-47DB-4679-A7A7-1BA892E8A553}"/>
              </a:ext>
            </a:extLst>
          </p:cNvPr>
          <p:cNvSpPr txBox="1"/>
          <p:nvPr/>
        </p:nvSpPr>
        <p:spPr>
          <a:xfrm>
            <a:off x="5060960" y="3769520"/>
            <a:ext cx="2403328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限四個主題系列課程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83198DD-BD29-4862-86AA-8E7252F4E9AF}"/>
              </a:ext>
            </a:extLst>
          </p:cNvPr>
          <p:cNvSpPr/>
          <p:nvPr/>
        </p:nvSpPr>
        <p:spPr>
          <a:xfrm>
            <a:off x="1739349" y="2753139"/>
            <a:ext cx="8467233" cy="516835"/>
          </a:xfrm>
          <a:prstGeom prst="rect">
            <a:avLst/>
          </a:prstGeom>
          <a:noFill/>
          <a:ln w="28575">
            <a:solidFill>
              <a:srgbClr val="F19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E76F4642-C4D1-41BF-AADA-F0BD23E86F6C}"/>
              </a:ext>
            </a:extLst>
          </p:cNvPr>
          <p:cNvCxnSpPr/>
          <p:nvPr/>
        </p:nvCxnSpPr>
        <p:spPr>
          <a:xfrm>
            <a:off x="6011516" y="3349487"/>
            <a:ext cx="168965" cy="340520"/>
          </a:xfrm>
          <a:prstGeom prst="straightConnector1">
            <a:avLst/>
          </a:prstGeom>
          <a:ln w="28575">
            <a:solidFill>
              <a:srgbClr val="F1947A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E69F5D-B153-4EB0-8C26-C5B479DE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63" y="188840"/>
            <a:ext cx="10515600" cy="1143001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特別注意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D4A901-0A19-4316-A6B4-A354CE4FD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0260"/>
            <a:ext cx="10515600" cy="3942799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en-US" altLang="zh-TW" dirty="0">
                <a:solidFill>
                  <a:srgbClr val="FF0000"/>
                </a:solidFill>
                <a:sym typeface="Wingdings 3" panose="05040102010807070707" pitchFamily="18" charset="2"/>
              </a:rPr>
              <a:t>2</a:t>
            </a:r>
            <a:r>
              <a:rPr lang="zh-TW" altLang="en-US" dirty="0">
                <a:solidFill>
                  <a:srgbClr val="FF0000"/>
                </a:solidFill>
                <a:sym typeface="Wingdings 3" panose="05040102010807070707" pitchFamily="18" charset="2"/>
              </a:rPr>
              <a:t>門</a:t>
            </a:r>
            <a:r>
              <a:rPr lang="zh-TW" altLang="en-US" dirty="0">
                <a:solidFill>
                  <a:srgbClr val="FF0000"/>
                </a:solidFill>
              </a:rPr>
              <a:t>除外課程，時數不列，請勿選：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因上、下學期已上過該課程）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62C95C7-69FA-44B0-8631-DA045CBC4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77" y="2211181"/>
            <a:ext cx="2514600" cy="36861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EC70E27-7219-488C-8AB5-7D6B80A1E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363" y="2211181"/>
            <a:ext cx="2505075" cy="3429000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FAB09B42-C0E7-4C11-BAAD-33C2F4866712}"/>
              </a:ext>
            </a:extLst>
          </p:cNvPr>
          <p:cNvCxnSpPr/>
          <p:nvPr/>
        </p:nvCxnSpPr>
        <p:spPr>
          <a:xfrm flipH="1">
            <a:off x="2226365" y="2594113"/>
            <a:ext cx="2673626" cy="2673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177D9814-8EC8-4FB5-B297-90B0D740494F}"/>
              </a:ext>
            </a:extLst>
          </p:cNvPr>
          <p:cNvCxnSpPr/>
          <p:nvPr/>
        </p:nvCxnSpPr>
        <p:spPr>
          <a:xfrm flipH="1">
            <a:off x="6078712" y="2478156"/>
            <a:ext cx="2673626" cy="2673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3DECCC6-FCF3-4C7C-B74B-C470633D6FD9}"/>
              </a:ext>
            </a:extLst>
          </p:cNvPr>
          <p:cNvCxnSpPr>
            <a:cxnSpLocks/>
          </p:cNvCxnSpPr>
          <p:nvPr/>
        </p:nvCxnSpPr>
        <p:spPr>
          <a:xfrm>
            <a:off x="6323668" y="2594113"/>
            <a:ext cx="2761421" cy="24152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380EA0D-4D49-4445-B5D6-776BCED636AE}"/>
              </a:ext>
            </a:extLst>
          </p:cNvPr>
          <p:cNvCxnSpPr>
            <a:cxnSpLocks/>
          </p:cNvCxnSpPr>
          <p:nvPr/>
        </p:nvCxnSpPr>
        <p:spPr>
          <a:xfrm>
            <a:off x="2226365" y="2594112"/>
            <a:ext cx="2761421" cy="24152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7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D4DC82F-E29F-4CBB-80B4-D6EDC027A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53" y="87569"/>
            <a:ext cx="11022494" cy="6160831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37B35151-F1E6-4BE6-8D98-A88140D0C0A8}"/>
              </a:ext>
            </a:extLst>
          </p:cNvPr>
          <p:cNvGrpSpPr/>
          <p:nvPr/>
        </p:nvGrpSpPr>
        <p:grpSpPr>
          <a:xfrm>
            <a:off x="7090955" y="3718410"/>
            <a:ext cx="4287673" cy="2529793"/>
            <a:chOff x="4938825" y="2525454"/>
            <a:chExt cx="4287673" cy="34770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45A3718-0B09-4994-8767-BA001F8DAFEC}"/>
                </a:ext>
              </a:extLst>
            </p:cNvPr>
            <p:cNvSpPr/>
            <p:nvPr/>
          </p:nvSpPr>
          <p:spPr>
            <a:xfrm>
              <a:off x="4938825" y="2525454"/>
              <a:ext cx="1979690" cy="347703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6FEF94E-7E38-4450-8129-21E4277B5054}"/>
                </a:ext>
              </a:extLst>
            </p:cNvPr>
            <p:cNvSpPr txBox="1"/>
            <p:nvPr/>
          </p:nvSpPr>
          <p:spPr>
            <a:xfrm>
              <a:off x="7393917" y="2673924"/>
              <a:ext cx="1832581" cy="50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pc="300" dirty="0">
                  <a:solidFill>
                    <a:schemeClr val="accent1">
                      <a:lumMod val="50000"/>
                    </a:schemeClr>
                  </a:solidFill>
                </a:rPr>
                <a:t>自行點選課程</a:t>
              </a:r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1F0F9A30-520F-49E6-A5CD-68DA19425CB4}"/>
                </a:ext>
              </a:extLst>
            </p:cNvPr>
            <p:cNvCxnSpPr>
              <a:cxnSpLocks/>
            </p:cNvCxnSpPr>
            <p:nvPr/>
          </p:nvCxnSpPr>
          <p:spPr>
            <a:xfrm>
              <a:off x="6509932" y="2699405"/>
              <a:ext cx="817166" cy="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22-確認課程名稱後，往下滑，點選報名課程1636428861-[AudioTrimmer.com]">
            <a:hlinkClick r:id="" action="ppaction://media"/>
            <a:extLst>
              <a:ext uri="{FF2B5EF4-FFF2-40B4-BE49-F238E27FC236}">
                <a16:creationId xmlns:a16="http://schemas.microsoft.com/office/drawing/2014/main" id="{2390F2EF-8BD4-4FE5-8E38-02B66CB94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FC39-9F3C-412C-9002-2E289173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321" y="136525"/>
            <a:ext cx="9078012" cy="1325563"/>
          </a:xfrm>
        </p:spPr>
        <p:txBody>
          <a:bodyPr/>
          <a:lstStyle/>
          <a:p>
            <a:r>
              <a:rPr lang="zh-TW" altLang="en-US" sz="3600" dirty="0">
                <a:solidFill>
                  <a:srgbClr val="E66C46"/>
                </a:solidFill>
              </a:rPr>
              <a:t>進入臺北</a:t>
            </a:r>
            <a:r>
              <a:rPr lang="en-US" altLang="zh-TW" sz="3600" dirty="0">
                <a:solidFill>
                  <a:srgbClr val="E66C46"/>
                </a:solidFill>
              </a:rPr>
              <a:t>e</a:t>
            </a:r>
            <a:r>
              <a:rPr lang="zh-TW" altLang="en-US" sz="3600" dirty="0">
                <a:solidFill>
                  <a:srgbClr val="E66C46"/>
                </a:solidFill>
              </a:rPr>
              <a:t>大數位學習網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76D0BAD-E0AF-45D9-84DC-0CDF1CF14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/>
          <a:stretch/>
        </p:blipFill>
        <p:spPr>
          <a:xfrm>
            <a:off x="1554320" y="1462088"/>
            <a:ext cx="9078012" cy="44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8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46047C6-CA4F-4533-A8E5-963B9AA4D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07" y="238125"/>
            <a:ext cx="8115300" cy="6315075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37B35151-F1E6-4BE6-8D98-A88140D0C0A8}"/>
              </a:ext>
            </a:extLst>
          </p:cNvPr>
          <p:cNvGrpSpPr/>
          <p:nvPr/>
        </p:nvGrpSpPr>
        <p:grpSpPr>
          <a:xfrm>
            <a:off x="3463172" y="6032642"/>
            <a:ext cx="3863083" cy="431515"/>
            <a:chOff x="4938825" y="2525454"/>
            <a:chExt cx="3863083" cy="43151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45A3718-0B09-4994-8767-BA001F8DAFEC}"/>
                </a:ext>
              </a:extLst>
            </p:cNvPr>
            <p:cNvSpPr/>
            <p:nvPr/>
          </p:nvSpPr>
          <p:spPr>
            <a:xfrm>
              <a:off x="4938825" y="2525454"/>
              <a:ext cx="924674" cy="431515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6FEF94E-7E38-4450-8129-21E4277B5054}"/>
                </a:ext>
              </a:extLst>
            </p:cNvPr>
            <p:cNvSpPr txBox="1"/>
            <p:nvPr/>
          </p:nvSpPr>
          <p:spPr>
            <a:xfrm>
              <a:off x="6918515" y="2561769"/>
              <a:ext cx="18833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pc="300" dirty="0">
                  <a:solidFill>
                    <a:schemeClr val="accent1">
                      <a:lumMod val="50000"/>
                    </a:schemeClr>
                  </a:solidFill>
                </a:rPr>
                <a:t>點選報名課程</a:t>
              </a:r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1F0F9A30-520F-49E6-A5CD-68DA19425CB4}"/>
                </a:ext>
              </a:extLst>
            </p:cNvPr>
            <p:cNvCxnSpPr>
              <a:cxnSpLocks/>
            </p:cNvCxnSpPr>
            <p:nvPr/>
          </p:nvCxnSpPr>
          <p:spPr>
            <a:xfrm>
              <a:off x="6002972" y="2730824"/>
              <a:ext cx="817166" cy="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226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F641ACC-C91D-4341-88E0-65939591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6" y="1972163"/>
            <a:ext cx="11353800" cy="3209925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37B35151-F1E6-4BE6-8D98-A88140D0C0A8}"/>
              </a:ext>
            </a:extLst>
          </p:cNvPr>
          <p:cNvGrpSpPr/>
          <p:nvPr/>
        </p:nvGrpSpPr>
        <p:grpSpPr>
          <a:xfrm>
            <a:off x="6419316" y="4373851"/>
            <a:ext cx="3772597" cy="431515"/>
            <a:chOff x="4938825" y="2525454"/>
            <a:chExt cx="3772597" cy="43151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45A3718-0B09-4994-8767-BA001F8DAFEC}"/>
                </a:ext>
              </a:extLst>
            </p:cNvPr>
            <p:cNvSpPr/>
            <p:nvPr/>
          </p:nvSpPr>
          <p:spPr>
            <a:xfrm>
              <a:off x="4938825" y="2525454"/>
              <a:ext cx="817166" cy="431515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6FEF94E-7E38-4450-8129-21E4277B5054}"/>
                </a:ext>
              </a:extLst>
            </p:cNvPr>
            <p:cNvSpPr txBox="1"/>
            <p:nvPr/>
          </p:nvSpPr>
          <p:spPr>
            <a:xfrm>
              <a:off x="6828029" y="2556545"/>
              <a:ext cx="18833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pc="300" dirty="0">
                  <a:solidFill>
                    <a:schemeClr val="accent1">
                      <a:lumMod val="50000"/>
                    </a:schemeClr>
                  </a:solidFill>
                </a:rPr>
                <a:t>點選上課去</a:t>
              </a:r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1F0F9A30-520F-49E6-A5CD-68DA19425CB4}"/>
                </a:ext>
              </a:extLst>
            </p:cNvPr>
            <p:cNvCxnSpPr>
              <a:cxnSpLocks/>
            </p:cNvCxnSpPr>
            <p:nvPr/>
          </p:nvCxnSpPr>
          <p:spPr>
            <a:xfrm>
              <a:off x="5879682" y="2730824"/>
              <a:ext cx="817166" cy="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E17D75A7-DB08-4FE8-BB1F-172570966241}"/>
              </a:ext>
            </a:extLst>
          </p:cNvPr>
          <p:cNvCxnSpPr/>
          <p:nvPr/>
        </p:nvCxnSpPr>
        <p:spPr>
          <a:xfrm>
            <a:off x="1429013" y="4476824"/>
            <a:ext cx="67809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2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835E9E3E-26AA-4595-BD41-8D376229E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052512"/>
            <a:ext cx="11858625" cy="4752975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7AF4C79B-D443-43E2-B4C4-6C9A12555B55}"/>
              </a:ext>
            </a:extLst>
          </p:cNvPr>
          <p:cNvGrpSpPr/>
          <p:nvPr/>
        </p:nvGrpSpPr>
        <p:grpSpPr>
          <a:xfrm>
            <a:off x="3146819" y="5171213"/>
            <a:ext cx="8200395" cy="999613"/>
            <a:chOff x="4908680" y="2535502"/>
            <a:chExt cx="8200395" cy="99961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9B29C3-3C21-4748-87E1-36C12167E910}"/>
                </a:ext>
              </a:extLst>
            </p:cNvPr>
            <p:cNvSpPr/>
            <p:nvPr/>
          </p:nvSpPr>
          <p:spPr>
            <a:xfrm>
              <a:off x="4908680" y="2535502"/>
              <a:ext cx="2051345" cy="482886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576FE1A-4804-4B7C-AF8A-6EAA28F43B29}"/>
                </a:ext>
              </a:extLst>
            </p:cNvPr>
            <p:cNvSpPr txBox="1"/>
            <p:nvPr/>
          </p:nvSpPr>
          <p:spPr>
            <a:xfrm>
              <a:off x="7215133" y="3165783"/>
              <a:ext cx="5893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pc="300" dirty="0">
                  <a:solidFill>
                    <a:schemeClr val="accent1">
                      <a:lumMod val="50000"/>
                    </a:schemeClr>
                  </a:solidFill>
                </a:rPr>
                <a:t>點選課程名稱，即可回到課程頁面繼續上課</a:t>
              </a:r>
              <a:endParaRPr lang="en-US" altLang="zh-TW" spc="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FA6EF23F-01E9-4D3F-AAE3-47937271D802}"/>
                </a:ext>
              </a:extLst>
            </p:cNvPr>
            <p:cNvCxnSpPr>
              <a:cxnSpLocks/>
            </p:cNvCxnSpPr>
            <p:nvPr/>
          </p:nvCxnSpPr>
          <p:spPr>
            <a:xfrm>
              <a:off x="6885107" y="3086096"/>
              <a:ext cx="358451" cy="159374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955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6BFF4C-EE57-4DA4-A941-207E2E3E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6648DB3-F89D-43F6-862F-FD9091089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11" y="377825"/>
            <a:ext cx="8267700" cy="6343650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FB222DC5-5EA1-4DE1-818D-196F804EFF9E}"/>
              </a:ext>
            </a:extLst>
          </p:cNvPr>
          <p:cNvGrpSpPr/>
          <p:nvPr/>
        </p:nvGrpSpPr>
        <p:grpSpPr>
          <a:xfrm>
            <a:off x="2855033" y="3113156"/>
            <a:ext cx="6403416" cy="3367019"/>
            <a:chOff x="2696118" y="2535502"/>
            <a:chExt cx="3897525" cy="113568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0CCA5E3-7D47-4200-9448-02ABAD9EA915}"/>
                </a:ext>
              </a:extLst>
            </p:cNvPr>
            <p:cNvSpPr/>
            <p:nvPr/>
          </p:nvSpPr>
          <p:spPr>
            <a:xfrm>
              <a:off x="4908681" y="2535502"/>
              <a:ext cx="1684962" cy="1135689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2FE4E953-FE21-4965-90A2-FE83E1B1790C}"/>
                </a:ext>
              </a:extLst>
            </p:cNvPr>
            <p:cNvSpPr txBox="1"/>
            <p:nvPr/>
          </p:nvSpPr>
          <p:spPr>
            <a:xfrm>
              <a:off x="2696118" y="3164166"/>
              <a:ext cx="1972658" cy="1245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pc="300" dirty="0">
                  <a:solidFill>
                    <a:schemeClr val="accent1">
                      <a:lumMod val="50000"/>
                    </a:schemeClr>
                  </a:solidFill>
                </a:rPr>
                <a:t>勾選課程列印</a:t>
              </a:r>
              <a:r>
                <a:rPr lang="en-US" altLang="zh-TW" spc="3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zh-TW" altLang="en-US" spc="300" dirty="0">
                  <a:solidFill>
                    <a:schemeClr val="accent1">
                      <a:lumMod val="50000"/>
                    </a:schemeClr>
                  </a:solidFill>
                </a:rPr>
                <a:t>下載</a:t>
              </a:r>
              <a:r>
                <a:rPr lang="en-US" altLang="zh-TW" spc="300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r>
                <a:rPr lang="zh-TW" altLang="en-US" spc="300" dirty="0">
                  <a:solidFill>
                    <a:schemeClr val="accent1">
                      <a:lumMod val="50000"/>
                    </a:schemeClr>
                  </a:solidFill>
                </a:rPr>
                <a:t>證書</a:t>
              </a:r>
              <a:endParaRPr lang="en-US" altLang="zh-TW" spc="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8D1A7303-951E-41C1-B329-B0522BDEA91D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4448281" y="3103347"/>
              <a:ext cx="460400" cy="60819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70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C9183A5C-2CE5-4332-BA0E-133F7DA859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9" y="-113075"/>
            <a:ext cx="11069345" cy="6858000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37B35151-F1E6-4BE6-8D98-A88140D0C0A8}"/>
              </a:ext>
            </a:extLst>
          </p:cNvPr>
          <p:cNvGrpSpPr/>
          <p:nvPr/>
        </p:nvGrpSpPr>
        <p:grpSpPr>
          <a:xfrm>
            <a:off x="7286737" y="125984"/>
            <a:ext cx="3663840" cy="1640327"/>
            <a:chOff x="2662245" y="2455559"/>
            <a:chExt cx="3113072" cy="199337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45A3718-0B09-4994-8767-BA001F8DAFEC}"/>
                </a:ext>
              </a:extLst>
            </p:cNvPr>
            <p:cNvSpPr/>
            <p:nvPr/>
          </p:nvSpPr>
          <p:spPr>
            <a:xfrm>
              <a:off x="5414919" y="2455559"/>
              <a:ext cx="360398" cy="345303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6FEF94E-7E38-4450-8129-21E4277B5054}"/>
                </a:ext>
              </a:extLst>
            </p:cNvPr>
            <p:cNvSpPr txBox="1"/>
            <p:nvPr/>
          </p:nvSpPr>
          <p:spPr>
            <a:xfrm>
              <a:off x="2662245" y="3382199"/>
              <a:ext cx="3113072" cy="1066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pc="300" dirty="0">
                  <a:solidFill>
                    <a:schemeClr val="accent1">
                      <a:lumMod val="50000"/>
                    </a:schemeClr>
                  </a:solidFill>
                </a:rPr>
                <a:t>跳出證書視窗後</a:t>
              </a:r>
              <a:endParaRPr lang="en-US" altLang="zh-TW" spc="3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pc="300" dirty="0">
                  <a:solidFill>
                    <a:schemeClr val="accent1">
                      <a:lumMod val="50000"/>
                    </a:schemeClr>
                  </a:solidFill>
                </a:rPr>
                <a:t>請點選下載（列印）保存證書）</a:t>
              </a:r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1F0F9A30-520F-49E6-A5CD-68DA19425C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9092" y="2843370"/>
              <a:ext cx="626026" cy="646336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35-跳出證書視窗後，請點選下載，保存證書並列印1636429430-[AudioTrimmer.com]">
            <a:hlinkClick r:id="" action="ppaction://media"/>
            <a:extLst>
              <a:ext uri="{FF2B5EF4-FFF2-40B4-BE49-F238E27FC236}">
                <a16:creationId xmlns:a16="http://schemas.microsoft.com/office/drawing/2014/main" id="{48892DDD-C2DF-49A7-8FD4-5A70ECCE5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5382639"/>
            <a:ext cx="609600" cy="609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2B8596C-A2D4-49B5-8F3B-8104B52CF872}"/>
              </a:ext>
            </a:extLst>
          </p:cNvPr>
          <p:cNvSpPr/>
          <p:nvPr/>
        </p:nvSpPr>
        <p:spPr>
          <a:xfrm>
            <a:off x="6696075" y="1457325"/>
            <a:ext cx="581025" cy="5810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40-請注意，通過日期為第一次下載列印證書時間">
            <a:hlinkClick r:id="" action="ppaction://media"/>
            <a:extLst>
              <a:ext uri="{FF2B5EF4-FFF2-40B4-BE49-F238E27FC236}">
                <a16:creationId xmlns:a16="http://schemas.microsoft.com/office/drawing/2014/main" id="{829E282B-A5CA-4F1A-A815-0D96886AD7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6135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9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4F168A-F6FC-4DE8-BA2D-BA82A297F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5400" dirty="0">
                <a:solidFill>
                  <a:srgbClr val="E66C46"/>
                </a:solidFill>
              </a:rPr>
              <a:t>列印</a:t>
            </a:r>
            <a:r>
              <a:rPr lang="en-US" altLang="zh-TW" sz="5400" dirty="0">
                <a:solidFill>
                  <a:srgbClr val="E66C46"/>
                </a:solidFill>
              </a:rPr>
              <a:t>(</a:t>
            </a:r>
            <a:r>
              <a:rPr lang="zh-TW" altLang="en-US" sz="5400" dirty="0">
                <a:solidFill>
                  <a:srgbClr val="E66C46"/>
                </a:solidFill>
              </a:rPr>
              <a:t>下載）證書後</a:t>
            </a:r>
            <a:br>
              <a:rPr lang="en-US" altLang="zh-TW" sz="5400" dirty="0">
                <a:solidFill>
                  <a:srgbClr val="E66C46"/>
                </a:solidFill>
              </a:rPr>
            </a:br>
            <a:r>
              <a:rPr lang="zh-TW" altLang="en-US" sz="5400" dirty="0">
                <a:solidFill>
                  <a:srgbClr val="E66C46"/>
                </a:solidFill>
              </a:rPr>
              <a:t>請於規定時間內繳交證書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C1FC60E-DA77-4CC2-94B3-21355C6E8343}"/>
              </a:ext>
            </a:extLst>
          </p:cNvPr>
          <p:cNvSpPr txBox="1"/>
          <p:nvPr/>
        </p:nvSpPr>
        <p:spPr>
          <a:xfrm>
            <a:off x="26796" y="6488668"/>
            <a:ext cx="209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雲科大 服務學習組</a:t>
            </a:r>
          </a:p>
        </p:txBody>
      </p:sp>
    </p:spTree>
    <p:extLst>
      <p:ext uri="{BB962C8B-B14F-4D97-AF65-F5344CB8AC3E}">
        <p14:creationId xmlns:p14="http://schemas.microsoft.com/office/powerpoint/2010/main" val="418867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6C5EB-6392-40E4-A364-C7A4C2393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440" y="2235200"/>
            <a:ext cx="5359121" cy="2387600"/>
          </a:xfrm>
        </p:spPr>
        <p:txBody>
          <a:bodyPr anchor="ctr"/>
          <a:lstStyle/>
          <a:p>
            <a:pPr algn="dist"/>
            <a:r>
              <a:rPr lang="zh-TW" altLang="en-US" dirty="0">
                <a:solidFill>
                  <a:srgbClr val="E66C46"/>
                </a:solidFill>
              </a:rPr>
              <a:t>謝謝觀賞</a:t>
            </a:r>
          </a:p>
        </p:txBody>
      </p:sp>
    </p:spTree>
    <p:extLst>
      <p:ext uri="{BB962C8B-B14F-4D97-AF65-F5344CB8AC3E}">
        <p14:creationId xmlns:p14="http://schemas.microsoft.com/office/powerpoint/2010/main" val="360177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76D0BAD-E0AF-45D9-84DC-0CDF1CF14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/>
          <a:stretch/>
        </p:blipFill>
        <p:spPr>
          <a:xfrm>
            <a:off x="1554320" y="1462088"/>
            <a:ext cx="9078012" cy="4480802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296280F5-78CD-4D6E-A131-879D639D8EEF}"/>
              </a:ext>
            </a:extLst>
          </p:cNvPr>
          <p:cNvGrpSpPr/>
          <p:nvPr/>
        </p:nvGrpSpPr>
        <p:grpSpPr>
          <a:xfrm>
            <a:off x="2442445" y="4453263"/>
            <a:ext cx="4506012" cy="1057489"/>
            <a:chOff x="2413262" y="4939645"/>
            <a:chExt cx="4506012" cy="105748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E502805-320A-4966-B8D0-47EA62734D4B}"/>
                </a:ext>
              </a:extLst>
            </p:cNvPr>
            <p:cNvSpPr/>
            <p:nvPr/>
          </p:nvSpPr>
          <p:spPr>
            <a:xfrm>
              <a:off x="2413262" y="4939645"/>
              <a:ext cx="1630837" cy="499621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E5AE3DE-7A9F-4D04-BEAE-AE8222D24CB1}"/>
                </a:ext>
              </a:extLst>
            </p:cNvPr>
            <p:cNvSpPr txBox="1"/>
            <p:nvPr/>
          </p:nvSpPr>
          <p:spPr>
            <a:xfrm>
              <a:off x="4458878" y="5627802"/>
              <a:ext cx="2460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</a:rPr>
                <a:t>點選免費加入會員</a:t>
              </a: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C16863E2-8D85-41BC-8ED6-71FC19237ABB}"/>
                </a:ext>
              </a:extLst>
            </p:cNvPr>
            <p:cNvCxnSpPr/>
            <p:nvPr/>
          </p:nvCxnSpPr>
          <p:spPr>
            <a:xfrm flipH="1" flipV="1">
              <a:off x="4157221" y="5533534"/>
              <a:ext cx="273377" cy="26395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962EA1F6-49AD-4C8C-B1CF-C1A1DA3D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321" y="136525"/>
            <a:ext cx="9078012" cy="1325563"/>
          </a:xfrm>
        </p:spPr>
        <p:txBody>
          <a:bodyPr/>
          <a:lstStyle/>
          <a:p>
            <a:r>
              <a:rPr lang="zh-TW" altLang="en-US" sz="3600" dirty="0">
                <a:solidFill>
                  <a:srgbClr val="E66C46"/>
                </a:solidFill>
              </a:rPr>
              <a:t>進入臺北</a:t>
            </a:r>
            <a:r>
              <a:rPr lang="en-US" altLang="zh-TW" sz="3600" dirty="0">
                <a:solidFill>
                  <a:srgbClr val="E66C46"/>
                </a:solidFill>
              </a:rPr>
              <a:t>e</a:t>
            </a:r>
            <a:r>
              <a:rPr lang="zh-TW" altLang="en-US" sz="3600" dirty="0">
                <a:solidFill>
                  <a:srgbClr val="E66C46"/>
                </a:solidFill>
              </a:rPr>
              <a:t>大數位學習網</a:t>
            </a:r>
          </a:p>
        </p:txBody>
      </p:sp>
    </p:spTree>
    <p:extLst>
      <p:ext uri="{BB962C8B-B14F-4D97-AF65-F5344CB8AC3E}">
        <p14:creationId xmlns:p14="http://schemas.microsoft.com/office/powerpoint/2010/main" val="316030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A39C875-FA5C-4ADC-80B3-F2F20CD8B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64"/>
          <a:stretch/>
        </p:blipFill>
        <p:spPr>
          <a:xfrm>
            <a:off x="1276755" y="1023119"/>
            <a:ext cx="9638489" cy="4811761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1F6730DA-07D8-47CD-8CDA-3EE3334A690B}"/>
              </a:ext>
            </a:extLst>
          </p:cNvPr>
          <p:cNvGrpSpPr/>
          <p:nvPr/>
        </p:nvGrpSpPr>
        <p:grpSpPr>
          <a:xfrm>
            <a:off x="1804490" y="5263603"/>
            <a:ext cx="6636865" cy="1142553"/>
            <a:chOff x="2391996" y="4897113"/>
            <a:chExt cx="6636865" cy="114255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F3E41CF-DC83-413D-B42C-349AA71B5008}"/>
                </a:ext>
              </a:extLst>
            </p:cNvPr>
            <p:cNvSpPr/>
            <p:nvPr/>
          </p:nvSpPr>
          <p:spPr>
            <a:xfrm>
              <a:off x="2391996" y="4897113"/>
              <a:ext cx="1853109" cy="593889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82E06331-F590-40FC-A09C-48F808AEEAA9}"/>
                </a:ext>
              </a:extLst>
            </p:cNvPr>
            <p:cNvSpPr txBox="1"/>
            <p:nvPr/>
          </p:nvSpPr>
          <p:spPr>
            <a:xfrm>
              <a:off x="4788490" y="5670334"/>
              <a:ext cx="4240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</a:rPr>
                <a:t>點選前往</a:t>
              </a:r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</a:rPr>
                <a:t>『</a:t>
              </a:r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</a:rPr>
                <a:t>台北通</a:t>
              </a:r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</a:rPr>
                <a:t>』</a:t>
              </a:r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</a:rPr>
                <a:t>註冊金質會員</a:t>
              </a: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AF736883-CEE4-440F-8449-347C77A19323}"/>
                </a:ext>
              </a:extLst>
            </p:cNvPr>
            <p:cNvCxnSpPr/>
            <p:nvPr/>
          </p:nvCxnSpPr>
          <p:spPr>
            <a:xfrm flipH="1" flipV="1">
              <a:off x="4401770" y="5576066"/>
              <a:ext cx="273377" cy="26395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896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AE82E094-FCCB-487C-AF83-CCB78A93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75" y="752556"/>
            <a:ext cx="4155105" cy="522170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F73F33C-45DD-4222-9F07-A4EAB3D14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09" y="752556"/>
            <a:ext cx="4033317" cy="5221705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7BA22685-5DA6-4EF6-881B-12CABFA17D53}"/>
              </a:ext>
            </a:extLst>
          </p:cNvPr>
          <p:cNvGrpSpPr/>
          <p:nvPr/>
        </p:nvGrpSpPr>
        <p:grpSpPr>
          <a:xfrm>
            <a:off x="2380212" y="5125379"/>
            <a:ext cx="5617036" cy="963221"/>
            <a:chOff x="2391996" y="4897113"/>
            <a:chExt cx="5617036" cy="96322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9482B1-963E-41AA-A1AE-53695E1FA049}"/>
                </a:ext>
              </a:extLst>
            </p:cNvPr>
            <p:cNvSpPr/>
            <p:nvPr/>
          </p:nvSpPr>
          <p:spPr>
            <a:xfrm>
              <a:off x="2391996" y="4897113"/>
              <a:ext cx="2565492" cy="593889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4EAEEF1C-3C17-45C5-928D-89CB852670F3}"/>
                </a:ext>
              </a:extLst>
            </p:cNvPr>
            <p:cNvSpPr txBox="1"/>
            <p:nvPr/>
          </p:nvSpPr>
          <p:spPr>
            <a:xfrm>
              <a:off x="5894693" y="5491002"/>
              <a:ext cx="21143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</a:rPr>
                <a:t>點選前往註冊</a:t>
              </a: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E81BC708-38C4-420B-B1B0-9618CC268D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8242" y="5491002"/>
              <a:ext cx="575697" cy="176898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460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9BC6D5-51C6-47C9-8574-88ABD92E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選擇台北通註冊方式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15F2C21-96CE-4412-944B-ADB3EA194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03" y="1330748"/>
            <a:ext cx="3708877" cy="245198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9B27681-FF8C-4F48-85B7-9D4867737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0" y="1330748"/>
            <a:ext cx="3708877" cy="4636097"/>
          </a:xfrm>
          <a:prstGeom prst="rect">
            <a:avLst/>
          </a:prstGeom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11A9AEE4-9315-4FD9-A785-CC5E0437D080}"/>
              </a:ext>
            </a:extLst>
          </p:cNvPr>
          <p:cNvSpPr/>
          <p:nvPr/>
        </p:nvSpPr>
        <p:spPr>
          <a:xfrm>
            <a:off x="1906920" y="1330748"/>
            <a:ext cx="3708877" cy="4646540"/>
          </a:xfrm>
          <a:prstGeom prst="roundRect">
            <a:avLst>
              <a:gd name="adj" fmla="val 2393"/>
            </a:avLst>
          </a:prstGeom>
          <a:noFill/>
          <a:ln w="76200">
            <a:solidFill>
              <a:srgbClr val="EFA91D"/>
            </a:solidFill>
          </a:ln>
          <a:effectLst>
            <a:outerShdw blurRad="127000" algn="tl" rotWithShape="0">
              <a:srgbClr val="EFA91D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E875C699-D39A-4578-B0FD-17D675C616CF}"/>
              </a:ext>
            </a:extLst>
          </p:cNvPr>
          <p:cNvSpPr/>
          <p:nvPr/>
        </p:nvSpPr>
        <p:spPr>
          <a:xfrm>
            <a:off x="6576203" y="1330748"/>
            <a:ext cx="3708877" cy="2451980"/>
          </a:xfrm>
          <a:prstGeom prst="roundRect">
            <a:avLst>
              <a:gd name="adj" fmla="val 2393"/>
            </a:avLst>
          </a:prstGeom>
          <a:noFill/>
          <a:ln w="76200">
            <a:solidFill>
              <a:srgbClr val="EFA91D"/>
            </a:solidFill>
          </a:ln>
          <a:effectLst>
            <a:outerShdw blurRad="127000" algn="tl" rotWithShape="0">
              <a:srgbClr val="EFA91D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9BC6D5-51C6-47C9-8574-88ABD92E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047"/>
            <a:ext cx="3384976" cy="996593"/>
          </a:xfrm>
        </p:spPr>
        <p:txBody>
          <a:bodyPr vert="horz"/>
          <a:lstStyle/>
          <a:p>
            <a:pPr algn="ctr">
              <a:lnSpc>
                <a:spcPct val="100000"/>
              </a:lnSpc>
            </a:pPr>
            <a:r>
              <a:rPr lang="zh-TW" altLang="en-US" dirty="0"/>
              <a:t>身分註冊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AA0E506-A5D5-4C38-A17D-B89A9152D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85" y="408228"/>
            <a:ext cx="4571428" cy="5714286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595DA4E2-D17F-46EC-902B-ACBAFD5C3687}"/>
              </a:ext>
            </a:extLst>
          </p:cNvPr>
          <p:cNvGrpSpPr/>
          <p:nvPr/>
        </p:nvGrpSpPr>
        <p:grpSpPr>
          <a:xfrm>
            <a:off x="4889634" y="2291922"/>
            <a:ext cx="7199717" cy="877804"/>
            <a:chOff x="4889634" y="2291922"/>
            <a:chExt cx="7199717" cy="877804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E2B08E7D-E861-44FC-84FA-A34A6F8AF217}"/>
                </a:ext>
              </a:extLst>
            </p:cNvPr>
            <p:cNvSpPr/>
            <p:nvPr/>
          </p:nvSpPr>
          <p:spPr>
            <a:xfrm>
              <a:off x="4889634" y="2483322"/>
              <a:ext cx="2387065" cy="50051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62456FD-2764-4A66-8CE4-25CA67C3662A}"/>
                </a:ext>
              </a:extLst>
            </p:cNvPr>
            <p:cNvSpPr txBox="1"/>
            <p:nvPr/>
          </p:nvSpPr>
          <p:spPr>
            <a:xfrm>
              <a:off x="8706213" y="2291922"/>
              <a:ext cx="3383138" cy="87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pc="300" dirty="0">
                  <a:solidFill>
                    <a:schemeClr val="tx1">
                      <a:lumMod val="75000"/>
                    </a:schemeClr>
                  </a:solidFill>
                </a:rPr>
                <a:t>若為本國籍學生</a:t>
              </a:r>
              <a:endParaRPr lang="en-US" altLang="zh-TW" spc="3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pc="300" dirty="0">
                  <a:solidFill>
                    <a:schemeClr val="tx1">
                      <a:lumMod val="75000"/>
                    </a:schemeClr>
                  </a:solidFill>
                </a:rPr>
                <a:t>使用身分證進行註冊即可</a:t>
              </a: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71D2A2CE-0D1B-412D-A1D5-80D077F25D28}"/>
                </a:ext>
              </a:extLst>
            </p:cNvPr>
            <p:cNvCxnSpPr>
              <a:cxnSpLocks/>
            </p:cNvCxnSpPr>
            <p:nvPr/>
          </p:nvCxnSpPr>
          <p:spPr>
            <a:xfrm>
              <a:off x="7721615" y="2730824"/>
              <a:ext cx="817166" cy="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75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EEDEAE0-025E-4848-9EC3-5E97155BA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01" y="977991"/>
            <a:ext cx="7255706" cy="54073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49BC6D5-51C6-47C9-8574-88ABD92E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75" y="10273"/>
            <a:ext cx="7938427" cy="996593"/>
          </a:xfrm>
        </p:spPr>
        <p:txBody>
          <a:bodyPr vert="horz"/>
          <a:lstStyle/>
          <a:p>
            <a:pPr algn="ctr">
              <a:lnSpc>
                <a:spcPct val="100000"/>
              </a:lnSpc>
            </a:pPr>
            <a:r>
              <a:rPr lang="zh-TW" altLang="en-US" sz="4000" dirty="0"/>
              <a:t>身分證註冊</a:t>
            </a:r>
            <a:r>
              <a:rPr lang="zh-TW" altLang="en-US" sz="4000" dirty="0">
                <a:solidFill>
                  <a:schemeClr val="tx1">
                    <a:lumMod val="75000"/>
                  </a:schemeClr>
                </a:solidFill>
              </a:rPr>
              <a:t>（本國籍學生）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D0ADBEE2-3DAD-422F-8445-16F49E89B0CA}"/>
              </a:ext>
            </a:extLst>
          </p:cNvPr>
          <p:cNvGrpSpPr/>
          <p:nvPr/>
        </p:nvGrpSpPr>
        <p:grpSpPr>
          <a:xfrm>
            <a:off x="3434316" y="3252128"/>
            <a:ext cx="5316279" cy="2125138"/>
            <a:chOff x="3434316" y="3252128"/>
            <a:chExt cx="5316279" cy="2125138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C092212-81AA-4A78-99C0-EC23FEDFA2A4}"/>
                </a:ext>
              </a:extLst>
            </p:cNvPr>
            <p:cNvSpPr txBox="1"/>
            <p:nvPr/>
          </p:nvSpPr>
          <p:spPr>
            <a:xfrm>
              <a:off x="3920420" y="5007934"/>
              <a:ext cx="4344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pc="300" dirty="0">
                  <a:solidFill>
                    <a:schemeClr val="tx1">
                      <a:lumMod val="75000"/>
                    </a:schemeClr>
                  </a:solidFill>
                </a:rPr>
                <a:t>拍攝清楚的身分證正反面並上傳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278E332-669D-436A-B204-59822FBFC39F}"/>
                </a:ext>
              </a:extLst>
            </p:cNvPr>
            <p:cNvSpPr/>
            <p:nvPr/>
          </p:nvSpPr>
          <p:spPr>
            <a:xfrm>
              <a:off x="3434316" y="3252128"/>
              <a:ext cx="5316279" cy="1700015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757CE92B-693A-432F-BB44-E3A77E1643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8"/>
          <a:stretch/>
        </p:blipFill>
        <p:spPr>
          <a:xfrm>
            <a:off x="6965878" y="5571912"/>
            <a:ext cx="365950" cy="5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9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26484 -7.40741E-7 L 1.875E-6 -7.40741E-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exit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25" accel="10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87AE3E8-5A57-4133-ABE6-4E859F72B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85" y="408228"/>
            <a:ext cx="4571428" cy="571428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49BC6D5-51C6-47C9-8574-88ABD92E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047"/>
            <a:ext cx="3384976" cy="996593"/>
          </a:xfrm>
        </p:spPr>
        <p:txBody>
          <a:bodyPr vert="horz"/>
          <a:lstStyle/>
          <a:p>
            <a:pPr algn="ctr">
              <a:lnSpc>
                <a:spcPct val="100000"/>
              </a:lnSpc>
            </a:pPr>
            <a:r>
              <a:rPr lang="zh-TW" altLang="en-US" dirty="0"/>
              <a:t>身分註冊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95DA4E2-D17F-46EC-902B-ACBAFD5C3687}"/>
              </a:ext>
            </a:extLst>
          </p:cNvPr>
          <p:cNvGrpSpPr/>
          <p:nvPr/>
        </p:nvGrpSpPr>
        <p:grpSpPr>
          <a:xfrm>
            <a:off x="4889634" y="3083941"/>
            <a:ext cx="7199717" cy="877804"/>
            <a:chOff x="4889634" y="2299704"/>
            <a:chExt cx="7199717" cy="877804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E2B08E7D-E861-44FC-84FA-A34A6F8AF217}"/>
                </a:ext>
              </a:extLst>
            </p:cNvPr>
            <p:cNvSpPr/>
            <p:nvPr/>
          </p:nvSpPr>
          <p:spPr>
            <a:xfrm>
              <a:off x="4889634" y="2488351"/>
              <a:ext cx="2377440" cy="500511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62456FD-2764-4A66-8CE4-25CA67C3662A}"/>
                </a:ext>
              </a:extLst>
            </p:cNvPr>
            <p:cNvSpPr txBox="1"/>
            <p:nvPr/>
          </p:nvSpPr>
          <p:spPr>
            <a:xfrm>
              <a:off x="8706213" y="2299704"/>
              <a:ext cx="3383138" cy="87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pc="300" dirty="0">
                  <a:solidFill>
                    <a:schemeClr val="tx1">
                      <a:lumMod val="75000"/>
                    </a:schemeClr>
                  </a:solidFill>
                </a:rPr>
                <a:t>若為外籍生</a:t>
              </a:r>
              <a:endParaRPr lang="en-US" altLang="zh-TW" spc="3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pc="300" dirty="0">
                  <a:solidFill>
                    <a:schemeClr val="tx1">
                      <a:lumMod val="75000"/>
                    </a:schemeClr>
                  </a:solidFill>
                </a:rPr>
                <a:t>請使用居留證進行註冊</a:t>
              </a: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71D2A2CE-0D1B-412D-A1D5-80D077F25D28}"/>
                </a:ext>
              </a:extLst>
            </p:cNvPr>
            <p:cNvCxnSpPr>
              <a:cxnSpLocks/>
            </p:cNvCxnSpPr>
            <p:nvPr/>
          </p:nvCxnSpPr>
          <p:spPr>
            <a:xfrm>
              <a:off x="7721615" y="2730824"/>
              <a:ext cx="817166" cy="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915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0"/>
    </mc:Choice>
    <mc:Fallback>
      <p:transition advClick="0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rgbClr val="ED7959"/>
      </a:dk1>
      <a:lt1>
        <a:sysClr val="window" lastClr="FFFFFF"/>
      </a:lt1>
      <a:dk2>
        <a:srgbClr val="4C70A6"/>
      </a:dk2>
      <a:lt2>
        <a:srgbClr val="E7E6E6"/>
      </a:lt2>
      <a:accent1>
        <a:srgbClr val="FFF6F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601</Words>
  <Application>Microsoft Office PowerPoint</Application>
  <PresentationFormat>寬螢幕</PresentationFormat>
  <Paragraphs>88</Paragraphs>
  <Slides>26</Slides>
  <Notes>20</Notes>
  <HiddenSlides>0</HiddenSlides>
  <MMClips>4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Microsoft YaHei</vt:lpstr>
      <vt:lpstr>新細明體</vt:lpstr>
      <vt:lpstr>Arial</vt:lpstr>
      <vt:lpstr>Calibri</vt:lpstr>
      <vt:lpstr>Tw Cen MT</vt:lpstr>
      <vt:lpstr>Wingdings 3</vt:lpstr>
      <vt:lpstr>Office 佈景主題</vt:lpstr>
      <vt:lpstr>臺北e大數位學習網操作說明 https://elearning.taipei/mpage/home</vt:lpstr>
      <vt:lpstr>進入臺北e大數位學習網</vt:lpstr>
      <vt:lpstr>進入臺北e大數位學習網</vt:lpstr>
      <vt:lpstr>PowerPoint 簡報</vt:lpstr>
      <vt:lpstr>PowerPoint 簡報</vt:lpstr>
      <vt:lpstr>選擇台北通註冊方式</vt:lpstr>
      <vt:lpstr>身分註冊</vt:lpstr>
      <vt:lpstr>身分證註冊（本國籍學生）</vt:lpstr>
      <vt:lpstr>身分註冊</vt:lpstr>
      <vt:lpstr>居留證註冊（外籍生）</vt:lpstr>
      <vt:lpstr>手機門號</vt:lpstr>
      <vt:lpstr>註冊成功後 回到『臺北e大數位學習網』 進行登入</vt:lpstr>
      <vt:lpstr>進入臺北e大數位學習網</vt:lpstr>
      <vt:lpstr>進入臺北e大數位學習網</vt:lpstr>
      <vt:lpstr>PowerPoint 簡報</vt:lpstr>
      <vt:lpstr>PowerPoint 簡報</vt:lpstr>
      <vt:lpstr>PowerPoint 簡報</vt:lpstr>
      <vt:lpstr>特別注意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列印(下載）證書後 請於規定時間內繳交證書</vt:lpstr>
      <vt:lpstr>謝謝觀賞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梁淑卿</cp:lastModifiedBy>
  <cp:revision>142</cp:revision>
  <dcterms:created xsi:type="dcterms:W3CDTF">2021-11-02T03:18:39Z</dcterms:created>
  <dcterms:modified xsi:type="dcterms:W3CDTF">2022-05-17T02:07:10Z</dcterms:modified>
</cp:coreProperties>
</file>